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272" r:id="rId4"/>
    <p:sldId id="273" r:id="rId5"/>
    <p:sldId id="274" r:id="rId6"/>
    <p:sldId id="276" r:id="rId7"/>
    <p:sldId id="258" r:id="rId8"/>
    <p:sldId id="266" r:id="rId9"/>
    <p:sldId id="267" r:id="rId10"/>
    <p:sldId id="268" r:id="rId11"/>
    <p:sldId id="269" r:id="rId12"/>
    <p:sldId id="270" r:id="rId13"/>
    <p:sldId id="278" r:id="rId14"/>
    <p:sldId id="281" r:id="rId15"/>
    <p:sldId id="291" r:id="rId16"/>
    <p:sldId id="292" r:id="rId17"/>
    <p:sldId id="293" r:id="rId18"/>
    <p:sldId id="294" r:id="rId19"/>
    <p:sldId id="295" r:id="rId20"/>
    <p:sldId id="296" r:id="rId21"/>
    <p:sldId id="282" r:id="rId22"/>
    <p:sldId id="283" r:id="rId23"/>
    <p:sldId id="297" r:id="rId24"/>
    <p:sldId id="284" r:id="rId25"/>
    <p:sldId id="285" r:id="rId26"/>
    <p:sldId id="298" r:id="rId27"/>
    <p:sldId id="290" r:id="rId28"/>
    <p:sldId id="280" r:id="rId29"/>
    <p:sldId id="279" r:id="rId30"/>
    <p:sldId id="262" r:id="rId3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329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7C5DDA-3AA6-4630-BB78-CB4F9C8D4350}" type="datetimeFigureOut">
              <a:rPr lang="fr-FR" smtClean="0"/>
              <a:t>12/05/2024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23B86F-46E8-421B-A095-8A39DC2FCD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38451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DA8624-3F24-46F3-AF28-370375FF2E38}" type="datetimeFigureOut">
              <a:rPr lang="fr-FR" smtClean="0"/>
              <a:t>12/05/2024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B1D6D2-AAF4-4B53-9BC0-F70B38735B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5404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BBBF17D7-7B99-4FE0-8E53-E2E1082C7F41}" type="slidenum">
              <a:rPr lang="fr-FR" altLang="fr-FR" sz="1200"/>
              <a:pPr/>
              <a:t>6</a:t>
            </a:fld>
            <a:endParaRPr lang="fr-FR" altLang="fr-FR" sz="120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D8168-DB65-474B-8C89-3839AABD3844}" type="datetime1">
              <a:rPr lang="fr-FR" smtClean="0"/>
              <a:t>12/05/2024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AEED-761E-4BFA-8CD9-8F015C27A0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5873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8C45-F6D2-4D9B-BC2B-5BD8C2EED0D6}" type="datetime1">
              <a:rPr lang="fr-FR" smtClean="0"/>
              <a:t>12/05/2024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AEED-761E-4BFA-8CD9-8F015C27A0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1163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BDA7-31D0-4F07-9108-FDCCB716D7BD}" type="datetime1">
              <a:rPr lang="fr-FR" smtClean="0"/>
              <a:t>12/05/2024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AEED-761E-4BFA-8CD9-8F015C27A0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1679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AA86D-5D7E-41D7-8DC3-D3AEBBCF0D38}" type="datetime1">
              <a:rPr lang="fr-FR" smtClean="0"/>
              <a:t>12/05/2024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AEED-761E-4BFA-8CD9-8F015C27A0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0604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175FD-1E0D-4DF6-90D2-2B9A4C78A0E8}" type="datetime1">
              <a:rPr lang="fr-FR" smtClean="0"/>
              <a:t>12/05/2024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AEED-761E-4BFA-8CD9-8F015C27A0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9767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91E83-608D-4170-BDB9-866C8EEBB864}" type="datetime1">
              <a:rPr lang="fr-FR" smtClean="0"/>
              <a:t>12/05/2024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AEED-761E-4BFA-8CD9-8F015C27A0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0539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DB626-ECF8-40F6-800C-993531637B60}" type="datetime1">
              <a:rPr lang="fr-FR" smtClean="0"/>
              <a:t>12/05/2024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AEED-761E-4BFA-8CD9-8F015C27A0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1346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8D2B5-B80D-4256-A424-7CA8792E1F12}" type="datetime1">
              <a:rPr lang="fr-FR" smtClean="0"/>
              <a:t>12/05/2024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AEED-761E-4BFA-8CD9-8F015C27A0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7627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1AB56-DE85-4C3D-B6A3-79D33ABF0001}" type="datetime1">
              <a:rPr lang="fr-FR" smtClean="0"/>
              <a:t>12/05/2024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AEED-761E-4BFA-8CD9-8F015C27A0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5193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9AE81-C924-4DF3-B670-3FD5155DFFF7}" type="datetime1">
              <a:rPr lang="fr-FR" smtClean="0"/>
              <a:t>12/05/2024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AEED-761E-4BFA-8CD9-8F015C27A0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2874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2E7BB-A4BA-4372-AFDC-C47A5AACFC59}" type="datetime1">
              <a:rPr lang="fr-FR" smtClean="0"/>
              <a:t>12/05/2024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AEED-761E-4BFA-8CD9-8F015C27A0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1819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C6197-201A-42B4-BA05-E2A5AA4E89C5}" type="datetime1">
              <a:rPr lang="fr-FR" smtClean="0"/>
              <a:t>12/05/2024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EAEED-761E-4BFA-8CD9-8F015C27A0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8762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2160239"/>
          </a:xfrm>
        </p:spPr>
        <p:txBody>
          <a:bodyPr>
            <a:normAutofit/>
          </a:bodyPr>
          <a:lstStyle/>
          <a:p>
            <a:r>
              <a:rPr lang="fr-FR" sz="5400" b="1" dirty="0" smtClean="0">
                <a:solidFill>
                  <a:schemeClr val="folHlink"/>
                </a:solidFill>
              </a:rPr>
              <a:t>PSYCHOLOGIE DU VIEILLISSEMENT</a:t>
            </a:r>
            <a:endParaRPr lang="fr-FR" sz="54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4509120"/>
            <a:ext cx="6400800" cy="1752600"/>
          </a:xfrm>
        </p:spPr>
        <p:txBody>
          <a:bodyPr/>
          <a:lstStyle/>
          <a:p>
            <a:pPr algn="r"/>
            <a:r>
              <a:rPr lang="fr-FR" b="1" smtClean="0">
                <a:solidFill>
                  <a:srgbClr val="0070C0"/>
                </a:solidFill>
              </a:rPr>
              <a:t>Jalal DOUFIK</a:t>
            </a:r>
            <a:r>
              <a:rPr lang="fr-FR" b="1" dirty="0">
                <a:solidFill>
                  <a:srgbClr val="0070C0"/>
                </a:solidFill>
              </a:rPr>
              <a:t/>
            </a:r>
            <a:br>
              <a:rPr lang="fr-FR" b="1" dirty="0">
                <a:solidFill>
                  <a:srgbClr val="0070C0"/>
                </a:solidFill>
              </a:rPr>
            </a:br>
            <a:r>
              <a:rPr lang="fr-FR" b="1" dirty="0">
                <a:solidFill>
                  <a:srgbClr val="0070C0"/>
                </a:solidFill>
              </a:rPr>
              <a:t>FMPA- Mai 2024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AEED-761E-4BFA-8CD9-8F015C27A052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337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rgbClr val="0070C0"/>
                </a:solidFill>
              </a:rPr>
              <a:t>Changements Cognitifs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fr-FR" dirty="0" smtClean="0"/>
              <a:t>Les </a:t>
            </a:r>
            <a:r>
              <a:rPr lang="fr-FR" dirty="0" smtClean="0"/>
              <a:t>capacités cognitives subissent également des changements avec l'âge. </a:t>
            </a:r>
            <a:endParaRPr lang="fr-FR" dirty="0" smtClean="0"/>
          </a:p>
          <a:p>
            <a:pPr marL="0" indent="0" algn="just">
              <a:buNone/>
            </a:pPr>
            <a:endParaRPr lang="fr-FR" dirty="0" smtClean="0"/>
          </a:p>
          <a:p>
            <a:pPr algn="just"/>
            <a:r>
              <a:rPr lang="fr-FR" dirty="0" smtClean="0"/>
              <a:t>Bien </a:t>
            </a:r>
            <a:r>
              <a:rPr lang="fr-FR" dirty="0" smtClean="0"/>
              <a:t>que certaines fonctions cognitives puissent </a:t>
            </a:r>
            <a:r>
              <a:rPr lang="fr-FR" i="1" u="sng" dirty="0" smtClean="0"/>
              <a:t>décliner</a:t>
            </a:r>
            <a:r>
              <a:rPr lang="fr-FR" dirty="0" smtClean="0"/>
              <a:t>, comme </a:t>
            </a:r>
            <a:r>
              <a:rPr lang="fr-FR" b="1" dirty="0" smtClean="0"/>
              <a:t>la vitesse de traitement de l'information</a:t>
            </a:r>
            <a:r>
              <a:rPr lang="fr-FR" dirty="0" smtClean="0"/>
              <a:t> et </a:t>
            </a:r>
            <a:r>
              <a:rPr lang="fr-FR" b="1" dirty="0" smtClean="0"/>
              <a:t>la mémoire épisodique</a:t>
            </a:r>
            <a:r>
              <a:rPr lang="fr-FR" dirty="0" smtClean="0"/>
              <a:t>,</a:t>
            </a:r>
          </a:p>
          <a:p>
            <a:pPr marL="0" indent="0" algn="just">
              <a:buNone/>
            </a:pPr>
            <a:r>
              <a:rPr lang="fr-FR" dirty="0" smtClean="0"/>
              <a:t> </a:t>
            </a:r>
          </a:p>
          <a:p>
            <a:pPr algn="just"/>
            <a:r>
              <a:rPr lang="fr-FR" dirty="0" smtClean="0"/>
              <a:t>d'autres </a:t>
            </a:r>
            <a:r>
              <a:rPr lang="fr-FR" dirty="0" smtClean="0"/>
              <a:t>compétences, telles que la sagesse et la résolution de problèmes basée sur l'expérience, peuvent s'améliorer.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AEED-761E-4BFA-8CD9-8F015C27A052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051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rgbClr val="0070C0"/>
                </a:solidFill>
              </a:rPr>
              <a:t>Changements Émotionnels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4006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fr-FR" dirty="0" smtClean="0"/>
              <a:t>Le </a:t>
            </a:r>
            <a:r>
              <a:rPr lang="fr-FR" dirty="0" smtClean="0"/>
              <a:t>vieillissement peut également influencer les aspects émotionnels de la vie. </a:t>
            </a:r>
            <a:endParaRPr lang="fr-FR" dirty="0" smtClean="0"/>
          </a:p>
          <a:p>
            <a:pPr marL="0" indent="0" algn="just">
              <a:buNone/>
            </a:pPr>
            <a:endParaRPr lang="fr-FR" dirty="0" smtClean="0"/>
          </a:p>
          <a:p>
            <a:pPr algn="just"/>
            <a:r>
              <a:rPr lang="fr-FR" dirty="0" smtClean="0"/>
              <a:t>Certains </a:t>
            </a:r>
            <a:r>
              <a:rPr lang="fr-FR" dirty="0" smtClean="0"/>
              <a:t>individus peuvent ressentir </a:t>
            </a:r>
            <a:r>
              <a:rPr lang="fr-FR" b="1" dirty="0" smtClean="0"/>
              <a:t>une plus grande satisfaction</a:t>
            </a:r>
            <a:r>
              <a:rPr lang="fr-FR" dirty="0" smtClean="0"/>
              <a:t> et </a:t>
            </a:r>
            <a:r>
              <a:rPr lang="fr-FR" b="1" dirty="0" smtClean="0"/>
              <a:t>un </a:t>
            </a:r>
            <a:r>
              <a:rPr lang="fr-FR" b="1" dirty="0" smtClean="0"/>
              <a:t>sentiment d'accomplissement</a:t>
            </a:r>
            <a:r>
              <a:rPr lang="fr-FR" dirty="0" smtClean="0"/>
              <a:t> </a:t>
            </a:r>
            <a:r>
              <a:rPr lang="fr-FR" dirty="0" smtClean="0"/>
              <a:t>à mesure qu'ils vieillissent</a:t>
            </a:r>
            <a:r>
              <a:rPr lang="fr-FR" dirty="0" smtClean="0"/>
              <a:t>,</a:t>
            </a:r>
          </a:p>
          <a:p>
            <a:pPr marL="0" indent="0" algn="just">
              <a:buNone/>
            </a:pPr>
            <a:r>
              <a:rPr lang="fr-FR" dirty="0" smtClean="0"/>
              <a:t> </a:t>
            </a:r>
          </a:p>
          <a:p>
            <a:pPr algn="just"/>
            <a:r>
              <a:rPr lang="fr-FR" dirty="0" smtClean="0"/>
              <a:t>tandis </a:t>
            </a:r>
            <a:r>
              <a:rPr lang="fr-FR" dirty="0" smtClean="0"/>
              <a:t>que d'autres peuvent éprouver des </a:t>
            </a:r>
            <a:r>
              <a:rPr lang="fr-FR" b="1" dirty="0" smtClean="0"/>
              <a:t>difficultés émotionnelles </a:t>
            </a:r>
            <a:r>
              <a:rPr lang="fr-FR" dirty="0" smtClean="0"/>
              <a:t>telles que </a:t>
            </a:r>
            <a:r>
              <a:rPr lang="fr-FR" b="1" dirty="0" smtClean="0"/>
              <a:t>la</a:t>
            </a:r>
            <a:r>
              <a:rPr lang="fr-FR" dirty="0" smtClean="0"/>
              <a:t> </a:t>
            </a:r>
            <a:r>
              <a:rPr lang="fr-FR" b="1" dirty="0" smtClean="0"/>
              <a:t>dépression</a:t>
            </a:r>
            <a:r>
              <a:rPr lang="fr-FR" dirty="0" smtClean="0"/>
              <a:t>, </a:t>
            </a:r>
            <a:r>
              <a:rPr lang="fr-FR" b="1" dirty="0" smtClean="0"/>
              <a:t>l'anxiété</a:t>
            </a:r>
            <a:r>
              <a:rPr lang="fr-FR" dirty="0" smtClean="0"/>
              <a:t> ou </a:t>
            </a:r>
            <a:r>
              <a:rPr lang="fr-FR" b="1" dirty="0" smtClean="0"/>
              <a:t>la solitude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AEED-761E-4BFA-8CD9-8F015C27A052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050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rgbClr val="0070C0"/>
                </a:solidFill>
              </a:rPr>
              <a:t>Changements Sociaux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algn="just"/>
            <a:r>
              <a:rPr lang="fr-FR" dirty="0" smtClean="0"/>
              <a:t>Les </a:t>
            </a:r>
            <a:r>
              <a:rPr lang="fr-FR" dirty="0" smtClean="0"/>
              <a:t>relations sociales évoluent souvent au fil du temps, avec des changements dans le cercle social, les rôles sociaux et les interactions sociales. </a:t>
            </a:r>
            <a:endParaRPr lang="fr-FR" dirty="0" smtClean="0"/>
          </a:p>
          <a:p>
            <a:pPr algn="just"/>
            <a:endParaRPr lang="fr-FR" dirty="0" smtClean="0"/>
          </a:p>
          <a:p>
            <a:pPr algn="just"/>
            <a:r>
              <a:rPr lang="fr-FR" b="1" dirty="0" smtClean="0"/>
              <a:t>Le </a:t>
            </a:r>
            <a:r>
              <a:rPr lang="fr-FR" b="1" dirty="0" smtClean="0"/>
              <a:t>soutien social </a:t>
            </a:r>
            <a:r>
              <a:rPr lang="fr-FR" dirty="0" smtClean="0"/>
              <a:t>et </a:t>
            </a:r>
            <a:r>
              <a:rPr lang="fr-FR" b="1" dirty="0" smtClean="0"/>
              <a:t>les relations interpersonnelles</a:t>
            </a:r>
            <a:r>
              <a:rPr lang="fr-FR" dirty="0" smtClean="0"/>
              <a:t> restent cependant d'une importance cruciale pour </a:t>
            </a:r>
            <a:r>
              <a:rPr lang="fr-FR" b="1" dirty="0" smtClean="0"/>
              <a:t>le bien-être émotionnel</a:t>
            </a:r>
            <a:r>
              <a:rPr lang="fr-FR" dirty="0" smtClean="0"/>
              <a:t> des individus âgés.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AEED-761E-4BFA-8CD9-8F015C27A052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455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Le vieillissement psychologique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fr-FR" b="1" dirty="0" smtClean="0"/>
              <a:t>Le vieillissement cognitif</a:t>
            </a:r>
          </a:p>
          <a:p>
            <a:pPr algn="just"/>
            <a:r>
              <a:rPr lang="fr-FR" dirty="0" smtClean="0"/>
              <a:t>Mémoire</a:t>
            </a:r>
          </a:p>
          <a:p>
            <a:pPr lvl="1" algn="just"/>
            <a:r>
              <a:rPr lang="fr-FR" dirty="0" smtClean="0"/>
              <a:t>Mémoire épisodique la plus touchée</a:t>
            </a:r>
          </a:p>
          <a:p>
            <a:pPr marL="457200" lvl="1" indent="0" algn="just">
              <a:buNone/>
            </a:pPr>
            <a:r>
              <a:rPr lang="fr-FR" dirty="0" smtClean="0"/>
              <a:t>(utilisation de listes, d’agendas</a:t>
            </a:r>
            <a:r>
              <a:rPr lang="fr-FR" dirty="0" smtClean="0"/>
              <a:t>)</a:t>
            </a:r>
            <a:endParaRPr lang="fr-FR" dirty="0" smtClean="0"/>
          </a:p>
          <a:p>
            <a:pPr algn="just"/>
            <a:r>
              <a:rPr lang="fr-FR" dirty="0" smtClean="0"/>
              <a:t>Langage </a:t>
            </a:r>
          </a:p>
          <a:p>
            <a:pPr lvl="1" algn="just"/>
            <a:r>
              <a:rPr lang="fr-FR" dirty="0" smtClean="0"/>
              <a:t>Diminution des performances dans l’utilisation active du lexique</a:t>
            </a:r>
          </a:p>
          <a:p>
            <a:pPr algn="just"/>
            <a:r>
              <a:rPr lang="fr-FR" dirty="0" smtClean="0"/>
              <a:t>Attention</a:t>
            </a:r>
            <a:endParaRPr lang="fr-FR" dirty="0" smtClean="0"/>
          </a:p>
          <a:p>
            <a:pPr algn="just"/>
            <a:r>
              <a:rPr lang="fr-FR" dirty="0" smtClean="0"/>
              <a:t>Apprentissage</a:t>
            </a:r>
          </a:p>
          <a:p>
            <a:pPr lvl="1" algn="just"/>
            <a:r>
              <a:rPr lang="fr-FR" dirty="0" smtClean="0"/>
              <a:t>ralentissement des processus de traitement de l’information.</a:t>
            </a:r>
          </a:p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AEED-761E-4BFA-8CD9-8F015C27A052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13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Le vieillissement psychologique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pPr algn="just"/>
            <a:r>
              <a:rPr lang="fr-FR" dirty="0" smtClean="0"/>
              <a:t>La personnalité</a:t>
            </a:r>
          </a:p>
          <a:p>
            <a:pPr lvl="1" algn="just"/>
            <a:r>
              <a:rPr lang="fr-FR" dirty="0" smtClean="0"/>
              <a:t>Une Bonne adaptation</a:t>
            </a:r>
          </a:p>
          <a:p>
            <a:pPr algn="just"/>
            <a:r>
              <a:rPr lang="fr-FR" dirty="0" smtClean="0"/>
              <a:t>Accentuation des traits de caractère avec l’âge (introverti, rigide).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AEED-761E-4BFA-8CD9-8F015C27A052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827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Le vieillissement psychologique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dirty="0" smtClean="0"/>
              <a:t>Modification des traits de caractère fondamentaux : </a:t>
            </a:r>
          </a:p>
          <a:p>
            <a:pPr algn="just"/>
            <a:r>
              <a:rPr lang="fr-FR" dirty="0" smtClean="0"/>
              <a:t>La personne qui jadis était prudente devient, avec l'âge, méfiante ;</a:t>
            </a:r>
          </a:p>
          <a:p>
            <a:pPr algn="just"/>
            <a:r>
              <a:rPr lang="fr-FR" dirty="0" smtClean="0"/>
              <a:t>l'extraverti joyeux devient bavard ;</a:t>
            </a:r>
          </a:p>
          <a:p>
            <a:pPr algn="just"/>
            <a:r>
              <a:rPr lang="fr-FR" dirty="0" smtClean="0"/>
              <a:t>le craintif devient hypocondriaque ; </a:t>
            </a:r>
          </a:p>
          <a:p>
            <a:pPr algn="just"/>
            <a:r>
              <a:rPr lang="fr-FR" dirty="0" smtClean="0"/>
              <a:t>la personne avec des traits histrioniques adopte facilement des mouvements régressifs.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AEED-761E-4BFA-8CD9-8F015C27A052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326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Le vieillissement psychologique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smtClean="0"/>
              <a:t>L'émotivité et l'affectivité s'affaiblissent, se traduisant souvent par de l'apathie et de l'égocentrisme.</a:t>
            </a:r>
          </a:p>
          <a:p>
            <a:pPr algn="just"/>
            <a:r>
              <a:rPr lang="fr-FR" dirty="0" smtClean="0"/>
              <a:t>La personne âgée n'a aussi plus la force de se tourner vers des choses nouvelles et se limite à sa vie intérieure.</a:t>
            </a:r>
          </a:p>
          <a:p>
            <a:pPr algn="just"/>
            <a:r>
              <a:rPr lang="fr-FR" dirty="0" smtClean="0"/>
              <a:t>En présence de situations nouvelles, elle réagit de manière rigide et stéréotypée.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AEED-761E-4BFA-8CD9-8F015C27A052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974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Le vieillissement psychologique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dirty="0" smtClean="0"/>
              <a:t>Si l'accentuation des traits de caractère est la règle, le contraire peut également survenir.</a:t>
            </a:r>
          </a:p>
          <a:p>
            <a:pPr algn="just"/>
            <a:r>
              <a:rPr lang="fr-FR" dirty="0" smtClean="0"/>
              <a:t>Il peut donc se produire dans la vieillesse un étrange mélange de changements positifs et négatifs.</a:t>
            </a:r>
          </a:p>
          <a:p>
            <a:pPr algn="just"/>
            <a:r>
              <a:rPr lang="fr-FR" dirty="0" smtClean="0"/>
              <a:t>Néanmoins, en règle générale, il ne s'agit pas, avec l'âge, de « changements majeurs » de personnalité.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AEED-761E-4BFA-8CD9-8F015C27A052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050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Le vieillissement psychologique 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dirty="0" smtClean="0"/>
              <a:t>Vieillir sur le plan psychique est un processus complexe qui dépend de nombreux facteurs : </a:t>
            </a:r>
          </a:p>
          <a:p>
            <a:pPr lvl="1" algn="just">
              <a:buFont typeface="Wingdings" pitchFamily="2" charset="2"/>
              <a:buChar char="Ø"/>
            </a:pPr>
            <a:r>
              <a:rPr lang="fr-FR" dirty="0" smtClean="0"/>
              <a:t>le vieillissement physiologique du cerveau,</a:t>
            </a:r>
          </a:p>
          <a:p>
            <a:pPr lvl="1" algn="just">
              <a:buFont typeface="Wingdings" pitchFamily="2" charset="2"/>
              <a:buChar char="Ø"/>
            </a:pPr>
            <a:r>
              <a:rPr lang="fr-FR" dirty="0" smtClean="0"/>
              <a:t>les évènements de vie, </a:t>
            </a:r>
          </a:p>
          <a:p>
            <a:pPr lvl="1" algn="just">
              <a:buFont typeface="Wingdings" pitchFamily="2" charset="2"/>
              <a:buChar char="Ø"/>
            </a:pPr>
            <a:r>
              <a:rPr lang="fr-FR" dirty="0" smtClean="0"/>
              <a:t>le regard des autres et de la société,</a:t>
            </a:r>
          </a:p>
          <a:p>
            <a:pPr lvl="1" algn="just">
              <a:buFont typeface="Wingdings" pitchFamily="2" charset="2"/>
              <a:buChar char="Ø"/>
            </a:pPr>
            <a:r>
              <a:rPr lang="fr-FR" dirty="0" smtClean="0"/>
              <a:t>la personnalité,  </a:t>
            </a:r>
          </a:p>
          <a:p>
            <a:pPr lvl="1" algn="just">
              <a:buFont typeface="Wingdings" pitchFamily="2" charset="2"/>
              <a:buChar char="Ø"/>
            </a:pPr>
            <a:r>
              <a:rPr lang="fr-FR" dirty="0" smtClean="0"/>
              <a:t>et les représentations de soi et du monde construites tout au long de sa vie.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AEED-761E-4BFA-8CD9-8F015C27A052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314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Le vieillissement psychologique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fr-FR" dirty="0" smtClean="0"/>
              <a:t>Le vieillissement peut souvent s’accompagner de souffrance psychique. </a:t>
            </a:r>
          </a:p>
          <a:p>
            <a:pPr algn="just">
              <a:buFont typeface="Wingdings" pitchFamily="2" charset="2"/>
              <a:buChar char="q"/>
            </a:pPr>
            <a:r>
              <a:rPr lang="fr-FR" dirty="0" smtClean="0"/>
              <a:t> Pertes des amis, </a:t>
            </a:r>
          </a:p>
          <a:p>
            <a:pPr algn="just">
              <a:buFont typeface="Wingdings" pitchFamily="2" charset="2"/>
              <a:buChar char="q"/>
            </a:pPr>
            <a:r>
              <a:rPr lang="fr-FR" dirty="0"/>
              <a:t> </a:t>
            </a:r>
            <a:r>
              <a:rPr lang="fr-FR" dirty="0" smtClean="0"/>
              <a:t>deuils des proches, </a:t>
            </a:r>
          </a:p>
          <a:p>
            <a:pPr algn="just">
              <a:buFont typeface="Wingdings" pitchFamily="2" charset="2"/>
              <a:buChar char="q"/>
            </a:pPr>
            <a:r>
              <a:rPr lang="fr-FR" dirty="0"/>
              <a:t> </a:t>
            </a:r>
            <a:r>
              <a:rPr lang="fr-FR" dirty="0" smtClean="0"/>
              <a:t>défaillance d’une fonction ou des sens (acuité auditive et visuelle…), </a:t>
            </a:r>
          </a:p>
          <a:p>
            <a:pPr algn="just">
              <a:buFont typeface="Wingdings" pitchFamily="2" charset="2"/>
              <a:buChar char="q"/>
            </a:pPr>
            <a:r>
              <a:rPr lang="fr-FR" dirty="0"/>
              <a:t> </a:t>
            </a:r>
            <a:r>
              <a:rPr lang="fr-FR" dirty="0" smtClean="0"/>
              <a:t>baisse de la mobilité,</a:t>
            </a:r>
          </a:p>
          <a:p>
            <a:pPr marL="0" indent="0" algn="just">
              <a:buNone/>
            </a:pPr>
            <a:r>
              <a:rPr lang="fr-FR" dirty="0" smtClean="0"/>
              <a:t>sont autant de blessures auxquelles il faut faire face au quotidien.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AEED-761E-4BFA-8CD9-8F015C27A052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5007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64501"/>
            <a:ext cx="8229600" cy="1143000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rgbClr val="0070C0"/>
                </a:solidFill>
              </a:rPr>
              <a:t>Introduction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5266928" cy="481850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fr-FR" dirty="0" smtClean="0"/>
              <a:t>Définition du vieillissement : Processus biologique, psychologique et social qui se produit au fil du temps.</a:t>
            </a:r>
          </a:p>
          <a:p>
            <a:pPr marL="0" indent="0" algn="just">
              <a:buNone/>
            </a:pPr>
            <a:endParaRPr lang="fr-FR" dirty="0" smtClean="0"/>
          </a:p>
          <a:p>
            <a:pPr algn="just"/>
            <a:r>
              <a:rPr lang="fr-FR" dirty="0" smtClean="0"/>
              <a:t>Importance de l'étude du vieillissement en psychologie : Compréhension des changements cognitifs, émotionnels et sociaux liés à l'âge.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AEED-761E-4BFA-8CD9-8F015C27A052}" type="slidenum">
              <a:rPr lang="fr-FR" smtClean="0"/>
              <a:t>2</a:t>
            </a:fld>
            <a:endParaRPr lang="fr-F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340767"/>
            <a:ext cx="3415746" cy="5077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119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Le vieillissement psychologique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q"/>
            </a:pPr>
            <a:r>
              <a:rPr lang="fr-FR" dirty="0" smtClean="0"/>
              <a:t> L’angoisse de la mort, </a:t>
            </a:r>
          </a:p>
          <a:p>
            <a:pPr algn="just">
              <a:buFont typeface="Wingdings" pitchFamily="2" charset="2"/>
              <a:buChar char="q"/>
            </a:pPr>
            <a:r>
              <a:rPr lang="fr-FR" dirty="0" smtClean="0"/>
              <a:t> la révision d’un passé qu’on aurait souhaité différent ou moins traumatique, </a:t>
            </a:r>
          </a:p>
          <a:p>
            <a:pPr algn="just">
              <a:buFont typeface="Wingdings" pitchFamily="2" charset="2"/>
              <a:buChar char="q"/>
            </a:pPr>
            <a:r>
              <a:rPr lang="fr-FR" dirty="0" smtClean="0"/>
              <a:t> les blessures de l’enfance, </a:t>
            </a:r>
          </a:p>
          <a:p>
            <a:pPr algn="just">
              <a:buFont typeface="Wingdings" pitchFamily="2" charset="2"/>
              <a:buChar char="q"/>
            </a:pPr>
            <a:r>
              <a:rPr lang="fr-FR" dirty="0" smtClean="0"/>
              <a:t> les difficultés des transmissions aux nouvelles générations, </a:t>
            </a:r>
          </a:p>
          <a:p>
            <a:pPr algn="just">
              <a:buFont typeface="Wingdings" pitchFamily="2" charset="2"/>
              <a:buChar char="q"/>
            </a:pPr>
            <a:r>
              <a:rPr lang="fr-FR" dirty="0" smtClean="0"/>
              <a:t> l’amertume vis-à-vis d’une société au sein de laquelle on finit par ne plus trouver sa place, </a:t>
            </a:r>
          </a:p>
          <a:p>
            <a:pPr marL="0" indent="0" algn="just">
              <a:buNone/>
            </a:pPr>
            <a:r>
              <a:rPr lang="fr-FR" dirty="0" smtClean="0">
                <a:sym typeface="Wingdings" pitchFamily="2" charset="2"/>
              </a:rPr>
              <a:t> </a:t>
            </a:r>
            <a:r>
              <a:rPr lang="fr-FR" dirty="0" smtClean="0"/>
              <a:t>constituent de puissants facteurs de déstabilisation psychique.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AEED-761E-4BFA-8CD9-8F015C27A052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9152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0070C0"/>
                </a:solidFill>
              </a:rPr>
              <a:t>Le vieillissement psychologique et la fin de vie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fr-FR" b="1" dirty="0" smtClean="0"/>
              <a:t>La mort :</a:t>
            </a:r>
          </a:p>
          <a:p>
            <a:pPr algn="just"/>
            <a:r>
              <a:rPr lang="fr-FR" dirty="0" smtClean="0"/>
              <a:t>La mort est associée à la vieillesse.</a:t>
            </a:r>
          </a:p>
          <a:p>
            <a:pPr algn="just"/>
            <a:r>
              <a:rPr lang="fr-FR" dirty="0" smtClean="0"/>
              <a:t>Mort perçue comme « normale » pour les vieux</a:t>
            </a:r>
          </a:p>
          <a:p>
            <a:pPr algn="just"/>
            <a:r>
              <a:rPr lang="fr-FR" dirty="0" smtClean="0"/>
              <a:t>« Les jeunes ont la vie devant eux »</a:t>
            </a:r>
          </a:p>
          <a:p>
            <a:pPr algn="just"/>
            <a:r>
              <a:rPr lang="fr-FR" dirty="0" smtClean="0"/>
              <a:t>Mort prématurée: avant 65 ans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AEED-761E-4BFA-8CD9-8F015C27A052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583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La personne âgée et la mort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  <a:buNone/>
            </a:pPr>
            <a:r>
              <a:rPr lang="fr-FR" altLang="fr-FR" sz="2800" dirty="0" smtClean="0"/>
              <a:t>La peur de mourir n’augmente pas avec l’approche de la mort.</a:t>
            </a:r>
          </a:p>
          <a:p>
            <a:pPr algn="just">
              <a:lnSpc>
                <a:spcPct val="90000"/>
              </a:lnSpc>
              <a:buNone/>
            </a:pPr>
            <a:endParaRPr lang="fr-FR" altLang="fr-FR" sz="2800" dirty="0" smtClean="0"/>
          </a:p>
          <a:p>
            <a:pPr algn="just">
              <a:lnSpc>
                <a:spcPct val="90000"/>
              </a:lnSpc>
            </a:pPr>
            <a:r>
              <a:rPr lang="fr-FR" altLang="fr-FR" sz="2800" dirty="0" smtClean="0"/>
              <a:t>La personne âgée craint moins la mort que:</a:t>
            </a:r>
          </a:p>
          <a:p>
            <a:pPr lvl="1" algn="just">
              <a:lnSpc>
                <a:spcPct val="90000"/>
              </a:lnSpc>
            </a:pPr>
            <a:r>
              <a:rPr lang="fr-FR" altLang="fr-FR" sz="2400" dirty="0" smtClean="0"/>
              <a:t>Le placement en institution</a:t>
            </a:r>
          </a:p>
          <a:p>
            <a:pPr lvl="1" algn="just">
              <a:lnSpc>
                <a:spcPct val="90000"/>
              </a:lnSpc>
            </a:pPr>
            <a:r>
              <a:rPr lang="fr-FR" altLang="fr-FR" sz="2400" dirty="0" smtClean="0"/>
              <a:t>La maladie prolongée</a:t>
            </a:r>
          </a:p>
          <a:p>
            <a:pPr lvl="1" algn="just">
              <a:lnSpc>
                <a:spcPct val="90000"/>
              </a:lnSpc>
            </a:pPr>
            <a:r>
              <a:rPr lang="fr-FR" altLang="fr-FR" sz="2400" dirty="0" smtClean="0"/>
              <a:t>La douleur et la souffrance</a:t>
            </a:r>
          </a:p>
          <a:p>
            <a:pPr lvl="1" algn="just">
              <a:lnSpc>
                <a:spcPct val="90000"/>
              </a:lnSpc>
            </a:pPr>
            <a:r>
              <a:rPr lang="fr-FR" altLang="fr-FR" sz="2400" dirty="0" smtClean="0"/>
              <a:t>Le crime</a:t>
            </a:r>
          </a:p>
          <a:p>
            <a:pPr lvl="1" algn="just">
              <a:lnSpc>
                <a:spcPct val="90000"/>
              </a:lnSpc>
              <a:buNone/>
            </a:pPr>
            <a:endParaRPr lang="fr-FR" altLang="fr-FR" sz="2400" dirty="0" smtClean="0"/>
          </a:p>
          <a:p>
            <a:pPr algn="just">
              <a:lnSpc>
                <a:spcPct val="90000"/>
              </a:lnSpc>
            </a:pPr>
            <a:r>
              <a:rPr lang="fr-FR" altLang="fr-FR" sz="2800" dirty="0" smtClean="0"/>
              <a:t>MAIS elle redoute le processus mortel:</a:t>
            </a:r>
          </a:p>
          <a:p>
            <a:pPr lvl="1" algn="just">
              <a:lnSpc>
                <a:spcPct val="90000"/>
              </a:lnSpc>
            </a:pPr>
            <a:r>
              <a:rPr lang="fr-FR" altLang="fr-FR" sz="2400" dirty="0" smtClean="0"/>
              <a:t>Peur de mourir seule</a:t>
            </a:r>
          </a:p>
          <a:p>
            <a:pPr lvl="1" algn="just">
              <a:lnSpc>
                <a:spcPct val="90000"/>
              </a:lnSpc>
            </a:pPr>
            <a:r>
              <a:rPr lang="fr-FR" altLang="fr-FR" sz="2400" dirty="0" smtClean="0"/>
              <a:t>Peur de mourir dans l’obscurité</a:t>
            </a:r>
          </a:p>
          <a:p>
            <a:pPr lvl="1" algn="just">
              <a:lnSpc>
                <a:spcPct val="90000"/>
              </a:lnSpc>
            </a:pPr>
            <a:r>
              <a:rPr lang="fr-FR" altLang="fr-FR" sz="2400" dirty="0" smtClean="0"/>
              <a:t>Peur de souffrir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AEED-761E-4BFA-8CD9-8F015C27A052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265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pPr eaLnBrk="1" hangingPunct="1"/>
            <a:r>
              <a:rPr lang="fr-FR" altLang="fr-FR" b="1" dirty="0" smtClean="0">
                <a:solidFill>
                  <a:srgbClr val="0070C0"/>
                </a:solidFill>
              </a:rPr>
              <a:t>Les pertes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 rtlCol="0">
            <a:normAutofit lnSpcReduction="10000"/>
          </a:bodyPr>
          <a:lstStyle/>
          <a:p>
            <a:pPr algn="just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2800" dirty="0" smtClean="0"/>
              <a:t>Les pertes d’objets= pertes affectives</a:t>
            </a:r>
          </a:p>
          <a:p>
            <a:pPr lvl="1" algn="just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fr-FR" sz="2400" dirty="0" smtClean="0"/>
              <a:t> décès du conjoint,</a:t>
            </a:r>
          </a:p>
          <a:p>
            <a:pPr lvl="1" algn="just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fr-FR" sz="2400" dirty="0" smtClean="0"/>
              <a:t> éloignement des enfants,</a:t>
            </a:r>
          </a:p>
          <a:p>
            <a:pPr lvl="1" algn="just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fr-FR" sz="2400" dirty="0" smtClean="0"/>
              <a:t> perte des amis</a:t>
            </a:r>
          </a:p>
          <a:p>
            <a:pPr lvl="1" algn="just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FR" sz="2400" dirty="0" smtClean="0"/>
          </a:p>
          <a:p>
            <a:pPr algn="just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2800" dirty="0" smtClean="0"/>
              <a:t>Les pertes de fonctions: </a:t>
            </a:r>
          </a:p>
          <a:p>
            <a:pPr lvl="1" algn="just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fr-FR" sz="2400" dirty="0" smtClean="0"/>
              <a:t>Corps</a:t>
            </a:r>
          </a:p>
          <a:p>
            <a:pPr lvl="1" algn="just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FR" sz="2400" dirty="0" smtClean="0"/>
          </a:p>
          <a:p>
            <a:pPr algn="just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2800" dirty="0" smtClean="0"/>
              <a:t>Les pertes psychologiques</a:t>
            </a:r>
          </a:p>
          <a:p>
            <a:pPr lvl="1" algn="just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fr-FR" sz="2400" dirty="0" smtClean="0"/>
              <a:t>Image de soi se dégrade, diminution de l’idéal de soi par rapport au passé.</a:t>
            </a:r>
          </a:p>
          <a:p>
            <a:pPr lvl="1" algn="just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FR" sz="2400" dirty="0" smtClean="0"/>
          </a:p>
          <a:p>
            <a:pPr algn="just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2800" dirty="0" smtClean="0"/>
              <a:t>La perte de soi</a:t>
            </a:r>
          </a:p>
          <a:p>
            <a:pPr lvl="1" algn="just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fr-FR" sz="2400" dirty="0" smtClean="0"/>
              <a:t>Mort personnelle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fr-FR" dirty="0" smtClean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AEED-761E-4BFA-8CD9-8F015C27A052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381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0070C0"/>
                </a:solidFill>
              </a:rPr>
              <a:t>Vieillissement et troubles psychiques</a:t>
            </a:r>
            <a:br>
              <a:rPr lang="fr-FR" b="1" dirty="0" smtClean="0">
                <a:solidFill>
                  <a:srgbClr val="0070C0"/>
                </a:solidFill>
              </a:rPr>
            </a:br>
            <a:r>
              <a:rPr lang="fr-FR" b="1" i="1" dirty="0" smtClean="0">
                <a:solidFill>
                  <a:srgbClr val="00B0F0"/>
                </a:solidFill>
              </a:rPr>
              <a:t>Quelques chiffres</a:t>
            </a:r>
            <a:endParaRPr lang="fr-FR" b="1" i="1" dirty="0">
              <a:solidFill>
                <a:srgbClr val="00B0F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fr-FR" b="1" dirty="0" smtClean="0">
                <a:solidFill>
                  <a:srgbClr val="FF0000"/>
                </a:solidFill>
              </a:rPr>
              <a:t>Plus de 20% </a:t>
            </a:r>
            <a:r>
              <a:rPr lang="fr-FR" dirty="0" smtClean="0"/>
              <a:t>des adultes de 60 ans et plus dans le monde souffrent d’un trouble de santé mentale ou neurologique (à l’exclusion des maux de tête</a:t>
            </a:r>
            <a:r>
              <a:rPr lang="fr-FR" dirty="0" smtClean="0"/>
              <a:t>), </a:t>
            </a:r>
            <a:r>
              <a:rPr lang="fr-FR" dirty="0" smtClean="0"/>
              <a:t>et 6,6% des incapacités chez les plus de 60 ans sont attribuées à des troubles psychiques ou neurologiques. </a:t>
            </a:r>
            <a:endParaRPr lang="fr-FR" dirty="0" smtClean="0"/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Les troubles les plus courants sont </a:t>
            </a:r>
            <a:r>
              <a:rPr lang="fr-FR" b="1" dirty="0" smtClean="0"/>
              <a:t>la démence </a:t>
            </a:r>
            <a:r>
              <a:rPr lang="fr-FR" dirty="0" smtClean="0"/>
              <a:t>et </a:t>
            </a:r>
            <a:r>
              <a:rPr lang="fr-FR" b="1" dirty="0" smtClean="0"/>
              <a:t>la dépression</a:t>
            </a:r>
            <a:r>
              <a:rPr lang="fr-FR" dirty="0" smtClean="0"/>
              <a:t>.</a:t>
            </a:r>
          </a:p>
          <a:p>
            <a:pPr algn="just"/>
            <a:r>
              <a:rPr lang="fr-FR" b="1" dirty="0" smtClean="0"/>
              <a:t>Les troubles anxieux </a:t>
            </a:r>
            <a:r>
              <a:rPr lang="fr-FR" dirty="0" smtClean="0"/>
              <a:t>touchent 3,8% de la population âgée, 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AEED-761E-4BFA-8CD9-8F015C27A052}" type="slidenum">
              <a:rPr lang="fr-FR" smtClean="0"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213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027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0070C0"/>
                </a:solidFill>
              </a:rPr>
              <a:t>Vieillissement et troubles psychiques</a:t>
            </a:r>
            <a:br>
              <a:rPr lang="fr-FR" b="1" dirty="0" smtClean="0">
                <a:solidFill>
                  <a:srgbClr val="0070C0"/>
                </a:solidFill>
              </a:rPr>
            </a:br>
            <a:r>
              <a:rPr lang="fr-FR" b="1" i="1" dirty="0" smtClean="0">
                <a:solidFill>
                  <a:srgbClr val="00B0F0"/>
                </a:solidFill>
              </a:rPr>
              <a:t>Quelques chiffres</a:t>
            </a:r>
            <a:endParaRPr lang="fr-FR" b="1" i="1" dirty="0">
              <a:solidFill>
                <a:srgbClr val="00B0F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4006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fr-FR" b="1" dirty="0" smtClean="0"/>
              <a:t>les problèmes liés à l’abus de substances </a:t>
            </a:r>
            <a:r>
              <a:rPr lang="fr-FR" dirty="0" smtClean="0"/>
              <a:t>psychoactives </a:t>
            </a:r>
            <a:r>
              <a:rPr lang="fr-FR" b="1" dirty="0" smtClean="0"/>
              <a:t>1%</a:t>
            </a:r>
            <a:r>
              <a:rPr lang="fr-FR" dirty="0" smtClean="0"/>
              <a:t> et </a:t>
            </a:r>
            <a:r>
              <a:rPr lang="fr-FR" dirty="0" smtClean="0"/>
              <a:t>environ </a:t>
            </a:r>
            <a:r>
              <a:rPr lang="fr-FR" b="1" dirty="0" smtClean="0"/>
              <a:t>¼ des </a:t>
            </a:r>
            <a:r>
              <a:rPr lang="fr-FR" b="1" dirty="0" smtClean="0"/>
              <a:t>suicides </a:t>
            </a:r>
            <a:r>
              <a:rPr lang="fr-FR" dirty="0" smtClean="0"/>
              <a:t>dans le monde concernent des personnes âgées de 60 ans ou plus. </a:t>
            </a:r>
          </a:p>
          <a:p>
            <a:pPr algn="just"/>
            <a:r>
              <a:rPr lang="fr-FR" sz="2400" dirty="0" smtClean="0"/>
              <a:t>(Les </a:t>
            </a:r>
            <a:r>
              <a:rPr lang="fr-FR" sz="2400" dirty="0" smtClean="0"/>
              <a:t>problèmes liés à l’abus de substances psychoactives</a:t>
            </a:r>
            <a:r>
              <a:rPr lang="fr-FR" sz="2400" dirty="0"/>
              <a:t> </a:t>
            </a:r>
            <a:r>
              <a:rPr lang="fr-FR" sz="2400" dirty="0" smtClean="0"/>
              <a:t>chez les personnes âgées sont souvent négligés ou mal diagnostiqués</a:t>
            </a:r>
            <a:r>
              <a:rPr lang="fr-FR" sz="2400" dirty="0" smtClean="0"/>
              <a:t>.)</a:t>
            </a:r>
            <a:endParaRPr lang="fr-FR" sz="2400" dirty="0" smtClean="0"/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Les maladies psychiques sont doublement </a:t>
            </a:r>
            <a:r>
              <a:rPr lang="fr-FR" i="1" u="sng" dirty="0" smtClean="0"/>
              <a:t>stigmatisées</a:t>
            </a:r>
            <a:r>
              <a:rPr lang="fr-FR" dirty="0" smtClean="0"/>
              <a:t> par le regard de la société sur les troubles psychiques et sur la vieillesse</a:t>
            </a:r>
            <a:r>
              <a:rPr lang="fr-FR" dirty="0" smtClean="0"/>
              <a:t>.</a:t>
            </a:r>
          </a:p>
          <a:p>
            <a:pPr algn="just"/>
            <a:r>
              <a:rPr lang="fr-FR" dirty="0" smtClean="0"/>
              <a:t>Cela </a:t>
            </a:r>
            <a:r>
              <a:rPr lang="fr-FR" dirty="0" smtClean="0"/>
              <a:t>entraîne souvent une </a:t>
            </a:r>
            <a:r>
              <a:rPr lang="fr-FR" u="sng" dirty="0" smtClean="0"/>
              <a:t>difficulté à reconnaître les problèmes</a:t>
            </a:r>
            <a:r>
              <a:rPr lang="fr-FR" dirty="0" smtClean="0"/>
              <a:t> et un </a:t>
            </a:r>
            <a:r>
              <a:rPr lang="fr-FR" u="sng" dirty="0" smtClean="0"/>
              <a:t>sentiment de honte</a:t>
            </a:r>
            <a:r>
              <a:rPr lang="fr-FR" dirty="0" smtClean="0"/>
              <a:t> à demander de l’aide. </a:t>
            </a:r>
            <a:endParaRPr lang="fr-FR" dirty="0" smtClean="0"/>
          </a:p>
          <a:p>
            <a:pPr algn="just"/>
            <a:r>
              <a:rPr lang="fr-FR" dirty="0" smtClean="0"/>
              <a:t>Ce </a:t>
            </a:r>
            <a:r>
              <a:rPr lang="fr-FR" dirty="0" smtClean="0"/>
              <a:t>qui renforce le processus d’isolement, d’exclusion et laisse les </a:t>
            </a:r>
            <a:r>
              <a:rPr lang="fr-FR" dirty="0" smtClean="0"/>
              <a:t>troubles psychiques </a:t>
            </a:r>
            <a:r>
              <a:rPr lang="fr-FR" dirty="0" smtClean="0"/>
              <a:t>s’aggraver, voire même devenir chroniques.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AEED-761E-4BFA-8CD9-8F015C27A052}" type="slidenum">
              <a:rPr lang="fr-FR" smtClean="0"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671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Syndrome de glissement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lnSpcReduction="10000"/>
          </a:bodyPr>
          <a:lstStyle/>
          <a:p>
            <a:pPr algn="just"/>
            <a:r>
              <a:rPr lang="fr-FR" dirty="0" smtClean="0"/>
              <a:t>Affection spécifique des personnes très âgées</a:t>
            </a:r>
            <a:r>
              <a:rPr lang="fr-FR" dirty="0" smtClean="0"/>
              <a:t>.</a:t>
            </a:r>
          </a:p>
          <a:p>
            <a:pPr marL="0" indent="0" algn="just">
              <a:buNone/>
            </a:pPr>
            <a:endParaRPr lang="fr-FR" dirty="0" smtClean="0"/>
          </a:p>
          <a:p>
            <a:pPr algn="just"/>
            <a:r>
              <a:rPr lang="fr-FR" dirty="0" smtClean="0"/>
              <a:t>Se manifeste par une décompensation rapide de l'état général, sans cause organique reconnue, d'évolution très souvent fatale</a:t>
            </a:r>
            <a:r>
              <a:rPr lang="fr-FR" dirty="0" smtClean="0"/>
              <a:t>.</a:t>
            </a:r>
          </a:p>
          <a:p>
            <a:pPr marL="0" indent="0" algn="just">
              <a:buNone/>
            </a:pPr>
            <a:endParaRPr lang="fr-FR" dirty="0" smtClean="0"/>
          </a:p>
          <a:p>
            <a:pPr algn="just"/>
            <a:r>
              <a:rPr lang="fr-FR" dirty="0" smtClean="0"/>
              <a:t>Survenue à distance (quelques jours ou semaines) d'un évènement déclenchant (maladie, chirurgie, accident, choc psychique...).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AEED-761E-4BFA-8CD9-8F015C27A052}" type="slidenum">
              <a:rPr lang="fr-FR" smtClean="0"/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863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Syndrome de glissement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fr-FR" dirty="0" smtClean="0"/>
              <a:t>Le syndrome de glissement associe : </a:t>
            </a:r>
          </a:p>
          <a:p>
            <a:pPr algn="just">
              <a:buFont typeface="Wingdings" pitchFamily="2" charset="2"/>
              <a:buChar char="q"/>
            </a:pPr>
            <a:r>
              <a:rPr lang="fr-FR" dirty="0" smtClean="0"/>
              <a:t> des troubles physiques (</a:t>
            </a:r>
            <a:r>
              <a:rPr lang="fr-FR" b="1" dirty="0" smtClean="0"/>
              <a:t>perte de l'appétit </a:t>
            </a:r>
            <a:r>
              <a:rPr lang="fr-FR" dirty="0" smtClean="0"/>
              <a:t>et </a:t>
            </a:r>
            <a:r>
              <a:rPr lang="fr-FR" b="1" dirty="0" smtClean="0"/>
              <a:t>de la sensation de soif</a:t>
            </a:r>
            <a:r>
              <a:rPr lang="fr-FR" dirty="0" smtClean="0"/>
              <a:t>, </a:t>
            </a:r>
            <a:r>
              <a:rPr lang="fr-FR" b="1" dirty="0" smtClean="0"/>
              <a:t>la dénutrition </a:t>
            </a:r>
            <a:r>
              <a:rPr lang="fr-FR" dirty="0" smtClean="0"/>
              <a:t>et </a:t>
            </a:r>
            <a:r>
              <a:rPr lang="fr-FR" b="1" dirty="0" smtClean="0"/>
              <a:t>la déshydratation</a:t>
            </a:r>
            <a:r>
              <a:rPr lang="fr-FR" dirty="0" smtClean="0"/>
              <a:t>, </a:t>
            </a:r>
            <a:r>
              <a:rPr lang="fr-FR" b="1" dirty="0" smtClean="0"/>
              <a:t>les troubles sphinctériens digestifs et urinaires</a:t>
            </a:r>
            <a:r>
              <a:rPr lang="fr-FR" dirty="0" smtClean="0"/>
              <a:t>) </a:t>
            </a:r>
          </a:p>
          <a:p>
            <a:pPr algn="just">
              <a:buFont typeface="Wingdings" pitchFamily="2" charset="2"/>
              <a:buChar char="q"/>
            </a:pPr>
            <a:r>
              <a:rPr lang="fr-FR" dirty="0" smtClean="0"/>
              <a:t> et des signes psychiques (</a:t>
            </a:r>
            <a:r>
              <a:rPr lang="fr-FR" b="1" dirty="0" smtClean="0"/>
              <a:t>repli et mutisme</a:t>
            </a:r>
            <a:r>
              <a:rPr lang="fr-FR" dirty="0" smtClean="0"/>
              <a:t>, </a:t>
            </a:r>
            <a:r>
              <a:rPr lang="fr-FR" b="1" dirty="0" smtClean="0"/>
              <a:t>réduction de l'activité motrice </a:t>
            </a:r>
            <a:r>
              <a:rPr lang="fr-FR" dirty="0" smtClean="0"/>
              <a:t>et </a:t>
            </a:r>
            <a:r>
              <a:rPr lang="fr-FR" b="1" dirty="0" err="1" smtClean="0"/>
              <a:t>clinophilie</a:t>
            </a:r>
            <a:r>
              <a:rPr lang="fr-FR" dirty="0" smtClean="0"/>
              <a:t>, </a:t>
            </a:r>
            <a:r>
              <a:rPr lang="fr-FR" b="1" dirty="0" smtClean="0"/>
              <a:t>refus alimentaire </a:t>
            </a:r>
            <a:r>
              <a:rPr lang="fr-FR" dirty="0" smtClean="0"/>
              <a:t>et </a:t>
            </a:r>
            <a:r>
              <a:rPr lang="fr-FR" b="1" dirty="0" smtClean="0"/>
              <a:t>des soins</a:t>
            </a:r>
            <a:r>
              <a:rPr lang="fr-FR" dirty="0" smtClean="0"/>
              <a:t>...).</a:t>
            </a:r>
          </a:p>
          <a:p>
            <a:pPr marL="0" indent="0" algn="just">
              <a:buNone/>
            </a:pPr>
            <a:endParaRPr lang="fr-FR" sz="2400" dirty="0" smtClean="0"/>
          </a:p>
          <a:p>
            <a:pPr algn="just"/>
            <a:r>
              <a:rPr lang="fr-FR" dirty="0" smtClean="0"/>
              <a:t>L'évolution est très rapide, la mort survenant lors de complications d'un état grabataire. </a:t>
            </a:r>
            <a:endParaRPr lang="fr-FR" dirty="0" smtClean="0"/>
          </a:p>
          <a:p>
            <a:pPr marL="0" indent="0" algn="just">
              <a:buNone/>
            </a:pPr>
            <a:endParaRPr lang="fr-FR" dirty="0" smtClean="0"/>
          </a:p>
          <a:p>
            <a:pPr algn="just"/>
            <a:r>
              <a:rPr lang="fr-FR" dirty="0" smtClean="0"/>
              <a:t>Ce processus n'est pas irréversible, la guérison est possible, mais la rechute fréquente.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AEED-761E-4BFA-8CD9-8F015C27A052}" type="slidenum">
              <a:rPr lang="fr-FR" smtClean="0"/>
              <a:t>27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175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Qu’est-ce que « bien vieillir » ?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fr-FR" dirty="0" smtClean="0"/>
              <a:t>C’est garder son autonomie, une bonne qualité de vie, sans que cela devienne une norme imposée ou un enjeu de réussite</a:t>
            </a:r>
            <a:r>
              <a:rPr lang="fr-FR" dirty="0" smtClean="0"/>
              <a:t>.</a:t>
            </a:r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Bien vieillir c’est prévenir les problèmes, en repérant ses fragilités</a:t>
            </a:r>
            <a:r>
              <a:rPr lang="fr-FR" dirty="0" smtClean="0"/>
              <a:t>.</a:t>
            </a:r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C’est pouvoir faire face aux stress liés au vieillissement, retarder et réduire la dépendance et limiter les incapacités</a:t>
            </a:r>
            <a:r>
              <a:rPr lang="fr-FR" dirty="0" smtClean="0"/>
              <a:t>.</a:t>
            </a:r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Bien vieillir implique aussi un cadre de vie et un environnement adapté (urbanisme, habitat, transports, loisirs, lutte contre la précarité et l’isolement).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AEED-761E-4BFA-8CD9-8F015C27A052}" type="slidenum">
              <a:rPr lang="fr-FR" smtClean="0"/>
              <a:t>28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920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Qu’est-ce que « bien vieillir » ?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052736"/>
            <a:ext cx="5616624" cy="547260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fr-FR" dirty="0" smtClean="0"/>
              <a:t>Bien vieillir psychiquement, c’est prendre soin de soi : </a:t>
            </a:r>
          </a:p>
          <a:p>
            <a:pPr algn="just"/>
            <a:r>
              <a:rPr lang="fr-FR" dirty="0" smtClean="0"/>
              <a:t>Conserver une activité physique régulière, d’intensité modérée et adaptée.</a:t>
            </a:r>
          </a:p>
          <a:p>
            <a:pPr algn="just"/>
            <a:r>
              <a:rPr lang="fr-FR" dirty="0" smtClean="0"/>
              <a:t>Avoir une alimentation équilibrée.</a:t>
            </a:r>
          </a:p>
          <a:p>
            <a:pPr algn="just"/>
            <a:r>
              <a:rPr lang="fr-FR" dirty="0" smtClean="0"/>
              <a:t>Garder des liens sociaux afin de lutter contre l’isolement.</a:t>
            </a:r>
          </a:p>
          <a:p>
            <a:pPr algn="just"/>
            <a:r>
              <a:rPr lang="fr-FR" dirty="0" smtClean="0"/>
              <a:t>Repérer les troubles psychiatriques et neuro-dégénératifs.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AEED-761E-4BFA-8CD9-8F015C27A052}" type="slidenum">
              <a:rPr lang="fr-FR" smtClean="0"/>
              <a:t>29</a:t>
            </a:fld>
            <a:endParaRPr lang="fr-FR"/>
          </a:p>
        </p:txBody>
      </p:sp>
      <p:pic>
        <p:nvPicPr>
          <p:cNvPr id="3075" name="Picture 3" descr="C:\Users\HP\Desktop\AAAABRO64Os1ogM6LRbGoq3h_UmyD2XXoQdu_Al0l0zO-7XjZn2G9vr6MgjL9F7c3sE0ux4eV9xj_kE9znHaRi0Iy4wKCg5KdFut4vXQ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772816"/>
            <a:ext cx="2897358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1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Qu’est-ce que le vieillissement ?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5688632"/>
          </a:xfrm>
        </p:spPr>
        <p:txBody>
          <a:bodyPr>
            <a:normAutofit/>
          </a:bodyPr>
          <a:lstStyle/>
          <a:p>
            <a:pPr algn="just"/>
            <a:r>
              <a:rPr lang="fr-FR" sz="2400" dirty="0" smtClean="0"/>
              <a:t>Le vieillissement n’est pas une maladie, c’est un processus naturel physiologique responsable des modifications structurelles et fonctionnelles de l’organisme. </a:t>
            </a:r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r>
              <a:rPr lang="fr-FR" sz="2400" dirty="0" smtClean="0"/>
              <a:t>Il s’explique par des facteurs génétiques agissant sur le fonctionnement cellulaire </a:t>
            </a:r>
            <a:r>
              <a:rPr lang="fr-FR" sz="2400" dirty="0" smtClean="0"/>
              <a:t>et </a:t>
            </a:r>
            <a:r>
              <a:rPr lang="fr-FR" sz="2400" dirty="0" smtClean="0"/>
              <a:t>environnementaux. </a:t>
            </a:r>
            <a:endParaRPr lang="fr-FR" sz="2400" dirty="0" smtClean="0"/>
          </a:p>
          <a:p>
            <a:pPr algn="just"/>
            <a:endParaRPr lang="fr-FR" sz="2400" dirty="0"/>
          </a:p>
          <a:p>
            <a:pPr algn="just"/>
            <a:r>
              <a:rPr lang="fr-FR" sz="2400" dirty="0" smtClean="0"/>
              <a:t>Selon </a:t>
            </a:r>
            <a:r>
              <a:rPr lang="fr-FR" sz="2400" dirty="0" smtClean="0"/>
              <a:t>l’organe, ce processus débute plus ou moins </a:t>
            </a:r>
            <a:r>
              <a:rPr lang="fr-FR" sz="2400" dirty="0" smtClean="0"/>
              <a:t>tôt. Par </a:t>
            </a:r>
            <a:r>
              <a:rPr lang="fr-FR" sz="2400" dirty="0" smtClean="0"/>
              <a:t>exemple nos yeux commencent à vieillir dès l’enfance, ce qui a pour conséquence l’apparition de la presbytie à la quarantaine. </a:t>
            </a:r>
            <a:endParaRPr lang="fr-FR" sz="2400" dirty="0" smtClean="0"/>
          </a:p>
          <a:p>
            <a:pPr marL="0" indent="0" algn="just">
              <a:buNone/>
            </a:pPr>
            <a:endParaRPr lang="fr-FR" sz="2400" dirty="0" smtClean="0"/>
          </a:p>
          <a:p>
            <a:pPr algn="just"/>
            <a:r>
              <a:rPr lang="fr-FR" sz="2400" dirty="0" smtClean="0"/>
              <a:t>Nous ne sommes pas tous égaux face au vieillissement, que cela soit sur le plan somatique ou psychologique. </a:t>
            </a: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AEED-761E-4BFA-8CD9-8F015C27A052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053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rgbClr val="0070C0"/>
                </a:solidFill>
              </a:rPr>
              <a:t>Conclusion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endParaRPr lang="fr-FR" dirty="0" smtClean="0"/>
          </a:p>
          <a:p>
            <a:pPr algn="just"/>
            <a:r>
              <a:rPr lang="fr-FR" dirty="0" smtClean="0"/>
              <a:t>Le vieillissement est un processus complexe qui affecte tous les aspects de la vie d'une personne. </a:t>
            </a:r>
          </a:p>
          <a:p>
            <a:pPr algn="just"/>
            <a:r>
              <a:rPr lang="fr-FR" dirty="0" smtClean="0"/>
              <a:t>La psychologie du vieillissement offre des perspectives précieuses pour comprendre et soutenir les individus tout au long de leur parcours de vieillissement.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AEED-761E-4BFA-8CD9-8F015C27A052}" type="slidenum">
              <a:rPr lang="fr-FR" smtClean="0"/>
              <a:t>30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796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Gériatrie - Gérontologie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fr-FR" b="1" dirty="0" smtClean="0"/>
              <a:t>Gériatrie </a:t>
            </a:r>
            <a:r>
              <a:rPr lang="fr-FR" dirty="0" smtClean="0"/>
              <a:t>: </a:t>
            </a:r>
            <a:r>
              <a:rPr lang="fr-FR" dirty="0" smtClean="0"/>
              <a:t>discipline médicale qui s’occupe de la santé et des soins à apporter aux personnes âgées.</a:t>
            </a:r>
          </a:p>
          <a:p>
            <a:pPr marL="0" indent="0" algn="just">
              <a:buNone/>
            </a:pPr>
            <a:endParaRPr lang="fr-FR" dirty="0" smtClean="0"/>
          </a:p>
          <a:p>
            <a:pPr algn="just"/>
            <a:r>
              <a:rPr lang="fr-FR" b="1" dirty="0" smtClean="0"/>
              <a:t>Gérontologie</a:t>
            </a:r>
            <a:r>
              <a:rPr lang="fr-FR" dirty="0" smtClean="0"/>
              <a:t> : </a:t>
            </a:r>
            <a:r>
              <a:rPr lang="fr-FR" dirty="0" smtClean="0"/>
              <a:t>science qui étudie le vieillissement sous ses aspects médical, économique, socio-culturel et psychologique</a:t>
            </a:r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La gériatrie est une discipline neuve et d’évolution constante en raison de l’évolution démographique que connaît notre société.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AEED-761E-4BFA-8CD9-8F015C27A052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302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1162"/>
            <a:ext cx="8229600" cy="1143000"/>
          </a:xfrm>
        </p:spPr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Les différents types d’âge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052736"/>
            <a:ext cx="8568952" cy="5688632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fr-FR" b="1" dirty="0" smtClean="0">
                <a:solidFill>
                  <a:srgbClr val="FF0000"/>
                </a:solidFill>
              </a:rPr>
              <a:t>L’âge chronologique : </a:t>
            </a:r>
          </a:p>
          <a:p>
            <a:pPr lvl="1" algn="just"/>
            <a:r>
              <a:rPr lang="fr-FR" sz="3300" dirty="0" smtClean="0"/>
              <a:t>Nombre d’années depuis la naissance </a:t>
            </a:r>
          </a:p>
          <a:p>
            <a:pPr lvl="1" algn="just"/>
            <a:r>
              <a:rPr lang="fr-FR" sz="3300" dirty="0" smtClean="0"/>
              <a:t>Identification aux différents stades: jeunesse, force de l’âge, vieillesse.</a:t>
            </a:r>
          </a:p>
          <a:p>
            <a:pPr lvl="1" algn="just"/>
            <a:r>
              <a:rPr lang="fr-FR" sz="3300" dirty="0" smtClean="0"/>
              <a:t>Âge peut marquer le passage d’une étape : Changement de décennie</a:t>
            </a:r>
          </a:p>
          <a:p>
            <a:pPr lvl="1" algn="just"/>
            <a:r>
              <a:rPr lang="fr-FR" sz="3300" dirty="0" smtClean="0"/>
              <a:t>Âge administratif du vieillissement: 60ans (Retraite, Régimes spécifiques</a:t>
            </a:r>
            <a:r>
              <a:rPr lang="fr-FR" sz="3300" dirty="0" smtClean="0"/>
              <a:t>…)</a:t>
            </a:r>
          </a:p>
          <a:p>
            <a:pPr marL="457200" lvl="1" indent="0" algn="just">
              <a:buNone/>
            </a:pPr>
            <a:endParaRPr lang="fr-FR" dirty="0" smtClean="0"/>
          </a:p>
          <a:p>
            <a:pPr algn="just"/>
            <a:r>
              <a:rPr lang="fr-FR" b="1" dirty="0" smtClean="0">
                <a:solidFill>
                  <a:srgbClr val="FF0000"/>
                </a:solidFill>
              </a:rPr>
              <a:t>L’âge physiologique : </a:t>
            </a:r>
          </a:p>
          <a:p>
            <a:pPr lvl="1" algn="just"/>
            <a:r>
              <a:rPr lang="fr-FR" sz="3300" dirty="0" smtClean="0"/>
              <a:t>Lié au vieillissement organique.</a:t>
            </a:r>
          </a:p>
          <a:p>
            <a:pPr lvl="1" algn="just"/>
            <a:r>
              <a:rPr lang="fr-FR" sz="3300" dirty="0" smtClean="0"/>
              <a:t>Préoccupation quand les activités quotidiennes sont affectées, quand une modification graduelle atteint un seuil critique (ex: lunettes à double foyer).</a:t>
            </a:r>
          </a:p>
          <a:p>
            <a:pPr lvl="1" algn="just"/>
            <a:r>
              <a:rPr lang="fr-FR" sz="3300" dirty="0" smtClean="0"/>
              <a:t>L’image de son corps change (cheveux, rides, poids</a:t>
            </a:r>
            <a:r>
              <a:rPr lang="fr-FR" sz="3300" dirty="0" smtClean="0"/>
              <a:t>)</a:t>
            </a:r>
          </a:p>
          <a:p>
            <a:pPr marL="457200" lvl="1" indent="0" algn="just">
              <a:buNone/>
            </a:pPr>
            <a:endParaRPr lang="fr-FR" dirty="0" smtClean="0"/>
          </a:p>
          <a:p>
            <a:pPr algn="just"/>
            <a:r>
              <a:rPr lang="fr-FR" b="1" dirty="0" smtClean="0">
                <a:solidFill>
                  <a:srgbClr val="FF0000"/>
                </a:solidFill>
              </a:rPr>
              <a:t>L’âge social : </a:t>
            </a:r>
          </a:p>
          <a:p>
            <a:pPr lvl="1" algn="just"/>
            <a:r>
              <a:rPr lang="fr-FR" sz="3300" dirty="0" smtClean="0"/>
              <a:t>Rôle qu’on peut/désire avoir dans la société:  Une personne peut jouer un rôle de soutien de famille même après la retraite.</a:t>
            </a:r>
          </a:p>
          <a:p>
            <a:pPr lvl="1" algn="just"/>
            <a:r>
              <a:rPr lang="fr-FR" sz="3300" dirty="0" smtClean="0"/>
              <a:t>Le vieillissement entraîne: une perception différente de la société / une perception différente par la société</a:t>
            </a:r>
            <a:r>
              <a:rPr lang="fr-FR" sz="3300" dirty="0" smtClean="0"/>
              <a:t>.</a:t>
            </a:r>
          </a:p>
          <a:p>
            <a:pPr lvl="1" algn="just"/>
            <a:endParaRPr lang="fr-FR" dirty="0" smtClean="0"/>
          </a:p>
          <a:p>
            <a:pPr algn="just"/>
            <a:r>
              <a:rPr lang="fr-FR" b="1" dirty="0" smtClean="0">
                <a:solidFill>
                  <a:srgbClr val="FF0000"/>
                </a:solidFill>
              </a:rPr>
              <a:t>L’âge psychologique :</a:t>
            </a:r>
          </a:p>
          <a:p>
            <a:pPr lvl="1" algn="just"/>
            <a:r>
              <a:rPr lang="fr-FR" sz="3300" dirty="0" smtClean="0"/>
              <a:t>Ressources cognitives (capacités mnésiques, intellectuelles, motivation).</a:t>
            </a:r>
          </a:p>
          <a:p>
            <a:pPr lvl="1" algn="just"/>
            <a:r>
              <a:rPr lang="fr-FR" sz="3300" dirty="0" smtClean="0"/>
              <a:t>Investissements affectifs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AEED-761E-4BFA-8CD9-8F015C27A052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901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32048"/>
            <a:ext cx="7772400" cy="1143000"/>
          </a:xfrm>
        </p:spPr>
        <p:txBody>
          <a:bodyPr/>
          <a:lstStyle/>
          <a:p>
            <a:pPr eaLnBrk="1" hangingPunct="1"/>
            <a:r>
              <a:rPr lang="fr-FR" altLang="fr-FR" b="1" dirty="0" smtClean="0">
                <a:solidFill>
                  <a:srgbClr val="0070C0"/>
                </a:solidFill>
              </a:rPr>
              <a:t>Les stades du vieillissement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285750" y="1124744"/>
            <a:ext cx="8606730" cy="5544616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fr-FR" altLang="fr-FR" sz="2800" dirty="0" smtClean="0"/>
              <a:t>Les stades d’Erikson (1963)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fr-FR" altLang="fr-FR" b="1" u="sng" dirty="0" smtClean="0">
                <a:solidFill>
                  <a:srgbClr val="00B050"/>
                </a:solidFill>
              </a:rPr>
              <a:t>Enfance :</a:t>
            </a:r>
            <a:r>
              <a:rPr lang="fr-FR" altLang="fr-FR" b="1" dirty="0" smtClean="0">
                <a:solidFill>
                  <a:srgbClr val="00B050"/>
                </a:solidFill>
              </a:rPr>
              <a:t> </a:t>
            </a:r>
            <a:r>
              <a:rPr lang="fr-FR" altLang="fr-FR" dirty="0" smtClean="0"/>
              <a:t>	Apprendre à faire confiance quand il y a frustration.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fr-FR" altLang="fr-FR" b="1" u="sng" dirty="0" smtClean="0">
                <a:solidFill>
                  <a:srgbClr val="00B050"/>
                </a:solidFill>
              </a:rPr>
              <a:t>Adolescence :</a:t>
            </a:r>
            <a:r>
              <a:rPr lang="fr-FR" altLang="fr-FR" b="1" dirty="0" smtClean="0">
                <a:solidFill>
                  <a:srgbClr val="00B050"/>
                </a:solidFill>
              </a:rPr>
              <a:t> </a:t>
            </a:r>
            <a:r>
              <a:rPr lang="fr-FR" altLang="fr-FR" dirty="0" smtClean="0"/>
              <a:t>Trouver sa propre identité. Révolte et Séparation de l’autorité parentale.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fr-FR" altLang="fr-FR" b="1" u="sng" dirty="0" smtClean="0">
                <a:solidFill>
                  <a:srgbClr val="00B050"/>
                </a:solidFill>
              </a:rPr>
              <a:t>Adulte :</a:t>
            </a:r>
            <a:r>
              <a:rPr lang="fr-FR" altLang="fr-FR" b="1" dirty="0" smtClean="0">
                <a:solidFill>
                  <a:srgbClr val="00B050"/>
                </a:solidFill>
              </a:rPr>
              <a:t> </a:t>
            </a:r>
            <a:r>
              <a:rPr lang="fr-FR" altLang="fr-FR" dirty="0" smtClean="0"/>
              <a:t>Intimité, partage des premiers sentiments. Etre responsables de ses 	émotions, de ses erreurs et de ses 	succès.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fr-FR" altLang="fr-FR" b="1" u="sng" dirty="0" smtClean="0">
                <a:solidFill>
                  <a:srgbClr val="00B050"/>
                </a:solidFill>
              </a:rPr>
              <a:t>Age </a:t>
            </a:r>
            <a:r>
              <a:rPr lang="fr-FR" altLang="fr-FR" b="1" u="sng" dirty="0" smtClean="0">
                <a:solidFill>
                  <a:srgbClr val="00B050"/>
                </a:solidFill>
              </a:rPr>
              <a:t>mûr :</a:t>
            </a:r>
            <a:r>
              <a:rPr lang="fr-FR" altLang="fr-FR" dirty="0" smtClean="0"/>
              <a:t>	Se tourner  vers quelque chose de nouveau.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fr-FR" altLang="fr-FR" b="1" u="sng" dirty="0" smtClean="0">
                <a:solidFill>
                  <a:srgbClr val="00B050"/>
                </a:solidFill>
              </a:rPr>
              <a:t>Age </a:t>
            </a:r>
            <a:r>
              <a:rPr lang="fr-FR" altLang="fr-FR" b="1" u="sng" dirty="0" smtClean="0">
                <a:solidFill>
                  <a:srgbClr val="00B050"/>
                </a:solidFill>
              </a:rPr>
              <a:t>avancé :</a:t>
            </a:r>
            <a:r>
              <a:rPr lang="fr-FR" altLang="fr-FR" b="1" dirty="0" smtClean="0">
                <a:solidFill>
                  <a:srgbClr val="00B050"/>
                </a:solidFill>
              </a:rPr>
              <a:t> </a:t>
            </a:r>
            <a:r>
              <a:rPr lang="fr-FR" altLang="fr-FR" dirty="0" smtClean="0"/>
              <a:t>Boucler sa vie, mélanger le passé au présent, se donner de nouveaux buts.</a:t>
            </a:r>
          </a:p>
          <a:p>
            <a:pPr lvl="1" eaLnBrk="1" hangingPunct="1">
              <a:lnSpc>
                <a:spcPct val="90000"/>
              </a:lnSpc>
            </a:pPr>
            <a:endParaRPr lang="fr-FR" altLang="fr-FR" sz="2400" dirty="0" smtClean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AEED-761E-4BFA-8CD9-8F015C27A052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150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rgbClr val="0070C0"/>
                </a:solidFill>
              </a:rPr>
              <a:t>Les théories du vieillissement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/>
          </a:bodyPr>
          <a:lstStyle/>
          <a:p>
            <a:pPr algn="just"/>
            <a:r>
              <a:rPr lang="fr-FR" b="1" dirty="0" smtClean="0"/>
              <a:t>Théories biologiques : </a:t>
            </a:r>
            <a:r>
              <a:rPr lang="fr-FR" dirty="0" smtClean="0"/>
              <a:t>Expliquent les changements physiologiques associés au vieillissement, comme </a:t>
            </a:r>
            <a:r>
              <a:rPr lang="fr-FR" u="sng" dirty="0" smtClean="0"/>
              <a:t>la théorie du vieillissement cellulaire</a:t>
            </a:r>
            <a:r>
              <a:rPr lang="fr-FR" dirty="0" smtClean="0"/>
              <a:t> et </a:t>
            </a:r>
            <a:r>
              <a:rPr lang="fr-FR" u="sng" dirty="0" smtClean="0"/>
              <a:t>la théorie des radicaux libres</a:t>
            </a:r>
            <a:r>
              <a:rPr lang="fr-FR" b="1" i="1" dirty="0" smtClean="0"/>
              <a:t> </a:t>
            </a:r>
            <a:r>
              <a:rPr lang="fr-FR" sz="2600" dirty="0" smtClean="0"/>
              <a:t>(les organismes vieillissent par la multiplication des lésions liées à l’accumulation de radicaux libres dans les cellules)</a:t>
            </a:r>
            <a:r>
              <a:rPr lang="fr-FR" dirty="0" smtClean="0"/>
              <a:t>.</a:t>
            </a:r>
          </a:p>
          <a:p>
            <a:pPr algn="just"/>
            <a:endParaRPr lang="fr-FR" dirty="0" smtClean="0"/>
          </a:p>
          <a:p>
            <a:pPr algn="just"/>
            <a:r>
              <a:rPr lang="fr-FR" b="1" dirty="0" smtClean="0"/>
              <a:t>Théories psychologiques : </a:t>
            </a:r>
            <a:r>
              <a:rPr lang="fr-FR" dirty="0" smtClean="0"/>
              <a:t>Mettent l'accent sur les aspects cognitifs, affectifs et comportementaux du vieillissement.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AEED-761E-4BFA-8CD9-8F015C27A052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970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Le vieillissement 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smtClean="0"/>
              <a:t>Le vieillissement est un processus naturel qui englobe un large éventail de changements physiques, cognitifs, émotionnels et sociaux.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AEED-761E-4BFA-8CD9-8F015C27A052}" type="slidenum">
              <a:rPr lang="fr-FR" smtClean="0"/>
              <a:t>8</a:t>
            </a:fld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7" y="3429000"/>
            <a:ext cx="5976664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3314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rgbClr val="0070C0"/>
                </a:solidFill>
              </a:rPr>
              <a:t>Changements Physiques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fr-FR" dirty="0" smtClean="0"/>
              <a:t>Le </a:t>
            </a:r>
            <a:r>
              <a:rPr lang="fr-FR" dirty="0" smtClean="0"/>
              <a:t>vieillissement est souvent associé à des changements </a:t>
            </a:r>
            <a:r>
              <a:rPr lang="fr-FR" dirty="0" smtClean="0"/>
              <a:t>physiques :  </a:t>
            </a:r>
          </a:p>
          <a:p>
            <a:pPr algn="just"/>
            <a:endParaRPr lang="fr-FR" dirty="0"/>
          </a:p>
          <a:p>
            <a:pPr algn="just"/>
            <a:r>
              <a:rPr lang="fr-FR" dirty="0" smtClean="0"/>
              <a:t>tels </a:t>
            </a:r>
            <a:r>
              <a:rPr lang="fr-FR" dirty="0" smtClean="0"/>
              <a:t>que la diminution de la force musculaire, la perte de flexibilité, la diminution de l'acuité sensorielle (vision, ouïe, etc.), </a:t>
            </a:r>
            <a:endParaRPr lang="fr-FR" dirty="0" smtClean="0"/>
          </a:p>
          <a:p>
            <a:pPr algn="just"/>
            <a:endParaRPr lang="fr-FR" dirty="0"/>
          </a:p>
          <a:p>
            <a:pPr algn="just"/>
            <a:r>
              <a:rPr lang="fr-FR" dirty="0" smtClean="0"/>
              <a:t>ainsi </a:t>
            </a:r>
            <a:r>
              <a:rPr lang="fr-FR" dirty="0" smtClean="0"/>
              <a:t>que des problèmes de santé plus courants comme l'arthrite et les maladies cardiovasculaires.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AEED-761E-4BFA-8CD9-8F015C27A052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809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1492</TotalTime>
  <Words>1717</Words>
  <Application>Microsoft Office PowerPoint</Application>
  <PresentationFormat>Affichage à l'écran (4:3)</PresentationFormat>
  <Paragraphs>231</Paragraphs>
  <Slides>30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30</vt:i4>
      </vt:variant>
    </vt:vector>
  </HeadingPairs>
  <TitlesOfParts>
    <vt:vector size="31" baseType="lpstr">
      <vt:lpstr>Thème Office</vt:lpstr>
      <vt:lpstr>PSYCHOLOGIE DU VIEILLISSEMENT</vt:lpstr>
      <vt:lpstr>Introduction</vt:lpstr>
      <vt:lpstr>Qu’est-ce que le vieillissement ?</vt:lpstr>
      <vt:lpstr>Gériatrie - Gérontologie</vt:lpstr>
      <vt:lpstr>Les différents types d’âge</vt:lpstr>
      <vt:lpstr>Les stades du vieillissement</vt:lpstr>
      <vt:lpstr>Les théories du vieillissement</vt:lpstr>
      <vt:lpstr>Le vieillissement </vt:lpstr>
      <vt:lpstr>Changements Physiques</vt:lpstr>
      <vt:lpstr>Changements Cognitifs</vt:lpstr>
      <vt:lpstr>Changements Émotionnels</vt:lpstr>
      <vt:lpstr>Changements Sociaux</vt:lpstr>
      <vt:lpstr>Le vieillissement psychologique</vt:lpstr>
      <vt:lpstr>Le vieillissement psychologique</vt:lpstr>
      <vt:lpstr>Le vieillissement psychologique</vt:lpstr>
      <vt:lpstr>Le vieillissement psychologique</vt:lpstr>
      <vt:lpstr>Le vieillissement psychologique</vt:lpstr>
      <vt:lpstr>Le vieillissement psychologique </vt:lpstr>
      <vt:lpstr>Le vieillissement psychologique</vt:lpstr>
      <vt:lpstr>Le vieillissement psychologique</vt:lpstr>
      <vt:lpstr>Le vieillissement psychologique et la fin de vie</vt:lpstr>
      <vt:lpstr>La personne âgée et la mort</vt:lpstr>
      <vt:lpstr>Les pertes</vt:lpstr>
      <vt:lpstr>Vieillissement et troubles psychiques Quelques chiffres</vt:lpstr>
      <vt:lpstr>Vieillissement et troubles psychiques Quelques chiffres</vt:lpstr>
      <vt:lpstr>Syndrome de glissement</vt:lpstr>
      <vt:lpstr>Syndrome de glissement</vt:lpstr>
      <vt:lpstr>Qu’est-ce que « bien vieillir » ?</vt:lpstr>
      <vt:lpstr>Qu’est-ce que « bien vieillir » ?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Vieillissement</dc:title>
  <dc:creator>HP</dc:creator>
  <cp:lastModifiedBy>HP</cp:lastModifiedBy>
  <cp:revision>180</cp:revision>
  <dcterms:created xsi:type="dcterms:W3CDTF">2024-04-27T12:17:48Z</dcterms:created>
  <dcterms:modified xsi:type="dcterms:W3CDTF">2024-05-12T11:20:37Z</dcterms:modified>
</cp:coreProperties>
</file>