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D2CE-2C9B-46E9-85C8-13BBAFBAA4A1}" type="datetimeFigureOut">
              <a:rPr lang="fr-FR" smtClean="0"/>
              <a:t>11/05/2024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28A-DF55-4657-B28A-D07CE3121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926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D2CE-2C9B-46E9-85C8-13BBAFBAA4A1}" type="datetimeFigureOut">
              <a:rPr lang="fr-FR" smtClean="0"/>
              <a:t>11/05/2024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28A-DF55-4657-B28A-D07CE3121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941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D2CE-2C9B-46E9-85C8-13BBAFBAA4A1}" type="datetimeFigureOut">
              <a:rPr lang="fr-FR" smtClean="0"/>
              <a:t>11/05/2024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28A-DF55-4657-B28A-D07CE3121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01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D2CE-2C9B-46E9-85C8-13BBAFBAA4A1}" type="datetimeFigureOut">
              <a:rPr lang="fr-FR" smtClean="0"/>
              <a:t>11/05/2024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28A-DF55-4657-B28A-D07CE3121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543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D2CE-2C9B-46E9-85C8-13BBAFBAA4A1}" type="datetimeFigureOut">
              <a:rPr lang="fr-FR" smtClean="0"/>
              <a:t>11/05/2024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28A-DF55-4657-B28A-D07CE3121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663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D2CE-2C9B-46E9-85C8-13BBAFBAA4A1}" type="datetimeFigureOut">
              <a:rPr lang="fr-FR" smtClean="0"/>
              <a:t>11/05/2024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28A-DF55-4657-B28A-D07CE3121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49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D2CE-2C9B-46E9-85C8-13BBAFBAA4A1}" type="datetimeFigureOut">
              <a:rPr lang="fr-FR" smtClean="0"/>
              <a:t>11/05/2024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28A-DF55-4657-B28A-D07CE3121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58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D2CE-2C9B-46E9-85C8-13BBAFBAA4A1}" type="datetimeFigureOut">
              <a:rPr lang="fr-FR" smtClean="0"/>
              <a:t>11/05/2024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28A-DF55-4657-B28A-D07CE3121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810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D2CE-2C9B-46E9-85C8-13BBAFBAA4A1}" type="datetimeFigureOut">
              <a:rPr lang="fr-FR" smtClean="0"/>
              <a:t>11/05/2024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28A-DF55-4657-B28A-D07CE3121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906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D2CE-2C9B-46E9-85C8-13BBAFBAA4A1}" type="datetimeFigureOut">
              <a:rPr lang="fr-FR" smtClean="0"/>
              <a:t>11/05/2024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28A-DF55-4657-B28A-D07CE3121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94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D2CE-2C9B-46E9-85C8-13BBAFBAA4A1}" type="datetimeFigureOut">
              <a:rPr lang="fr-FR" smtClean="0"/>
              <a:t>11/05/2024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2628A-DF55-4657-B28A-D07CE3121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671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AD2CE-2C9B-46E9-85C8-13BBAFBAA4A1}" type="datetimeFigureOut">
              <a:rPr lang="fr-FR" smtClean="0"/>
              <a:t>11/05/2024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2628A-DF55-4657-B28A-D07CE3121F9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639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5400" b="1" dirty="0" smtClean="0"/>
              <a:t>Réactions psychologiques face à une maladie grave</a:t>
            </a:r>
            <a:endParaRPr lang="fr-FR" sz="5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561728"/>
          </a:xfrm>
        </p:spPr>
        <p:txBody>
          <a:bodyPr/>
          <a:lstStyle/>
          <a:p>
            <a:pPr algn="r"/>
            <a:r>
              <a:rPr lang="fr-FR" b="1" dirty="0" smtClean="0"/>
              <a:t>DOUFIK JALAL</a:t>
            </a:r>
          </a:p>
          <a:p>
            <a:pPr algn="r"/>
            <a:r>
              <a:rPr lang="fr-FR" b="1" dirty="0" smtClean="0"/>
              <a:t>FMPA - Mai 2024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360128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Réactions inadaptées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fr-FR" sz="3800" b="1" i="1" dirty="0" smtClean="0">
                <a:solidFill>
                  <a:srgbClr val="00B050"/>
                </a:solidFill>
              </a:rPr>
              <a:t>Réactions immédiates </a:t>
            </a:r>
          </a:p>
          <a:p>
            <a:pPr algn="just"/>
            <a:r>
              <a:rPr lang="fr-FR" dirty="0" smtClean="0"/>
              <a:t>Choc, </a:t>
            </a:r>
          </a:p>
          <a:p>
            <a:pPr algn="just"/>
            <a:r>
              <a:rPr lang="fr-FR" dirty="0" smtClean="0"/>
              <a:t>déni</a:t>
            </a:r>
            <a:r>
              <a:rPr lang="fr-FR" dirty="0"/>
              <a:t>, </a:t>
            </a:r>
            <a:endParaRPr lang="fr-FR" dirty="0" smtClean="0"/>
          </a:p>
          <a:p>
            <a:pPr algn="just"/>
            <a:r>
              <a:rPr lang="fr-FR" dirty="0" smtClean="0"/>
              <a:t>confusion</a:t>
            </a:r>
            <a:r>
              <a:rPr lang="fr-FR" dirty="0"/>
              <a:t>, </a:t>
            </a:r>
            <a:endParaRPr lang="fr-FR" dirty="0" smtClean="0"/>
          </a:p>
          <a:p>
            <a:pPr algn="just"/>
            <a:r>
              <a:rPr lang="fr-FR" dirty="0" smtClean="0"/>
              <a:t>peur</a:t>
            </a:r>
            <a:r>
              <a:rPr lang="fr-FR" dirty="0"/>
              <a:t>, </a:t>
            </a:r>
            <a:r>
              <a:rPr lang="fr-FR" dirty="0" smtClean="0"/>
              <a:t>angoisse, </a:t>
            </a:r>
          </a:p>
          <a:p>
            <a:pPr algn="just"/>
            <a:r>
              <a:rPr lang="fr-FR" dirty="0" smtClean="0"/>
              <a:t>désespoir</a:t>
            </a:r>
            <a:r>
              <a:rPr lang="fr-FR" dirty="0"/>
              <a:t>, </a:t>
            </a:r>
            <a:endParaRPr lang="fr-FR" dirty="0" smtClean="0"/>
          </a:p>
          <a:p>
            <a:pPr algn="just"/>
            <a:r>
              <a:rPr lang="fr-FR" dirty="0" smtClean="0"/>
              <a:t>agitation émotionnelle</a:t>
            </a:r>
            <a:r>
              <a:rPr lang="fr-FR" dirty="0"/>
              <a:t>, </a:t>
            </a:r>
            <a:endParaRPr lang="fr-FR" dirty="0" smtClean="0"/>
          </a:p>
          <a:p>
            <a:pPr algn="just"/>
            <a:r>
              <a:rPr lang="fr-FR" dirty="0" smtClean="0"/>
              <a:t>sentiments </a:t>
            </a:r>
            <a:r>
              <a:rPr lang="fr-FR" dirty="0"/>
              <a:t>d’incapacité à faire face, </a:t>
            </a:r>
            <a:endParaRPr lang="fr-FR" dirty="0" smtClean="0"/>
          </a:p>
          <a:p>
            <a:pPr algn="just"/>
            <a:r>
              <a:rPr lang="fr-FR" dirty="0" smtClean="0"/>
              <a:t>colère</a:t>
            </a:r>
            <a:r>
              <a:rPr lang="fr-FR" dirty="0"/>
              <a:t>, </a:t>
            </a:r>
            <a:endParaRPr lang="fr-FR" dirty="0" smtClean="0"/>
          </a:p>
          <a:p>
            <a:pPr algn="just"/>
            <a:r>
              <a:rPr lang="fr-FR" dirty="0" smtClean="0"/>
              <a:t>accablement (État d'une personne qui supporte une situation très pénible), </a:t>
            </a:r>
          </a:p>
          <a:p>
            <a:pPr algn="just"/>
            <a:r>
              <a:rPr lang="fr-FR" dirty="0" smtClean="0"/>
              <a:t>culpabilité, </a:t>
            </a:r>
          </a:p>
          <a:p>
            <a:pPr algn="just"/>
            <a:r>
              <a:rPr lang="fr-FR" dirty="0" smtClean="0"/>
              <a:t>Déception.</a:t>
            </a:r>
          </a:p>
        </p:txBody>
      </p:sp>
    </p:spTree>
    <p:extLst>
      <p:ext uri="{BB962C8B-B14F-4D97-AF65-F5344CB8AC3E}">
        <p14:creationId xmlns:p14="http://schemas.microsoft.com/office/powerpoint/2010/main" val="10948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Réactions inadaptées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i="1" dirty="0" smtClean="0">
                <a:solidFill>
                  <a:srgbClr val="00B050"/>
                </a:solidFill>
              </a:rPr>
              <a:t>Réactions immédiates </a:t>
            </a:r>
          </a:p>
          <a:p>
            <a:pPr algn="just"/>
            <a:r>
              <a:rPr lang="fr-FR" dirty="0" smtClean="0">
                <a:sym typeface="Wingdings" pitchFamily="2" charset="2"/>
              </a:rPr>
              <a:t> </a:t>
            </a:r>
            <a:r>
              <a:rPr lang="fr-FR" dirty="0" smtClean="0"/>
              <a:t>Ces modalités d’expression, parfois violentes, sont à comprendre comme des réactions de défense et non comme des attaques personnelles à l’égard du médecin.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/>
              <a:t>Elles sont </a:t>
            </a:r>
            <a:r>
              <a:rPr lang="fr-FR" dirty="0" smtClean="0"/>
              <a:t>les signes </a:t>
            </a:r>
            <a:r>
              <a:rPr lang="fr-FR" dirty="0"/>
              <a:t>du travail d’acceptation de la </a:t>
            </a:r>
            <a:r>
              <a:rPr lang="fr-FR" dirty="0" smtClean="0"/>
              <a:t>maladie.</a:t>
            </a:r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Processus douloureux qui </a:t>
            </a:r>
            <a:r>
              <a:rPr lang="fr-FR" dirty="0"/>
              <a:t>permet au patient d’assimiler toutes les </a:t>
            </a:r>
            <a:r>
              <a:rPr lang="fr-FR" dirty="0" smtClean="0"/>
              <a:t>informations transmises </a:t>
            </a:r>
            <a:r>
              <a:rPr lang="fr-FR" dirty="0"/>
              <a:t>et d’admettre peu à peu la réalité de la maladie </a:t>
            </a:r>
            <a:r>
              <a:rPr lang="fr-FR" dirty="0" smtClean="0"/>
              <a:t>grâce à </a:t>
            </a:r>
            <a:r>
              <a:rPr lang="fr-FR" dirty="0"/>
              <a:t>l’élaboration de ses défenses psychiques.</a:t>
            </a:r>
          </a:p>
        </p:txBody>
      </p:sp>
    </p:spTree>
    <p:extLst>
      <p:ext uri="{BB962C8B-B14F-4D97-AF65-F5344CB8AC3E}">
        <p14:creationId xmlns:p14="http://schemas.microsoft.com/office/powerpoint/2010/main" val="169980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Réactions inadaptées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i="1" dirty="0">
                <a:solidFill>
                  <a:srgbClr val="00B050"/>
                </a:solidFill>
              </a:rPr>
              <a:t>Réactions </a:t>
            </a:r>
            <a:r>
              <a:rPr lang="fr-FR" b="1" i="1" dirty="0" smtClean="0">
                <a:solidFill>
                  <a:srgbClr val="00B050"/>
                </a:solidFill>
              </a:rPr>
              <a:t>différées</a:t>
            </a:r>
          </a:p>
          <a:p>
            <a:pPr algn="just"/>
            <a:r>
              <a:rPr lang="fr-FR" b="1" smtClean="0">
                <a:solidFill>
                  <a:srgbClr val="FF0000"/>
                </a:solidFill>
              </a:rPr>
              <a:t>Sidération (*) </a:t>
            </a:r>
            <a:r>
              <a:rPr lang="fr-FR" b="1" dirty="0">
                <a:solidFill>
                  <a:srgbClr val="FF0000"/>
                </a:solidFill>
              </a:rPr>
              <a:t>: </a:t>
            </a:r>
          </a:p>
          <a:p>
            <a:pPr algn="just"/>
            <a:r>
              <a:rPr lang="fr-FR" dirty="0"/>
              <a:t>Elle survient dans les instants qui suivent l’annonce : blocage total de l’esprit face à l’idée de </a:t>
            </a:r>
            <a:r>
              <a:rPr lang="fr-FR" dirty="0" smtClean="0"/>
              <a:t>mort</a:t>
            </a:r>
            <a:r>
              <a:rPr lang="fr-FR" dirty="0"/>
              <a:t>, le raisonnement est suspendu, l’information n’est pas traitée </a:t>
            </a:r>
            <a:r>
              <a:rPr lang="fr-FR" dirty="0" smtClean="0"/>
              <a:t>correctement.</a:t>
            </a:r>
          </a:p>
          <a:p>
            <a:pPr algn="just"/>
            <a:r>
              <a:rPr lang="fr-FR" b="1" dirty="0">
                <a:solidFill>
                  <a:srgbClr val="FF0000"/>
                </a:solidFill>
              </a:rPr>
              <a:t>Isolation : </a:t>
            </a:r>
          </a:p>
          <a:p>
            <a:pPr algn="just"/>
            <a:r>
              <a:rPr lang="fr-FR" dirty="0"/>
              <a:t>Déconnexion entre la réalité et l’affect : malade parle de sa pathologie avec une </a:t>
            </a:r>
            <a:r>
              <a:rPr lang="fr-FR" dirty="0" smtClean="0"/>
              <a:t>apparence sérénité </a:t>
            </a:r>
            <a:r>
              <a:rPr lang="fr-FR" dirty="0"/>
              <a:t>dénuée de toute émotion, l’angoisse est ainsi neutralisée, le malade reconnaît la gravité </a:t>
            </a:r>
            <a:r>
              <a:rPr lang="fr-FR" dirty="0" smtClean="0"/>
              <a:t>de </a:t>
            </a:r>
            <a:r>
              <a:rPr lang="fr-FR" dirty="0"/>
              <a:t>son état ou de la situation, mais intellectualise sa </a:t>
            </a:r>
            <a:r>
              <a:rPr lang="fr-FR" dirty="0" smtClean="0"/>
              <a:t>maladie.</a:t>
            </a:r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266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Réactions inadaptées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b="1" dirty="0">
                <a:solidFill>
                  <a:srgbClr val="FF0000"/>
                </a:solidFill>
              </a:rPr>
              <a:t>Obsession : </a:t>
            </a:r>
          </a:p>
          <a:p>
            <a:pPr algn="just"/>
            <a:r>
              <a:rPr lang="fr-FR" dirty="0"/>
              <a:t>S’exprime sous forme d’une surveillance permanente, avec recherche d’information </a:t>
            </a:r>
            <a:r>
              <a:rPr lang="fr-FR" dirty="0" smtClean="0"/>
              <a:t>médicales détaillées</a:t>
            </a:r>
            <a:r>
              <a:rPr lang="fr-FR" dirty="0"/>
              <a:t>, les médicaments vérifiés et tous les actes médicaux </a:t>
            </a:r>
            <a:r>
              <a:rPr lang="fr-FR" dirty="0" smtClean="0"/>
              <a:t>interrogés.  </a:t>
            </a:r>
          </a:p>
          <a:p>
            <a:pPr algn="just"/>
            <a:r>
              <a:rPr lang="fr-FR" b="1" dirty="0">
                <a:solidFill>
                  <a:srgbClr val="FF0000"/>
                </a:solidFill>
              </a:rPr>
              <a:t>Régression : </a:t>
            </a:r>
          </a:p>
          <a:p>
            <a:pPr algn="just"/>
            <a:r>
              <a:rPr lang="fr-FR" dirty="0"/>
              <a:t>Repli avec réduction des intérêts : le sujet ne vit que pour les besoins présents, dépendance </a:t>
            </a:r>
            <a:r>
              <a:rPr lang="fr-FR" dirty="0" smtClean="0"/>
              <a:t>et soumission </a:t>
            </a:r>
            <a:r>
              <a:rPr lang="fr-FR" dirty="0"/>
              <a:t>à autrui, émergence de conduites </a:t>
            </a:r>
            <a:r>
              <a:rPr lang="fr-FR" dirty="0" smtClean="0"/>
              <a:t>infantiles.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280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Réactions inadaptées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b="1" dirty="0">
                <a:solidFill>
                  <a:srgbClr val="FF0000"/>
                </a:solidFill>
              </a:rPr>
              <a:t>Déni : </a:t>
            </a:r>
          </a:p>
          <a:p>
            <a:pPr algn="just"/>
            <a:r>
              <a:rPr lang="fr-FR" dirty="0" smtClean="0"/>
              <a:t>Déni </a:t>
            </a:r>
            <a:r>
              <a:rPr lang="fr-FR" dirty="0"/>
              <a:t>direct : « ce n’est pas possible, ils se sont trompés </a:t>
            </a:r>
            <a:r>
              <a:rPr lang="fr-FR" dirty="0" smtClean="0"/>
              <a:t>».</a:t>
            </a:r>
            <a:endParaRPr lang="fr-FR" dirty="0"/>
          </a:p>
          <a:p>
            <a:pPr algn="just"/>
            <a:r>
              <a:rPr lang="fr-FR" dirty="0" smtClean="0"/>
              <a:t>Déni </a:t>
            </a:r>
            <a:r>
              <a:rPr lang="fr-FR" dirty="0"/>
              <a:t>indirecte où le malade déplace son anxiété sur d’autres domaines : « je pense aux </a:t>
            </a:r>
            <a:r>
              <a:rPr lang="fr-FR" dirty="0" smtClean="0"/>
              <a:t> enfant</a:t>
            </a:r>
            <a:r>
              <a:rPr lang="fr-FR" dirty="0"/>
              <a:t>, ils vont </a:t>
            </a:r>
            <a:r>
              <a:rPr lang="fr-FR" dirty="0" smtClean="0"/>
              <a:t>souffrir». </a:t>
            </a:r>
            <a:endParaRPr lang="fr-FR" dirty="0"/>
          </a:p>
          <a:p>
            <a:pPr algn="just"/>
            <a:r>
              <a:rPr lang="fr-FR" dirty="0" smtClean="0"/>
              <a:t>Eviter </a:t>
            </a:r>
            <a:r>
              <a:rPr lang="fr-FR" dirty="0"/>
              <a:t>de la ramener à la réalité rapidement, car pour lui, l’essentiel à ce moment-là, </a:t>
            </a:r>
            <a:r>
              <a:rPr lang="fr-FR" dirty="0" smtClean="0"/>
              <a:t>c’est justement </a:t>
            </a:r>
            <a:r>
              <a:rPr lang="fr-FR" dirty="0"/>
              <a:t>de ne pas penser à sa </a:t>
            </a:r>
            <a:r>
              <a:rPr lang="fr-FR" dirty="0" smtClean="0"/>
              <a:t>maladie.</a:t>
            </a:r>
          </a:p>
          <a:p>
            <a:pPr algn="just"/>
            <a:r>
              <a:rPr lang="fr-FR" b="1" dirty="0">
                <a:solidFill>
                  <a:srgbClr val="FF0000"/>
                </a:solidFill>
              </a:rPr>
              <a:t>Culpabilité : </a:t>
            </a:r>
          </a:p>
          <a:p>
            <a:pPr algn="just"/>
            <a:r>
              <a:rPr lang="fr-FR" dirty="0"/>
              <a:t>Par recherche d’une cause, d’une logique pour donner du sens à ce qui est arrivé, plusieurs types </a:t>
            </a:r>
            <a:r>
              <a:rPr lang="fr-FR" dirty="0" smtClean="0"/>
              <a:t>de </a:t>
            </a:r>
            <a:r>
              <a:rPr lang="fr-FR" dirty="0"/>
              <a:t>remords : « j’aurais dû arrêter de boire, de fumer, faire plus de sport, me ménager </a:t>
            </a:r>
            <a:r>
              <a:rPr lang="fr-FR" dirty="0" smtClean="0"/>
              <a:t>».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849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Réactions inadaptées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b="1" dirty="0">
                <a:solidFill>
                  <a:srgbClr val="FF0000"/>
                </a:solidFill>
              </a:rPr>
              <a:t>Colère : </a:t>
            </a:r>
          </a:p>
          <a:p>
            <a:pPr algn="just"/>
            <a:r>
              <a:rPr lang="fr-FR" dirty="0"/>
              <a:t>C’est une extériorisation de la culpabilité, avec recherche d’explications externes, il peut s’en </a:t>
            </a:r>
            <a:r>
              <a:rPr lang="fr-FR" dirty="0" smtClean="0"/>
              <a:t>prendre </a:t>
            </a:r>
            <a:r>
              <a:rPr lang="fr-FR" dirty="0"/>
              <a:t>à son médecin, à un proche, à un ancien </a:t>
            </a:r>
            <a:r>
              <a:rPr lang="fr-FR" dirty="0" smtClean="0"/>
              <a:t>médicament, un </a:t>
            </a:r>
            <a:r>
              <a:rPr lang="fr-FR" dirty="0"/>
              <a:t>malade en colère est aussi un malade en souffrance, et il </a:t>
            </a:r>
            <a:r>
              <a:rPr lang="fr-FR" dirty="0" smtClean="0"/>
              <a:t>a </a:t>
            </a:r>
            <a:r>
              <a:rPr lang="fr-FR" dirty="0"/>
              <a:t>besoin d’être </a:t>
            </a:r>
            <a:r>
              <a:rPr lang="fr-FR" dirty="0" smtClean="0"/>
              <a:t>soutenu.</a:t>
            </a:r>
          </a:p>
          <a:p>
            <a:pPr algn="just"/>
            <a:r>
              <a:rPr lang="fr-FR" b="1" dirty="0">
                <a:solidFill>
                  <a:srgbClr val="FF0000"/>
                </a:solidFill>
              </a:rPr>
              <a:t>Combat : </a:t>
            </a:r>
          </a:p>
          <a:p>
            <a:pPr algn="just"/>
            <a:r>
              <a:rPr lang="fr-FR" dirty="0"/>
              <a:t>Le malade veut tout comprendre de ce qui lui arrive : recherche sur Internet, consultations et avis </a:t>
            </a:r>
            <a:r>
              <a:rPr lang="fr-FR" dirty="0" smtClean="0"/>
              <a:t>médicaux</a:t>
            </a:r>
            <a:r>
              <a:rPr lang="fr-FR" dirty="0"/>
              <a:t>, ceci permet de canaliser </a:t>
            </a:r>
            <a:r>
              <a:rPr lang="fr-FR" dirty="0" smtClean="0"/>
              <a:t>l’angoisse.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3604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Réactions inadaptées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b="1" dirty="0">
                <a:solidFill>
                  <a:srgbClr val="FF0000"/>
                </a:solidFill>
              </a:rPr>
              <a:t>Dépression : </a:t>
            </a:r>
          </a:p>
          <a:p>
            <a:pPr algn="just"/>
            <a:r>
              <a:rPr lang="fr-FR" dirty="0"/>
              <a:t>La tristesse, le fatalisme, la passivité peuvent évoluer vers le désespoir, et mener vers </a:t>
            </a:r>
            <a:r>
              <a:rPr lang="fr-FR" dirty="0" smtClean="0"/>
              <a:t>la dépression </a:t>
            </a:r>
            <a:r>
              <a:rPr lang="fr-FR" dirty="0"/>
              <a:t>: « je vais y passer, je n’y arriverai pas … », </a:t>
            </a:r>
            <a:endParaRPr lang="fr-FR" dirty="0" smtClean="0"/>
          </a:p>
          <a:p>
            <a:pPr algn="just"/>
            <a:r>
              <a:rPr lang="fr-FR" dirty="0" smtClean="0"/>
              <a:t>on </a:t>
            </a:r>
            <a:r>
              <a:rPr lang="fr-FR" dirty="0"/>
              <a:t>évite de dire au patient : « bats-toi, </a:t>
            </a:r>
            <a:r>
              <a:rPr lang="fr-FR" dirty="0" smtClean="0"/>
              <a:t>soit fort </a:t>
            </a:r>
            <a:r>
              <a:rPr lang="fr-FR" dirty="0"/>
              <a:t>et tu guériras » cela revient à le culpabiliser encore plus, en lui attribuant la responsabilité de </a:t>
            </a:r>
            <a:r>
              <a:rPr lang="fr-FR" dirty="0" smtClean="0"/>
              <a:t>son état.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7997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Stratégie pour une bonne </a:t>
            </a:r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adaptation</a:t>
            </a:r>
            <a:endParaRPr lang="fr-F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De la part du malade : </a:t>
            </a:r>
          </a:p>
          <a:p>
            <a:pPr algn="just"/>
            <a:r>
              <a:rPr lang="fr-FR" dirty="0" smtClean="0"/>
              <a:t>Maintenir </a:t>
            </a:r>
            <a:r>
              <a:rPr lang="fr-FR" dirty="0"/>
              <a:t>les contacts : sociaux, groupes </a:t>
            </a:r>
            <a:r>
              <a:rPr lang="fr-FR" dirty="0" smtClean="0"/>
              <a:t>d’entraide. </a:t>
            </a:r>
            <a:endParaRPr lang="fr-FR" dirty="0"/>
          </a:p>
          <a:p>
            <a:pPr algn="just"/>
            <a:r>
              <a:rPr lang="fr-FR" dirty="0" smtClean="0"/>
              <a:t>Être </a:t>
            </a:r>
            <a:r>
              <a:rPr lang="fr-FR" dirty="0"/>
              <a:t>réaliste, mais en gardant </a:t>
            </a:r>
            <a:r>
              <a:rPr lang="fr-FR" dirty="0" smtClean="0"/>
              <a:t>l’espoir.</a:t>
            </a:r>
            <a:endParaRPr lang="fr-FR" dirty="0"/>
          </a:p>
          <a:p>
            <a:pPr algn="just"/>
            <a:r>
              <a:rPr lang="fr-FR" dirty="0" smtClean="0"/>
              <a:t>Position </a:t>
            </a:r>
            <a:r>
              <a:rPr lang="fr-FR" dirty="0"/>
              <a:t>active : recherche d’information, éducation thérapeutique ... </a:t>
            </a:r>
          </a:p>
          <a:p>
            <a:pPr algn="just"/>
            <a:r>
              <a:rPr lang="fr-FR" dirty="0" smtClean="0"/>
              <a:t>Tolérer </a:t>
            </a:r>
            <a:r>
              <a:rPr lang="fr-FR" dirty="0"/>
              <a:t>ses émotions, les ventiler par le </a:t>
            </a:r>
            <a:r>
              <a:rPr lang="fr-FR" dirty="0" smtClean="0"/>
              <a:t>dialogue. </a:t>
            </a:r>
            <a:endParaRPr lang="fr-FR" dirty="0"/>
          </a:p>
          <a:p>
            <a:pPr algn="just"/>
            <a:r>
              <a:rPr lang="fr-FR" dirty="0" smtClean="0"/>
              <a:t>Décharger </a:t>
            </a:r>
            <a:r>
              <a:rPr lang="fr-FR" dirty="0"/>
              <a:t>les tensions par des activité physique </a:t>
            </a:r>
            <a:r>
              <a:rPr lang="fr-FR" dirty="0" smtClean="0"/>
              <a:t>adaptées.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8581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Stratégie pour une bonne adaptation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De la part des soignants : </a:t>
            </a:r>
          </a:p>
          <a:p>
            <a:pPr algn="just"/>
            <a:r>
              <a:rPr lang="fr-FR" dirty="0" smtClean="0"/>
              <a:t>Annonce </a:t>
            </a:r>
            <a:r>
              <a:rPr lang="fr-FR" dirty="0"/>
              <a:t>adaptée : juste, précise, dispensée avec tact, adaptée au niveau de </a:t>
            </a:r>
            <a:r>
              <a:rPr lang="fr-FR" dirty="0" smtClean="0"/>
              <a:t>compréhension et </a:t>
            </a:r>
            <a:r>
              <a:rPr lang="fr-FR" dirty="0"/>
              <a:t>à l’état émotionnel de la </a:t>
            </a:r>
            <a:r>
              <a:rPr lang="fr-FR" dirty="0" smtClean="0"/>
              <a:t>personne.</a:t>
            </a:r>
            <a:endParaRPr lang="fr-FR" dirty="0"/>
          </a:p>
          <a:p>
            <a:pPr algn="just"/>
            <a:r>
              <a:rPr lang="fr-FR" dirty="0" smtClean="0"/>
              <a:t>Écoute </a:t>
            </a:r>
            <a:r>
              <a:rPr lang="fr-FR" dirty="0"/>
              <a:t>active, </a:t>
            </a:r>
            <a:r>
              <a:rPr lang="fr-FR" dirty="0" smtClean="0"/>
              <a:t>empathique.</a:t>
            </a:r>
            <a:endParaRPr lang="fr-FR" dirty="0"/>
          </a:p>
          <a:p>
            <a:pPr algn="just"/>
            <a:r>
              <a:rPr lang="fr-FR" dirty="0" smtClean="0"/>
              <a:t>Accompagnement </a:t>
            </a:r>
            <a:r>
              <a:rPr lang="fr-FR" dirty="0"/>
              <a:t>durant les différentes étapes de la </a:t>
            </a:r>
            <a:r>
              <a:rPr lang="fr-FR" dirty="0" smtClean="0"/>
              <a:t>maladie.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4323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Introduction</a:t>
            </a:r>
            <a:r>
              <a:rPr lang="fr-F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algn="just"/>
            <a:r>
              <a:rPr lang="fr-FR" b="1" dirty="0" smtClean="0"/>
              <a:t>La </a:t>
            </a:r>
            <a:r>
              <a:rPr lang="fr-FR" b="1" dirty="0"/>
              <a:t>maladie </a:t>
            </a:r>
            <a:r>
              <a:rPr lang="fr-FR" dirty="0"/>
              <a:t>= atteinte à l’image idéale de soi (force, autonomie, contrôle …) </a:t>
            </a:r>
          </a:p>
          <a:p>
            <a:pPr algn="just"/>
            <a:r>
              <a:rPr lang="fr-FR" b="1" dirty="0" smtClean="0"/>
              <a:t>Le </a:t>
            </a:r>
            <a:r>
              <a:rPr lang="fr-FR" b="1" dirty="0"/>
              <a:t>malade </a:t>
            </a:r>
            <a:r>
              <a:rPr lang="fr-FR" dirty="0"/>
              <a:t>= être en état de faiblesse, de dépendance au soignant et à l’entourage </a:t>
            </a:r>
          </a:p>
          <a:p>
            <a:pPr algn="just"/>
            <a:r>
              <a:rPr lang="fr-FR" dirty="0" smtClean="0"/>
              <a:t>Face </a:t>
            </a:r>
            <a:r>
              <a:rPr lang="fr-FR" dirty="0"/>
              <a:t>à l’annonce d’une maladie grave, chacun réagit différemment </a:t>
            </a:r>
          </a:p>
          <a:p>
            <a:pPr algn="just"/>
            <a:r>
              <a:rPr lang="fr-FR" dirty="0" smtClean="0"/>
              <a:t>Il </a:t>
            </a:r>
            <a:r>
              <a:rPr lang="fr-FR" dirty="0"/>
              <a:t>existe plusieurs facteurs qui déterminent la nature et l’intensité émotionnelle de la réaction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1298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Généralités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b="1" dirty="0">
                <a:solidFill>
                  <a:srgbClr val="00B050"/>
                </a:solidFill>
              </a:rPr>
              <a:t>Relation à la maladie : </a:t>
            </a:r>
          </a:p>
          <a:p>
            <a:pPr algn="just"/>
            <a:r>
              <a:rPr lang="fr-FR" dirty="0" smtClean="0"/>
              <a:t>Sujet </a:t>
            </a:r>
            <a:r>
              <a:rPr lang="fr-FR" dirty="0"/>
              <a:t>à qui a une maladie ; en lui, mais ressentie comme externe </a:t>
            </a:r>
          </a:p>
          <a:p>
            <a:pPr algn="just"/>
            <a:r>
              <a:rPr lang="fr-FR" dirty="0" smtClean="0"/>
              <a:t>Sujet </a:t>
            </a:r>
            <a:r>
              <a:rPr lang="fr-FR" dirty="0"/>
              <a:t>qui est malade ; fait partie de lui, ressentie comme un handicap permanent </a:t>
            </a:r>
            <a:endParaRPr lang="fr-FR" dirty="0" smtClean="0"/>
          </a:p>
          <a:p>
            <a:pPr algn="just"/>
            <a:endParaRPr lang="fr-FR" dirty="0"/>
          </a:p>
          <a:p>
            <a:pPr marL="0" indent="0" algn="just">
              <a:buNone/>
            </a:pPr>
            <a:r>
              <a:rPr lang="fr-FR" b="1" dirty="0">
                <a:solidFill>
                  <a:srgbClr val="00B050"/>
                </a:solidFill>
              </a:rPr>
              <a:t>Mécanisme de défense : </a:t>
            </a:r>
          </a:p>
          <a:p>
            <a:pPr algn="just"/>
            <a:r>
              <a:rPr lang="fr-FR" dirty="0"/>
              <a:t>Moyens psychologiques mis en œuvre pour lutter contre l’angoisse de mort induite par la </a:t>
            </a:r>
            <a:r>
              <a:rPr lang="fr-FR" dirty="0" smtClean="0"/>
              <a:t>maladie et/ou </a:t>
            </a:r>
            <a:r>
              <a:rPr lang="fr-FR" dirty="0"/>
              <a:t>toutes les conséquences qui en découlent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2983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Généralités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L’angoisse et la peur : </a:t>
            </a:r>
          </a:p>
          <a:p>
            <a:pPr algn="just"/>
            <a:r>
              <a:rPr lang="fr-FR" dirty="0" smtClean="0"/>
              <a:t>Trouve </a:t>
            </a:r>
            <a:r>
              <a:rPr lang="fr-FR" dirty="0"/>
              <a:t>son origine dans le réel (la peur de souffrir et la peur de mourir) </a:t>
            </a:r>
          </a:p>
          <a:p>
            <a:pPr algn="just"/>
            <a:r>
              <a:rPr lang="fr-FR" b="1" dirty="0" smtClean="0"/>
              <a:t>Peur</a:t>
            </a:r>
            <a:r>
              <a:rPr lang="fr-FR" dirty="0" smtClean="0"/>
              <a:t> </a:t>
            </a:r>
            <a:r>
              <a:rPr lang="fr-FR" dirty="0"/>
              <a:t>= émotion qui accompagne la prise de conscience d’un danger ou d’une menace </a:t>
            </a:r>
            <a:r>
              <a:rPr lang="fr-FR" dirty="0" smtClean="0"/>
              <a:t>réels (maladie </a:t>
            </a:r>
            <a:r>
              <a:rPr lang="fr-FR" dirty="0"/>
              <a:t>grave) </a:t>
            </a:r>
          </a:p>
          <a:p>
            <a:pPr algn="just"/>
            <a:r>
              <a:rPr lang="fr-FR" b="1" dirty="0" smtClean="0"/>
              <a:t>Angoisse </a:t>
            </a:r>
            <a:r>
              <a:rPr lang="fr-FR" b="1" dirty="0"/>
              <a:t>(anxiété) </a:t>
            </a:r>
            <a:r>
              <a:rPr lang="fr-FR" dirty="0"/>
              <a:t>= émotion suscitée par un danger imaginaire (représentations de </a:t>
            </a:r>
            <a:r>
              <a:rPr lang="fr-FR" dirty="0" smtClean="0"/>
              <a:t>la maladie </a:t>
            </a:r>
            <a:r>
              <a:rPr lang="fr-FR" dirty="0"/>
              <a:t>grave …)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250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Facteurs déterminants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Facteurs liés à l’individu : </a:t>
            </a:r>
          </a:p>
          <a:p>
            <a:pPr algn="just"/>
            <a:r>
              <a:rPr lang="fr-FR" dirty="0" smtClean="0"/>
              <a:t>Niveau </a:t>
            </a:r>
            <a:r>
              <a:rPr lang="fr-FR" dirty="0"/>
              <a:t>de maturité, mécanismes d’adaptation </a:t>
            </a:r>
          </a:p>
          <a:p>
            <a:pPr algn="just"/>
            <a:r>
              <a:rPr lang="fr-FR" dirty="0" smtClean="0"/>
              <a:t>Stade </a:t>
            </a:r>
            <a:r>
              <a:rPr lang="fr-FR" dirty="0"/>
              <a:t>de développement : âge, </a:t>
            </a:r>
            <a:r>
              <a:rPr lang="fr-FR" dirty="0" smtClean="0"/>
              <a:t>niveau intellectuel </a:t>
            </a:r>
            <a:r>
              <a:rPr lang="fr-FR" dirty="0"/>
              <a:t>… </a:t>
            </a:r>
          </a:p>
          <a:p>
            <a:pPr algn="just"/>
            <a:r>
              <a:rPr lang="fr-FR" dirty="0" smtClean="0"/>
              <a:t>Expérience </a:t>
            </a:r>
            <a:r>
              <a:rPr lang="fr-FR" dirty="0"/>
              <a:t>préalable de la maladie : personnelle ou familiale </a:t>
            </a:r>
          </a:p>
          <a:p>
            <a:pPr algn="just"/>
            <a:r>
              <a:rPr lang="fr-FR" dirty="0" smtClean="0"/>
              <a:t>Connaissances </a:t>
            </a:r>
            <a:r>
              <a:rPr lang="fr-FR" dirty="0"/>
              <a:t>et croyances culturelles liées à la maladie </a:t>
            </a:r>
          </a:p>
          <a:p>
            <a:pPr algn="just"/>
            <a:r>
              <a:rPr lang="fr-FR" dirty="0" smtClean="0"/>
              <a:t>Valeurs </a:t>
            </a:r>
            <a:r>
              <a:rPr lang="fr-FR" dirty="0"/>
              <a:t>individuelles (accordée à l’organe ou la fonction atteints, valeurs de vie)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8133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Facteurs déterminants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Facteurs liés à la maladie : </a:t>
            </a:r>
          </a:p>
          <a:p>
            <a:pPr algn="just"/>
            <a:r>
              <a:rPr lang="fr-FR" dirty="0" smtClean="0"/>
              <a:t>Sa </a:t>
            </a:r>
            <a:r>
              <a:rPr lang="fr-FR" dirty="0"/>
              <a:t>gravité </a:t>
            </a:r>
          </a:p>
          <a:p>
            <a:pPr algn="just"/>
            <a:r>
              <a:rPr lang="fr-FR" dirty="0" smtClean="0"/>
              <a:t>Type </a:t>
            </a:r>
            <a:r>
              <a:rPr lang="fr-FR" dirty="0"/>
              <a:t>de symptômes : douleur, respiration </a:t>
            </a:r>
          </a:p>
          <a:p>
            <a:pPr algn="just"/>
            <a:r>
              <a:rPr lang="fr-FR" dirty="0" smtClean="0"/>
              <a:t>Site </a:t>
            </a:r>
            <a:r>
              <a:rPr lang="fr-FR" dirty="0"/>
              <a:t>de la maladie : organes sensibles </a:t>
            </a:r>
          </a:p>
          <a:p>
            <a:pPr algn="just"/>
            <a:r>
              <a:rPr lang="fr-FR" dirty="0" smtClean="0"/>
              <a:t>Stade </a:t>
            </a:r>
            <a:r>
              <a:rPr lang="fr-FR" dirty="0"/>
              <a:t>de la maladie </a:t>
            </a:r>
          </a:p>
          <a:p>
            <a:pPr algn="just"/>
            <a:r>
              <a:rPr lang="fr-FR" dirty="0" smtClean="0"/>
              <a:t>Evolution </a:t>
            </a:r>
            <a:r>
              <a:rPr lang="fr-FR" dirty="0"/>
              <a:t>prévisible </a:t>
            </a:r>
          </a:p>
          <a:p>
            <a:pPr algn="just"/>
            <a:r>
              <a:rPr lang="fr-FR" dirty="0" smtClean="0"/>
              <a:t>Possibilités </a:t>
            </a:r>
            <a:r>
              <a:rPr lang="fr-FR" dirty="0"/>
              <a:t>et nature du traitement : effets indésirables, pénibilité 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294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Facteurs déterminants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Facteurs liés au milieu : </a:t>
            </a:r>
          </a:p>
          <a:p>
            <a:pPr algn="just"/>
            <a:r>
              <a:rPr lang="fr-FR" dirty="0" smtClean="0"/>
              <a:t>Qualité </a:t>
            </a:r>
            <a:r>
              <a:rPr lang="fr-FR" dirty="0"/>
              <a:t>des relations avec les proches </a:t>
            </a:r>
          </a:p>
          <a:p>
            <a:pPr algn="just"/>
            <a:r>
              <a:rPr lang="fr-FR" dirty="0" smtClean="0"/>
              <a:t>Attitude </a:t>
            </a:r>
            <a:r>
              <a:rPr lang="fr-FR" dirty="0"/>
              <a:t>de la famille vis-à-vis de la maladie </a:t>
            </a:r>
          </a:p>
          <a:p>
            <a:pPr algn="just"/>
            <a:r>
              <a:rPr lang="fr-FR" dirty="0" smtClean="0"/>
              <a:t>Attitudes </a:t>
            </a:r>
            <a:r>
              <a:rPr lang="fr-FR" dirty="0"/>
              <a:t>de l’équipe soignante : information donnée, soutien émotionnel </a:t>
            </a:r>
          </a:p>
          <a:p>
            <a:pPr algn="just"/>
            <a:r>
              <a:rPr lang="fr-FR" dirty="0" smtClean="0"/>
              <a:t>Attitude </a:t>
            </a:r>
            <a:r>
              <a:rPr lang="fr-FR" dirty="0"/>
              <a:t>sociales liées à la </a:t>
            </a:r>
            <a:r>
              <a:rPr lang="fr-FR" dirty="0" smtClean="0"/>
              <a:t>maladie (stigmatisation</a:t>
            </a:r>
            <a:r>
              <a:rPr lang="fr-FR" dirty="0"/>
              <a:t>) : HIV, cancer … </a:t>
            </a:r>
          </a:p>
          <a:p>
            <a:pPr algn="just"/>
            <a:r>
              <a:rPr lang="fr-FR" dirty="0" smtClean="0"/>
              <a:t>Situation </a:t>
            </a:r>
            <a:r>
              <a:rPr lang="fr-FR" dirty="0"/>
              <a:t>socio-économique : couverture sociale, moyens financiers …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620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Réactions adaptées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L’adaptation </a:t>
            </a:r>
            <a:r>
              <a:rPr lang="fr-FR" dirty="0"/>
              <a:t>est le mécanisme le plus </a:t>
            </a:r>
            <a:r>
              <a:rPr lang="fr-FR" dirty="0" smtClean="0"/>
              <a:t>fonctionnel. 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Attitude </a:t>
            </a:r>
            <a:r>
              <a:rPr lang="fr-FR" dirty="0"/>
              <a:t>souple et équilibrée du malade : tristesse surmontée, dépendance suffisante </a:t>
            </a:r>
            <a:r>
              <a:rPr lang="fr-FR" dirty="0" smtClean="0"/>
              <a:t>mais non pathologique.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Elle </a:t>
            </a:r>
            <a:r>
              <a:rPr lang="fr-FR" dirty="0"/>
              <a:t>permet le retour au calme émotionnel, maintien de l’estime de soi, perception réaliste de </a:t>
            </a:r>
            <a:r>
              <a:rPr lang="fr-FR" dirty="0" smtClean="0"/>
              <a:t> soi </a:t>
            </a:r>
            <a:r>
              <a:rPr lang="fr-FR" dirty="0"/>
              <a:t>et des autres, comportements sociales tolérables et relations </a:t>
            </a:r>
            <a:r>
              <a:rPr lang="fr-FR" dirty="0" smtClean="0"/>
              <a:t>maintenues.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552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Réactions inadaptées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/>
          <a:lstStyle/>
          <a:p>
            <a:pPr marL="0" indent="0">
              <a:buNone/>
            </a:pPr>
            <a:r>
              <a:rPr lang="fr-FR" b="1" i="1" dirty="0">
                <a:solidFill>
                  <a:srgbClr val="00B050"/>
                </a:solidFill>
              </a:rPr>
              <a:t>Réactions </a:t>
            </a:r>
            <a:r>
              <a:rPr lang="fr-FR" b="1" i="1" dirty="0" smtClean="0">
                <a:solidFill>
                  <a:srgbClr val="00B050"/>
                </a:solidFill>
              </a:rPr>
              <a:t>immédiates</a:t>
            </a:r>
          </a:p>
          <a:p>
            <a:pPr algn="just"/>
            <a:r>
              <a:rPr lang="fr-FR" dirty="0" smtClean="0"/>
              <a:t>Le </a:t>
            </a:r>
            <a:r>
              <a:rPr lang="fr-FR" dirty="0"/>
              <a:t>patient peut </a:t>
            </a:r>
            <a:r>
              <a:rPr lang="fr-FR" dirty="0" smtClean="0"/>
              <a:t>immédiatement exprimer </a:t>
            </a:r>
            <a:r>
              <a:rPr lang="fr-FR" dirty="0"/>
              <a:t>différentes réactions, qu’il est important </a:t>
            </a:r>
            <a:r>
              <a:rPr lang="fr-FR" dirty="0" smtClean="0"/>
              <a:t>pour le </a:t>
            </a:r>
            <a:r>
              <a:rPr lang="fr-FR" dirty="0"/>
              <a:t>médecin de </a:t>
            </a:r>
            <a:r>
              <a:rPr lang="fr-FR" dirty="0" smtClean="0"/>
              <a:t>connaître.</a:t>
            </a:r>
          </a:p>
          <a:p>
            <a:pPr marL="0" indent="0" algn="just">
              <a:buNone/>
            </a:pPr>
            <a:endParaRPr lang="fr-FR" dirty="0" smtClean="0"/>
          </a:p>
          <a:p>
            <a:pPr algn="just"/>
            <a:r>
              <a:rPr lang="fr-FR" dirty="0" smtClean="0"/>
              <a:t>L’annonce </a:t>
            </a:r>
            <a:r>
              <a:rPr lang="fr-FR" dirty="0"/>
              <a:t>d’un </a:t>
            </a:r>
            <a:r>
              <a:rPr lang="fr-FR" dirty="0" smtClean="0"/>
              <a:t>diagnostic grave </a:t>
            </a:r>
            <a:r>
              <a:rPr lang="fr-FR" dirty="0"/>
              <a:t>est, en effet, un temps d’extrêmes tensions qui </a:t>
            </a:r>
            <a:r>
              <a:rPr lang="fr-FR" dirty="0" smtClean="0"/>
              <a:t>peut </a:t>
            </a:r>
            <a:r>
              <a:rPr lang="fr-FR" dirty="0" smtClean="0">
                <a:sym typeface="Wingdings" pitchFamily="2" charset="2"/>
              </a:rPr>
              <a:t></a:t>
            </a:r>
            <a:r>
              <a:rPr lang="fr-FR" dirty="0" smtClean="0"/>
              <a:t>bloquer </a:t>
            </a:r>
            <a:r>
              <a:rPr lang="fr-FR" dirty="0"/>
              <a:t>les émotions ou </a:t>
            </a:r>
            <a:r>
              <a:rPr lang="fr-FR" dirty="0" smtClean="0">
                <a:sym typeface="Wingdings" pitchFamily="2" charset="2"/>
              </a:rPr>
              <a:t></a:t>
            </a:r>
            <a:r>
              <a:rPr lang="fr-FR" dirty="0" smtClean="0"/>
              <a:t>les </a:t>
            </a:r>
            <a:r>
              <a:rPr lang="fr-FR" dirty="0"/>
              <a:t>libérer sans aucun </a:t>
            </a:r>
            <a:r>
              <a:rPr lang="fr-FR" dirty="0" smtClean="0"/>
              <a:t>contrôle.</a:t>
            </a:r>
            <a:endParaRPr lang="fr-FR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12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1059</Words>
  <Application>Microsoft Office PowerPoint</Application>
  <PresentationFormat>Affichage à l'écran (4:3)</PresentationFormat>
  <Paragraphs>112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Réactions psychologiques face à une maladie grave</vt:lpstr>
      <vt:lpstr>Introduction </vt:lpstr>
      <vt:lpstr>Généralités </vt:lpstr>
      <vt:lpstr>Généralités </vt:lpstr>
      <vt:lpstr>Facteurs déterminants</vt:lpstr>
      <vt:lpstr>Facteurs déterminants</vt:lpstr>
      <vt:lpstr>Facteurs déterminants</vt:lpstr>
      <vt:lpstr>Réactions adaptées </vt:lpstr>
      <vt:lpstr>Réactions inadaptées</vt:lpstr>
      <vt:lpstr>Réactions inadaptées</vt:lpstr>
      <vt:lpstr>Réactions inadaptées</vt:lpstr>
      <vt:lpstr>Réactions inadaptées</vt:lpstr>
      <vt:lpstr>Réactions inadaptées</vt:lpstr>
      <vt:lpstr>Réactions inadaptées</vt:lpstr>
      <vt:lpstr>Réactions inadaptées</vt:lpstr>
      <vt:lpstr>Réactions inadaptées</vt:lpstr>
      <vt:lpstr>Stratégie pour une bonne adaptation</vt:lpstr>
      <vt:lpstr>Stratégie pour une bonne adaptation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Réactions psychologiques face à une maladie grave</dc:title>
  <dc:creator>HP</dc:creator>
  <cp:lastModifiedBy>HP</cp:lastModifiedBy>
  <cp:revision>74</cp:revision>
  <dcterms:created xsi:type="dcterms:W3CDTF">2024-05-11T19:43:02Z</dcterms:created>
  <dcterms:modified xsi:type="dcterms:W3CDTF">2024-05-12T10:18:27Z</dcterms:modified>
</cp:coreProperties>
</file>