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7" d="100"/>
          <a:sy n="87" d="100"/>
        </p:scale>
        <p:origin x="-14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BD53F-ABFD-4FF7-9C5D-559EB0152661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74A36-311A-4F9E-A764-8E00AD1A6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896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328FE-5512-464D-8138-81D06B6E4DAA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537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9B2A9-4D2D-4926-BA9B-7FAB8A810411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22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8F9A-66B5-4532-B925-0D2633BE46D8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06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847-5344-4DB9-8266-CCC737E59FDD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6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47E1-EEE8-4839-8CE2-AEC32D282316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20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1DB4-3A4F-4176-8F96-F1625AABAA77}" type="datetime1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71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BB8A1-34EB-4695-9E80-03FD6DD3D1A5}" type="datetime1">
              <a:rPr lang="fr-FR" smtClean="0"/>
              <a:t>29/10/2023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9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4E8D-BC43-4C40-B896-C4C686B17FF2}" type="datetime1">
              <a:rPr lang="fr-FR" smtClean="0"/>
              <a:t>29/10/2023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12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B0A7C-B8BD-4866-AB2E-58D49117BD05}" type="datetime1">
              <a:rPr lang="fr-FR" smtClean="0"/>
              <a:t>29/10/2023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71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B479-870B-4667-BFA1-A9F7E2938BA0}" type="datetime1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87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4242-E780-4AEC-933B-6C57F6029ACE}" type="datetime1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26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51E2-6314-4C01-9F34-2C29514F2EB0}" type="datetime1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ED097-25D2-43E2-817E-5C445DBC58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21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EPILEPSIE ET TROUBLES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PSYCHIATRIQUES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7704" y="4581128"/>
            <a:ext cx="6400800" cy="1752600"/>
          </a:xfrm>
        </p:spPr>
        <p:txBody>
          <a:bodyPr/>
          <a:lstStyle/>
          <a:p>
            <a:endParaRPr lang="fr-FR" dirty="0" smtClean="0"/>
          </a:p>
          <a:p>
            <a:pPr algn="r"/>
            <a:r>
              <a:rPr lang="fr-FR" dirty="0" smtClean="0">
                <a:solidFill>
                  <a:schemeClr val="tx1"/>
                </a:solidFill>
              </a:rPr>
              <a:t>Novembre 2023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486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027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INTERCRITIQUES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800" b="1" u="sng" dirty="0" smtClean="0">
                <a:solidFill>
                  <a:srgbClr val="FF0000"/>
                </a:solidFill>
              </a:rPr>
              <a:t>Manifestations </a:t>
            </a:r>
            <a:r>
              <a:rPr lang="fr-FR" sz="2800" b="1" u="sng" dirty="0" err="1" smtClean="0">
                <a:solidFill>
                  <a:srgbClr val="FF0000"/>
                </a:solidFill>
              </a:rPr>
              <a:t>intercritiques</a:t>
            </a:r>
            <a:r>
              <a:rPr lang="fr-FR" sz="2800" b="1" u="sng" dirty="0" smtClean="0">
                <a:solidFill>
                  <a:srgbClr val="FF0000"/>
                </a:solidFill>
              </a:rPr>
              <a:t> non psychotiques :</a:t>
            </a:r>
          </a:p>
          <a:p>
            <a:pPr algn="just">
              <a:buFont typeface="Wingdings" pitchFamily="2" charset="2"/>
              <a:buChar char="v"/>
            </a:pPr>
            <a:r>
              <a:rPr lang="fr-FR" b="1" i="1" u="sng" dirty="0" smtClean="0"/>
              <a:t>Les troubles dépressifs :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 smtClean="0"/>
              <a:t> Plusieurs situations à risque : au moment où le diagnostic est posé, lorsque l'épilepsie se révèle rebelle au traitement, ou lors de difficultés scolaires, fonctionnels, relationnels ou affectives.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 smtClean="0"/>
              <a:t> Le taux de suicide chez l'épileptique est plus élevé que dans la population générale.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 smtClean="0"/>
              <a:t> Plusieurs facteurs incriminés : l'importance des problèmes sociaux , l’alcoolisme fréquent et la disponibilité de quantité importante de médicaments.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38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INTERCRITIQUES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2800" b="1" u="sng" dirty="0" smtClean="0">
                <a:solidFill>
                  <a:srgbClr val="FF0000"/>
                </a:solidFill>
              </a:rPr>
              <a:t>Manifestations </a:t>
            </a:r>
            <a:r>
              <a:rPr lang="fr-FR" sz="2800" b="1" u="sng" dirty="0" err="1" smtClean="0">
                <a:solidFill>
                  <a:srgbClr val="FF0000"/>
                </a:solidFill>
              </a:rPr>
              <a:t>intercritiques</a:t>
            </a:r>
            <a:r>
              <a:rPr lang="fr-FR" sz="2800" b="1" u="sng" dirty="0" smtClean="0">
                <a:solidFill>
                  <a:srgbClr val="FF0000"/>
                </a:solidFill>
              </a:rPr>
              <a:t> non psychotiques :</a:t>
            </a:r>
          </a:p>
          <a:p>
            <a:pPr algn="just">
              <a:buFont typeface="Wingdings" pitchFamily="2" charset="2"/>
              <a:buChar char="v"/>
            </a:pPr>
            <a:r>
              <a:rPr lang="fr-FR" b="1" i="1" u="sng" dirty="0" smtClean="0"/>
              <a:t>Les troubles anxieux : 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sz="3000" dirty="0" smtClean="0"/>
              <a:t>Surtout réactionnels aux nombreux problèmes soulevés par l'épilepsie dans la vie courante.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sz="3000" dirty="0" smtClean="0"/>
              <a:t>Beaucoup de patients ont une appréhension de la survenue brutale d'une crise surtout dans un lieu public.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sz="3000" dirty="0" smtClean="0"/>
              <a:t>Plus le sujet est anxieux, plus il risque de faire une crise ; et plus il fait de crises, plus il devient anxieux à l'idée de sortir.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sz="3000" dirty="0" smtClean="0"/>
              <a:t>Le plus souvent il ne s'agit pas d'une véritable agoraphobie, mais d'une crainte des crises et d'une augmentation du niveau d'anxiété qui en favorise la survenue.</a:t>
            </a:r>
            <a:endParaRPr lang="fr-FR" sz="3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INTERCRITIQUES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2800" b="1" u="sng" dirty="0" smtClean="0">
                <a:solidFill>
                  <a:srgbClr val="FF0000"/>
                </a:solidFill>
              </a:rPr>
              <a:t>Manifestations </a:t>
            </a:r>
            <a:r>
              <a:rPr lang="fr-FR" sz="2800" b="1" u="sng" dirty="0" err="1" smtClean="0">
                <a:solidFill>
                  <a:srgbClr val="FF0000"/>
                </a:solidFill>
              </a:rPr>
              <a:t>intercritiques</a:t>
            </a:r>
            <a:r>
              <a:rPr lang="fr-FR" sz="2800" b="1" u="sng" dirty="0" smtClean="0">
                <a:solidFill>
                  <a:srgbClr val="FF0000"/>
                </a:solidFill>
              </a:rPr>
              <a:t> non psychotiques :</a:t>
            </a:r>
          </a:p>
          <a:p>
            <a:pPr algn="just">
              <a:buFont typeface="Wingdings" pitchFamily="2" charset="2"/>
              <a:buChar char="v"/>
            </a:pPr>
            <a:r>
              <a:rPr lang="fr-FR" b="1" i="1" u="sng" dirty="0" smtClean="0"/>
              <a:t>Les troubles de la personnalité : 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dirty="0" smtClean="0"/>
              <a:t>Surtout les patients </a:t>
            </a:r>
            <a:r>
              <a:rPr lang="fr-FR" b="1" dirty="0" smtClean="0"/>
              <a:t>avec épilepsie temporale</a:t>
            </a:r>
            <a:r>
              <a:rPr lang="fr-FR" dirty="0" smtClean="0"/>
              <a:t>.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dirty="0" smtClean="0"/>
              <a:t>Dépendance, immaturité et inhibition sociale sont les dimensions sur lesquelles des variations pathologiques sont le plus souvent observées. 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dirty="0" smtClean="0"/>
              <a:t>Les traits dyssociaux sont plus rares, sauf en ce qui concerne l'impulsivité. 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dirty="0" smtClean="0"/>
              <a:t>La classique </a:t>
            </a:r>
            <a:r>
              <a:rPr lang="fr-FR" b="1" dirty="0" smtClean="0"/>
              <a:t>«personnalité épileptique»</a:t>
            </a:r>
            <a:r>
              <a:rPr lang="fr-FR" dirty="0" smtClean="0"/>
              <a:t>, associant susceptibilité, bradypsychie, viscosité des cognitions et des émotions, serait en réalité relativement rare.</a:t>
            </a:r>
          </a:p>
          <a:p>
            <a:pPr marL="857250" lvl="1" indent="-457200" algn="just">
              <a:buFont typeface="Wingdings" pitchFamily="2" charset="2"/>
              <a:buChar char="q"/>
            </a:pPr>
            <a:r>
              <a:rPr lang="fr-FR" dirty="0" smtClean="0"/>
              <a:t>Labilité émotionnelle, </a:t>
            </a:r>
            <a:r>
              <a:rPr lang="fr-FR" dirty="0" err="1" smtClean="0"/>
              <a:t>hyposexualité</a:t>
            </a:r>
            <a:r>
              <a:rPr lang="fr-FR" dirty="0" smtClean="0"/>
              <a:t>, </a:t>
            </a:r>
            <a:r>
              <a:rPr lang="fr-FR" dirty="0" err="1" smtClean="0"/>
              <a:t>hypergraphie</a:t>
            </a:r>
            <a:r>
              <a:rPr lang="fr-FR" dirty="0" smtClean="0"/>
              <a:t>, préoccupations abstraites mystiques ou philosophiques.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7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LES TROUBLES PSYCHIQUES SECONDAIRES AUX TRAITEMENTS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Les traitements antiépileptiques peuvent être responsables d'une somnolence, de troubles cognitifs ou mnésiques, voire d'un état confusionnel, en cas de surdosage. </a:t>
            </a:r>
          </a:p>
          <a:p>
            <a:pPr algn="just"/>
            <a:r>
              <a:rPr lang="fr-FR" dirty="0" smtClean="0"/>
              <a:t>Le phénobarbital peut induire une irritabilité ou un état dépressif. </a:t>
            </a:r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vigabatrin</a:t>
            </a:r>
            <a:r>
              <a:rPr lang="fr-FR" dirty="0" smtClean="0"/>
              <a:t>, réservé aux épilepsies rebelles, et l'</a:t>
            </a:r>
            <a:r>
              <a:rPr lang="fr-FR" dirty="0" err="1" smtClean="0"/>
              <a:t>éthosuximide</a:t>
            </a:r>
            <a:r>
              <a:rPr lang="fr-FR" dirty="0" smtClean="0"/>
              <a:t>, </a:t>
            </a:r>
            <a:r>
              <a:rPr lang="fr-FR" dirty="0" err="1" smtClean="0"/>
              <a:t>Zarontin</a:t>
            </a:r>
            <a:r>
              <a:rPr lang="fr-FR" dirty="0" smtClean="0"/>
              <a:t>®, pourraient être à l'origine de rares réactions psychotiques.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91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COMPLICATIONS PSYCHIATRIQUES DE L’ÉPILEPSIE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algn="just"/>
            <a:r>
              <a:rPr lang="fr-FR" dirty="0" smtClean="0"/>
              <a:t>Des actes médico-légaux au cours d'un automatisme. </a:t>
            </a:r>
          </a:p>
          <a:p>
            <a:pPr algn="just"/>
            <a:r>
              <a:rPr lang="fr-FR" dirty="0" smtClean="0"/>
              <a:t>Un geste suicidaire.</a:t>
            </a:r>
          </a:p>
          <a:p>
            <a:pPr algn="just"/>
            <a:r>
              <a:rPr lang="fr-FR" dirty="0" smtClean="0"/>
              <a:t>Le retentissement social et un éventuel isolement,</a:t>
            </a:r>
          </a:p>
          <a:p>
            <a:pPr algn="just"/>
            <a:r>
              <a:rPr lang="fr-FR" dirty="0" smtClean="0"/>
              <a:t>L'installation d'une conduite addictive, notamment à l'alcool.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816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TRAITEMENT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Les manifestations inter-critiques peuvent bénéficier d'une chimiothérapie.</a:t>
            </a:r>
          </a:p>
          <a:p>
            <a:pPr algn="just"/>
            <a:r>
              <a:rPr lang="fr-FR" u="sng" dirty="0"/>
              <a:t>Dans les troubles anxieux</a:t>
            </a:r>
            <a:r>
              <a:rPr lang="fr-FR" dirty="0"/>
              <a:t>, on peut utiliser des </a:t>
            </a:r>
            <a:r>
              <a:rPr lang="fr-FR" u="sng" dirty="0"/>
              <a:t>benzodiazépines</a:t>
            </a:r>
            <a:r>
              <a:rPr lang="fr-FR" dirty="0"/>
              <a:t>, </a:t>
            </a:r>
            <a:r>
              <a:rPr lang="fr-FR" dirty="0" smtClean="0"/>
              <a:t>mais </a:t>
            </a:r>
            <a:r>
              <a:rPr lang="fr-FR" dirty="0"/>
              <a:t>entraînent un risque de récidive épileptique au sevrage</a:t>
            </a:r>
            <a:r>
              <a:rPr lang="fr-FR" dirty="0" smtClean="0"/>
              <a:t>.</a:t>
            </a:r>
          </a:p>
          <a:p>
            <a:pPr algn="just"/>
            <a:r>
              <a:rPr lang="fr-FR" u="sng" dirty="0" smtClean="0"/>
              <a:t>Les antidépresseurs</a:t>
            </a:r>
            <a:r>
              <a:rPr lang="fr-FR" dirty="0" smtClean="0"/>
              <a:t> ont tous tendance à </a:t>
            </a:r>
            <a:r>
              <a:rPr lang="fr-FR" b="1" dirty="0" smtClean="0"/>
              <a:t>abaisser le seuil </a:t>
            </a:r>
            <a:r>
              <a:rPr lang="fr-FR" b="1" dirty="0" err="1" smtClean="0"/>
              <a:t>épileptogène</a:t>
            </a:r>
            <a:r>
              <a:rPr lang="fr-FR" dirty="0" smtClean="0"/>
              <a:t>, notamment les </a:t>
            </a:r>
            <a:r>
              <a:rPr lang="fr-FR" u="sng" dirty="0" smtClean="0"/>
              <a:t>tricycliques</a:t>
            </a:r>
            <a:r>
              <a:rPr lang="fr-FR" dirty="0" smtClean="0"/>
              <a:t>. Si leur utilisation s'avère nécessaire, on préfère un </a:t>
            </a:r>
            <a:r>
              <a:rPr lang="fr-FR" u="sng" dirty="0" smtClean="0"/>
              <a:t>ISRS</a:t>
            </a:r>
            <a:r>
              <a:rPr lang="fr-FR" dirty="0" smtClean="0"/>
              <a:t> ou un </a:t>
            </a:r>
            <a:r>
              <a:rPr lang="fr-FR" u="sng" dirty="0" smtClean="0"/>
              <a:t>IRSNA</a:t>
            </a:r>
            <a:r>
              <a:rPr lang="fr-FR" dirty="0" smtClean="0"/>
              <a:t>. </a:t>
            </a:r>
          </a:p>
          <a:p>
            <a:pPr algn="just"/>
            <a:r>
              <a:rPr lang="fr-FR" dirty="0" smtClean="0"/>
              <a:t>Traitement neuroleptique : les antipsychotiques atypiques.</a:t>
            </a:r>
          </a:p>
          <a:p>
            <a:pPr algn="just">
              <a:buFont typeface="Wingdings" pitchFamily="2" charset="2"/>
              <a:buChar char="v"/>
            </a:pPr>
            <a:r>
              <a:rPr lang="fr-FR" dirty="0" smtClean="0"/>
              <a:t>Les antidépresseurs et les neuroleptiques peuvent </a:t>
            </a:r>
            <a:r>
              <a:rPr lang="fr-FR" b="1" dirty="0" smtClean="0"/>
              <a:t>modifier les concentrations circulantes </a:t>
            </a:r>
            <a:r>
              <a:rPr lang="fr-FR" dirty="0" smtClean="0"/>
              <a:t>des antiépileptiques, une surveillance des taux plasmatiques est alors souhaitable.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4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INTRODUCTION</a:t>
            </a:r>
            <a:r>
              <a:rPr lang="fr-FR" b="1" dirty="0" smtClean="0"/>
              <a:t>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472608"/>
          </a:xfrm>
        </p:spPr>
        <p:txBody>
          <a:bodyPr>
            <a:noAutofit/>
          </a:bodyPr>
          <a:lstStyle/>
          <a:p>
            <a:pPr algn="just"/>
            <a:r>
              <a:rPr lang="fr-FR" sz="2800" dirty="0" smtClean="0"/>
              <a:t>L’épilepsie est une affection neurologique chronique, définie par la répétition, en général spontanée, de crises épileptiques.</a:t>
            </a:r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Jusqu’à la seconde moitié du 20e siècle, l’épilepsie et son traitement appartenaient au domaine de la psychiatrie. </a:t>
            </a:r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Après la 2° guerre mondiale, elle est retournée</a:t>
            </a:r>
            <a:r>
              <a:rPr lang="fr-FR" sz="2800" dirty="0"/>
              <a:t> </a:t>
            </a:r>
            <a:r>
              <a:rPr lang="fr-FR" sz="2800" dirty="0" smtClean="0"/>
              <a:t>dans le domaine de compétence de la neurologie</a:t>
            </a:r>
            <a:r>
              <a:rPr lang="fr-FR" sz="2800" dirty="0"/>
              <a:t>.</a:t>
            </a:r>
            <a:r>
              <a:rPr lang="fr-FR" sz="2800" dirty="0" smtClean="0"/>
              <a:t> </a:t>
            </a:r>
          </a:p>
          <a:p>
            <a:pPr algn="just"/>
            <a:endParaRPr lang="fr-FR" sz="24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603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INTRODUCTION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Maladie à étiologies diverses et peut être accompagné de manifestations psychiatriques. La comorbidité entre épilepsie et troubles mentaux est fréquente.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Tr mentaux liés à l'épilepsie ne sont  pas rares et représentent 2 % des admissions en milieu psychiatrique.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71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8519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CRITIQUES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/>
              <a:t>1- Les symptômes psychiatriques prodromiques :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dirty="0" smtClean="0"/>
              <a:t>Manifestations </a:t>
            </a:r>
            <a:r>
              <a:rPr lang="fr-FR" dirty="0"/>
              <a:t>d'irritabilité accompagnant une </a:t>
            </a:r>
            <a:r>
              <a:rPr lang="fr-FR" dirty="0" smtClean="0"/>
              <a:t>humeur dysphorique. (Les </a:t>
            </a:r>
            <a:r>
              <a:rPr lang="fr-FR" dirty="0"/>
              <a:t>plus </a:t>
            </a:r>
            <a:r>
              <a:rPr lang="fr-FR" dirty="0" smtClean="0"/>
              <a:t>fréquentes) </a:t>
            </a:r>
            <a:r>
              <a:rPr lang="fr-FR" dirty="0"/>
              <a:t>;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dirty="0"/>
              <a:t>Ils précèdent parfois la crise de plusieurs heures mais cèdent </a:t>
            </a:r>
            <a:r>
              <a:rPr lang="fr-FR" dirty="0" smtClean="0"/>
              <a:t>en général </a:t>
            </a:r>
            <a:r>
              <a:rPr lang="fr-FR" dirty="0"/>
              <a:t>rapidement après la crise.</a:t>
            </a:r>
          </a:p>
          <a:p>
            <a:pPr marL="0" indent="0" algn="just">
              <a:buNone/>
            </a:pPr>
            <a:r>
              <a:rPr lang="fr-FR" b="1" dirty="0"/>
              <a:t>2- Les symptômes psychiatriques </a:t>
            </a:r>
            <a:r>
              <a:rPr lang="fr-FR" b="1" dirty="0" smtClean="0"/>
              <a:t>per-critiques </a:t>
            </a:r>
            <a:r>
              <a:rPr lang="fr-FR" dirty="0" smtClean="0"/>
              <a:t>:</a:t>
            </a:r>
            <a:endParaRPr lang="fr-FR" dirty="0"/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dirty="0" smtClean="0"/>
              <a:t>Concernent </a:t>
            </a:r>
            <a:r>
              <a:rPr lang="fr-FR" dirty="0"/>
              <a:t>essentiellement </a:t>
            </a:r>
            <a:r>
              <a:rPr lang="fr-FR" dirty="0" smtClean="0"/>
              <a:t>: </a:t>
            </a:r>
            <a:r>
              <a:rPr lang="fr-FR" b="1" dirty="0" smtClean="0"/>
              <a:t>Les </a:t>
            </a:r>
            <a:r>
              <a:rPr lang="fr-FR" b="1" i="1" dirty="0"/>
              <a:t>crises partielles simples </a:t>
            </a:r>
            <a:r>
              <a:rPr lang="fr-FR" dirty="0"/>
              <a:t>en particulier temporales :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dirty="0"/>
              <a:t>Syndrome hallucinatoire psychosensoriel ;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dirty="0"/>
              <a:t>généralement élémentaires, très sensorielles et stéréotypées.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87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CRITIQUES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b="1" dirty="0"/>
              <a:t>2- Les symptômes psychiatriques </a:t>
            </a:r>
            <a:r>
              <a:rPr lang="fr-FR" b="1" dirty="0" smtClean="0"/>
              <a:t>per-critiques </a:t>
            </a:r>
            <a:r>
              <a:rPr lang="fr-FR" dirty="0" smtClean="0"/>
              <a:t>: 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b="1" i="1" dirty="0" smtClean="0"/>
              <a:t>Les crises partielles complexes</a:t>
            </a:r>
            <a:r>
              <a:rPr lang="fr-FR" dirty="0" smtClean="0"/>
              <a:t>, définies par une altération concomitante de la vigilance, peuvent être accompagnées de signes moteurs à type d'automatismes. 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dirty="0" smtClean="0"/>
              <a:t>Risque </a:t>
            </a:r>
            <a:r>
              <a:rPr lang="fr-FR" dirty="0"/>
              <a:t>de passage à l'acte hétéro agressif, en particulier lors </a:t>
            </a:r>
            <a:r>
              <a:rPr lang="fr-FR" dirty="0" smtClean="0"/>
              <a:t>des tentatives pour </a:t>
            </a:r>
            <a:r>
              <a:rPr lang="fr-FR" dirty="0"/>
              <a:t>entraver les activités automatiques du sujet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r>
              <a:rPr lang="fr-FR" b="1" i="1" dirty="0"/>
              <a:t>3- Les symptômes psychiatriques postcritiques </a:t>
            </a:r>
            <a:r>
              <a:rPr lang="fr-FR" dirty="0"/>
              <a:t>: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dirty="0" smtClean="0"/>
              <a:t>Confusion </a:t>
            </a:r>
            <a:r>
              <a:rPr lang="fr-FR" dirty="0"/>
              <a:t>postcritique qui suit immédiatement la crise.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fr-FR" dirty="0"/>
              <a:t>Des troubles du comportement peuvent s'observer à </a:t>
            </a:r>
            <a:r>
              <a:rPr lang="fr-FR" dirty="0" smtClean="0"/>
              <a:t>l'acmé d'un </a:t>
            </a:r>
            <a:r>
              <a:rPr lang="fr-FR" dirty="0"/>
              <a:t>syndrome </a:t>
            </a:r>
            <a:r>
              <a:rPr lang="fr-FR" dirty="0" err="1"/>
              <a:t>confuso</a:t>
            </a:r>
            <a:r>
              <a:rPr lang="fr-FR" dirty="0"/>
              <a:t>-onirique postcritique.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59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</a:t>
            </a:r>
            <a:r>
              <a:rPr lang="fr-FR" b="1" dirty="0">
                <a:solidFill>
                  <a:srgbClr val="0070C0"/>
                </a:solidFill>
              </a:rPr>
              <a:t>INTERCRITIQUES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Contrairement aux manifestations critiques, les manifestations psychiatriques inter critiques ne sont pas liées dans le temps à l'existence d'une activité comitiale attestée par des anomalies électro physiologiques.</a:t>
            </a:r>
          </a:p>
          <a:p>
            <a:pPr algn="just"/>
            <a:endParaRPr lang="fr-FR" dirty="0"/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Manifestations </a:t>
            </a:r>
            <a:r>
              <a:rPr lang="fr-FR" dirty="0" err="1" smtClean="0"/>
              <a:t>intercritiques</a:t>
            </a:r>
            <a:r>
              <a:rPr lang="fr-FR" dirty="0" smtClean="0"/>
              <a:t> </a:t>
            </a:r>
            <a:r>
              <a:rPr lang="fr-FR" u="sng" dirty="0"/>
              <a:t>psychotiques</a:t>
            </a:r>
            <a:r>
              <a:rPr lang="fr-FR" dirty="0"/>
              <a:t> </a:t>
            </a:r>
            <a:endParaRPr lang="fr-FR" dirty="0" smtClean="0"/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Manifestations </a:t>
            </a:r>
            <a:r>
              <a:rPr lang="fr-FR" dirty="0" err="1"/>
              <a:t>intercritiques</a:t>
            </a:r>
            <a:r>
              <a:rPr lang="fr-FR" dirty="0"/>
              <a:t> </a:t>
            </a:r>
            <a:r>
              <a:rPr lang="fr-FR" u="sng" dirty="0"/>
              <a:t>non psychotiques</a:t>
            </a:r>
            <a:r>
              <a:rPr lang="fr-FR" dirty="0"/>
              <a:t> 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85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INTERCRITIQUES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Manifestations </a:t>
            </a:r>
            <a:r>
              <a:rPr lang="fr-FR" b="1" u="sng" dirty="0" err="1" smtClean="0">
                <a:solidFill>
                  <a:srgbClr val="FF0000"/>
                </a:solidFill>
              </a:rPr>
              <a:t>intercritiques</a:t>
            </a:r>
            <a:r>
              <a:rPr lang="fr-FR" b="1" u="sng" dirty="0" smtClean="0">
                <a:solidFill>
                  <a:srgbClr val="FF0000"/>
                </a:solidFill>
              </a:rPr>
              <a:t> psychotiques :</a:t>
            </a:r>
          </a:p>
          <a:p>
            <a:pPr algn="just"/>
            <a:r>
              <a:rPr lang="fr-FR" dirty="0" smtClean="0"/>
              <a:t>Des épisodes </a:t>
            </a:r>
            <a:r>
              <a:rPr lang="fr-FR" dirty="0" err="1" smtClean="0"/>
              <a:t>intercritiques</a:t>
            </a:r>
            <a:r>
              <a:rPr lang="fr-FR" dirty="0" smtClean="0"/>
              <a:t> ressemblant à ce qui se voit dans la schizophrénie peuvent se produire chez les patients souffrant d’épilepsie.</a:t>
            </a:r>
          </a:p>
          <a:p>
            <a:pPr algn="just"/>
            <a:r>
              <a:rPr lang="fr-FR" dirty="0" smtClean="0"/>
              <a:t>Particulièrement chez ceux dont </a:t>
            </a:r>
            <a:r>
              <a:rPr lang="fr-FR" u="sng" dirty="0" smtClean="0"/>
              <a:t>l’épilepsie a une origine temporale</a:t>
            </a:r>
            <a:r>
              <a:rPr lang="fr-FR" dirty="0" smtClean="0"/>
              <a:t>.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symptômes les plus caractéristiques sont des </a:t>
            </a:r>
            <a:r>
              <a:rPr lang="fr-FR" b="1" dirty="0" smtClean="0"/>
              <a:t>hallucinations</a:t>
            </a:r>
            <a:r>
              <a:rPr lang="fr-FR" dirty="0" smtClean="0"/>
              <a:t> et des </a:t>
            </a:r>
            <a:r>
              <a:rPr lang="fr-FR" b="1" dirty="0" smtClean="0"/>
              <a:t>idées délirantes paranoïdes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On estime que 10 à 30% des patients avec une épilepsie partielle complexe présentent des symptômes psychotiques.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2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INTERCRITIQUES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800" b="1" u="sng" dirty="0" smtClean="0">
                <a:solidFill>
                  <a:srgbClr val="FF0000"/>
                </a:solidFill>
              </a:rPr>
              <a:t>Manifestations </a:t>
            </a:r>
            <a:r>
              <a:rPr lang="fr-FR" sz="2800" b="1" u="sng" dirty="0" err="1" smtClean="0">
                <a:solidFill>
                  <a:srgbClr val="FF0000"/>
                </a:solidFill>
              </a:rPr>
              <a:t>intercritiques</a:t>
            </a:r>
            <a:r>
              <a:rPr lang="fr-FR" sz="2800" b="1" u="sng" dirty="0" smtClean="0">
                <a:solidFill>
                  <a:srgbClr val="FF0000"/>
                </a:solidFill>
              </a:rPr>
              <a:t> non psychotiques :</a:t>
            </a:r>
          </a:p>
          <a:p>
            <a:pPr algn="just">
              <a:buFont typeface="Wingdings" pitchFamily="2" charset="2"/>
              <a:buChar char="v"/>
            </a:pPr>
            <a:r>
              <a:rPr lang="fr-FR" sz="2800" b="1" i="1" u="sng" dirty="0"/>
              <a:t>Les troubles cognitifs </a:t>
            </a:r>
            <a:r>
              <a:rPr lang="fr-FR" sz="2800" b="1" u="sng" dirty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2/3 des </a:t>
            </a:r>
            <a:r>
              <a:rPr lang="fr-FR" dirty="0"/>
              <a:t>épileptiques ont un </a:t>
            </a:r>
            <a:r>
              <a:rPr lang="fr-FR" dirty="0" smtClean="0"/>
              <a:t>niveau intellectuel </a:t>
            </a:r>
            <a:r>
              <a:rPr lang="fr-FR" dirty="0"/>
              <a:t>normal ;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 smtClean="0"/>
              <a:t> L'origine </a:t>
            </a:r>
            <a:r>
              <a:rPr lang="fr-FR" dirty="0"/>
              <a:t>lésionnelle et le début précoce </a:t>
            </a:r>
            <a:r>
              <a:rPr lang="fr-FR" dirty="0" smtClean="0"/>
              <a:t>sont deux </a:t>
            </a:r>
            <a:r>
              <a:rPr lang="fr-FR" dirty="0"/>
              <a:t>facteurs indépendants de </a:t>
            </a:r>
            <a:r>
              <a:rPr lang="fr-FR" dirty="0" smtClean="0"/>
              <a:t>mauvais pronostic </a:t>
            </a:r>
            <a:r>
              <a:rPr lang="fr-FR" dirty="0"/>
              <a:t>cognitif ;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 smtClean="0"/>
              <a:t> Des </a:t>
            </a:r>
            <a:r>
              <a:rPr lang="fr-FR" dirty="0"/>
              <a:t>fluctuations transitoires des </a:t>
            </a:r>
            <a:r>
              <a:rPr lang="fr-FR" dirty="0" smtClean="0"/>
              <a:t>performances cognitives, </a:t>
            </a:r>
            <a:r>
              <a:rPr lang="fr-FR" dirty="0"/>
              <a:t>ne sont pas rares chez les </a:t>
            </a:r>
            <a:r>
              <a:rPr lang="fr-FR" dirty="0" smtClean="0"/>
              <a:t>patients épileptiques</a:t>
            </a:r>
            <a:r>
              <a:rPr lang="fr-FR" dirty="0"/>
              <a:t>.</a:t>
            </a: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23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MANIFESTATIONS INTERCRITIQUES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u="sng" dirty="0" smtClean="0">
                <a:solidFill>
                  <a:srgbClr val="FF0000"/>
                </a:solidFill>
              </a:rPr>
              <a:t>Manifestations </a:t>
            </a:r>
            <a:r>
              <a:rPr lang="fr-FR" sz="2800" b="1" u="sng" dirty="0" err="1" smtClean="0">
                <a:solidFill>
                  <a:srgbClr val="FF0000"/>
                </a:solidFill>
              </a:rPr>
              <a:t>intercritiques</a:t>
            </a:r>
            <a:r>
              <a:rPr lang="fr-FR" sz="2800" b="1" u="sng" dirty="0" smtClean="0">
                <a:solidFill>
                  <a:srgbClr val="FF0000"/>
                </a:solidFill>
              </a:rPr>
              <a:t> non psychotiques :</a:t>
            </a:r>
          </a:p>
          <a:p>
            <a:pPr>
              <a:buFont typeface="Wingdings" pitchFamily="2" charset="2"/>
              <a:buChar char="v"/>
            </a:pPr>
            <a:r>
              <a:rPr lang="fr-FR" b="1" i="1" u="sng" dirty="0"/>
              <a:t>Les troubles dépressifs </a:t>
            </a:r>
            <a:r>
              <a:rPr lang="fr-FR" b="1" i="1" u="sng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 smtClean="0"/>
              <a:t> C’est la complication psychique </a:t>
            </a:r>
            <a:r>
              <a:rPr lang="fr-FR" u="sng" dirty="0" smtClean="0"/>
              <a:t>la plus fréquente de l'épilepsie</a:t>
            </a:r>
            <a:r>
              <a:rPr lang="fr-FR" dirty="0" smtClean="0"/>
              <a:t> ;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 smtClean="0"/>
              <a:t> De début et de fin brusques, d'évolution relativement brève et fluctuante, et facilement récidivantes ;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dirty="0" smtClean="0"/>
              <a:t> Peuvent revêtir un aspect mélancolique ou plus nettement réactionnel ;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097-25D2-43E2-817E-5C445DBC586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68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936</Words>
  <Application>Microsoft Office PowerPoint</Application>
  <PresentationFormat>Affichage à l'écran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EPILEPSIE ET TROUBLES PSYCHIATRIQUES</vt:lpstr>
      <vt:lpstr>INTRODUCTION </vt:lpstr>
      <vt:lpstr>INTRODUCTION </vt:lpstr>
      <vt:lpstr>MANIFESTATIONS CRITIQUES </vt:lpstr>
      <vt:lpstr>MANIFESTATIONS CRITIQUES </vt:lpstr>
      <vt:lpstr>MANIFESTATIONS INTERCRITIQUES</vt:lpstr>
      <vt:lpstr>MANIFESTATIONS INTERCRITIQUES</vt:lpstr>
      <vt:lpstr>MANIFESTATIONS INTERCRITIQUES</vt:lpstr>
      <vt:lpstr>MANIFESTATIONS INTERCRITIQUES</vt:lpstr>
      <vt:lpstr>MANIFESTATIONS INTERCRITIQUES</vt:lpstr>
      <vt:lpstr>MANIFESTATIONS INTERCRITIQUES</vt:lpstr>
      <vt:lpstr>MANIFESTATIONS INTERCRITIQUES</vt:lpstr>
      <vt:lpstr>LES TROUBLES PSYCHIQUES SECONDAIRES AUX TRAITEMENTS </vt:lpstr>
      <vt:lpstr>COMPLICATIONS PSYCHIATRIQUES DE L’ÉPILEPSIE</vt:lpstr>
      <vt:lpstr>TRAITEMENT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EPILEPSIE ET TROUBLES PSYCHIATRIQUES</dc:title>
  <dc:creator>HP</dc:creator>
  <cp:lastModifiedBy>HP</cp:lastModifiedBy>
  <cp:revision>84</cp:revision>
  <dcterms:created xsi:type="dcterms:W3CDTF">2023-10-29T11:45:17Z</dcterms:created>
  <dcterms:modified xsi:type="dcterms:W3CDTF">2023-10-29T18:29:12Z</dcterms:modified>
</cp:coreProperties>
</file>