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17" r:id="rId2"/>
    <p:sldId id="257" r:id="rId3"/>
    <p:sldId id="359" r:id="rId4"/>
    <p:sldId id="360" r:id="rId5"/>
    <p:sldId id="361" r:id="rId6"/>
    <p:sldId id="320" r:id="rId7"/>
    <p:sldId id="319" r:id="rId8"/>
    <p:sldId id="358" r:id="rId9"/>
    <p:sldId id="280" r:id="rId10"/>
    <p:sldId id="294" r:id="rId11"/>
    <p:sldId id="324" r:id="rId12"/>
    <p:sldId id="362" r:id="rId13"/>
    <p:sldId id="323" r:id="rId14"/>
    <p:sldId id="285" r:id="rId15"/>
    <p:sldId id="305" r:id="rId16"/>
    <p:sldId id="306" r:id="rId17"/>
    <p:sldId id="357" r:id="rId18"/>
    <p:sldId id="268" r:id="rId19"/>
    <p:sldId id="312" r:id="rId20"/>
    <p:sldId id="332" r:id="rId21"/>
    <p:sldId id="363" r:id="rId22"/>
    <p:sldId id="356" r:id="rId23"/>
    <p:sldId id="270" r:id="rId24"/>
    <p:sldId id="364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E265D6-306E-44AF-BB3F-7082ACA5DAD6}" type="doc">
      <dgm:prSet loTypeId="urn:microsoft.com/office/officeart/2005/8/layout/chevron2" loCatId="list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fr-FR"/>
        </a:p>
      </dgm:t>
    </dgm:pt>
    <dgm:pt modelId="{CD7B002F-4A2F-4530-878B-173371CBACF8}">
      <dgm:prSet phldrT="[Texte]" custT="1"/>
      <dgm:spPr/>
      <dgm:t>
        <a:bodyPr/>
        <a:lstStyle/>
        <a:p>
          <a:endParaRPr lang="fr-FR" sz="1100" b="1" dirty="0"/>
        </a:p>
      </dgm:t>
    </dgm:pt>
    <dgm:pt modelId="{7F24D40B-E2F4-4774-91E4-E8BDC0ED7688}" type="parTrans" cxnId="{09E64B0F-FC6D-4F9C-A34F-B58012CE6D45}">
      <dgm:prSet/>
      <dgm:spPr/>
      <dgm:t>
        <a:bodyPr/>
        <a:lstStyle/>
        <a:p>
          <a:endParaRPr lang="fr-FR" sz="2000" b="1"/>
        </a:p>
      </dgm:t>
    </dgm:pt>
    <dgm:pt modelId="{077E7BEE-0307-4C48-ADAF-FC92448FCEE8}" type="sibTrans" cxnId="{09E64B0F-FC6D-4F9C-A34F-B58012CE6D45}">
      <dgm:prSet/>
      <dgm:spPr/>
      <dgm:t>
        <a:bodyPr/>
        <a:lstStyle/>
        <a:p>
          <a:endParaRPr lang="fr-FR" sz="2000" b="1"/>
        </a:p>
      </dgm:t>
    </dgm:pt>
    <dgm:pt modelId="{90DA8DE4-325F-42FD-AF23-7BAE24D422EA}">
      <dgm:prSet phldrT="[Texte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cene3d>
          <a:camera prst="orthographicFront"/>
          <a:lightRig rig="threePt" dir="t">
            <a:rot lat="0" lon="0" rev="7500000"/>
          </a:lightRig>
        </a:scene3d>
        <a:sp3d extrusionH="190500">
          <a:bevelT w="152400" h="50800" prst="softRound"/>
        </a:sp3d>
      </dgm:spPr>
      <dgm:t>
        <a:bodyPr/>
        <a:lstStyle/>
        <a:p>
          <a:r>
            <a:rPr lang="fr-MA" sz="2000" b="1" dirty="0" smtClean="0"/>
            <a:t>Trouble: type, fréquence, sévérité, circonstances de survenue</a:t>
          </a:r>
          <a:endParaRPr lang="fr-FR" sz="2000" b="1" dirty="0"/>
        </a:p>
      </dgm:t>
    </dgm:pt>
    <dgm:pt modelId="{C34416CB-A17B-42EF-9523-CBC2FAAAE60A}" type="parTrans" cxnId="{D2C7BCA6-69C2-49DC-A4BF-D22A4B4082A0}">
      <dgm:prSet/>
      <dgm:spPr/>
      <dgm:t>
        <a:bodyPr/>
        <a:lstStyle/>
        <a:p>
          <a:endParaRPr lang="fr-FR" sz="2000" b="1"/>
        </a:p>
      </dgm:t>
    </dgm:pt>
    <dgm:pt modelId="{A741807B-2C7A-4724-AC93-0D1CFF57F911}" type="sibTrans" cxnId="{D2C7BCA6-69C2-49DC-A4BF-D22A4B4082A0}">
      <dgm:prSet/>
      <dgm:spPr/>
      <dgm:t>
        <a:bodyPr/>
        <a:lstStyle/>
        <a:p>
          <a:endParaRPr lang="fr-FR" sz="2000" b="1"/>
        </a:p>
      </dgm:t>
    </dgm:pt>
    <dgm:pt modelId="{17E682E5-EB0E-4C12-AABA-EDE3BD4A4EA9}">
      <dgm:prSet phldrT="[Texte]" phldr="1" custT="1"/>
      <dgm:spPr/>
      <dgm:t>
        <a:bodyPr/>
        <a:lstStyle/>
        <a:p>
          <a:endParaRPr lang="fr-FR" sz="1100" b="1" dirty="0"/>
        </a:p>
      </dgm:t>
    </dgm:pt>
    <dgm:pt modelId="{DA21AF58-87CA-437C-A08A-4BD04E7076A2}" type="parTrans" cxnId="{7E32EA29-52B7-4BE4-9536-3680BC33E31B}">
      <dgm:prSet/>
      <dgm:spPr/>
      <dgm:t>
        <a:bodyPr/>
        <a:lstStyle/>
        <a:p>
          <a:endParaRPr lang="fr-FR" sz="2000" b="1"/>
        </a:p>
      </dgm:t>
    </dgm:pt>
    <dgm:pt modelId="{D1570763-2198-4AF3-8650-7B15CAE1E208}" type="sibTrans" cxnId="{7E32EA29-52B7-4BE4-9536-3680BC33E31B}">
      <dgm:prSet/>
      <dgm:spPr/>
      <dgm:t>
        <a:bodyPr/>
        <a:lstStyle/>
        <a:p>
          <a:endParaRPr lang="fr-FR" sz="2000" b="1"/>
        </a:p>
      </dgm:t>
    </dgm:pt>
    <dgm:pt modelId="{8A71D248-E30F-4205-BF53-459EE4A7B417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cene3d>
          <a:camera prst="orthographicFront"/>
          <a:lightRig rig="threePt" dir="t">
            <a:rot lat="0" lon="0" rev="7500000"/>
          </a:lightRig>
        </a:scene3d>
        <a:sp3d extrusionH="190500">
          <a:bevelT w="152400" h="50800" prst="softRound"/>
        </a:sp3d>
      </dgm:spPr>
      <dgm:t>
        <a:bodyPr/>
        <a:lstStyle/>
        <a:p>
          <a:r>
            <a:rPr lang="fr-MA" sz="2000" b="1" dirty="0" smtClean="0"/>
            <a:t>Antécédents psychiatriques, traits de personnalité</a:t>
          </a:r>
          <a:endParaRPr lang="fr-FR" sz="2000" b="1" dirty="0"/>
        </a:p>
      </dgm:t>
    </dgm:pt>
    <dgm:pt modelId="{D4BF7B34-2312-41D9-BF6E-BCF6D2BE2353}" type="parTrans" cxnId="{7C279A2B-6A0D-432F-8731-7CC53C8EC327}">
      <dgm:prSet/>
      <dgm:spPr/>
      <dgm:t>
        <a:bodyPr/>
        <a:lstStyle/>
        <a:p>
          <a:endParaRPr lang="fr-FR" sz="2000" b="1"/>
        </a:p>
      </dgm:t>
    </dgm:pt>
    <dgm:pt modelId="{70FD55CF-F0BD-45E0-B6E9-98D32DC08F2F}" type="sibTrans" cxnId="{7C279A2B-6A0D-432F-8731-7CC53C8EC327}">
      <dgm:prSet/>
      <dgm:spPr/>
      <dgm:t>
        <a:bodyPr/>
        <a:lstStyle/>
        <a:p>
          <a:endParaRPr lang="fr-FR" sz="2000" b="1"/>
        </a:p>
      </dgm:t>
    </dgm:pt>
    <dgm:pt modelId="{C2487B62-5C0A-4C09-991C-EE3CA0EC1EE4}">
      <dgm:prSet phldrT="[Texte]" phldr="1" custT="1"/>
      <dgm:spPr/>
      <dgm:t>
        <a:bodyPr/>
        <a:lstStyle/>
        <a:p>
          <a:endParaRPr lang="fr-FR" sz="1100" b="1" dirty="0"/>
        </a:p>
      </dgm:t>
    </dgm:pt>
    <dgm:pt modelId="{2B16CF77-07A2-45E6-A702-BB81336A0AD6}" type="parTrans" cxnId="{97F42DD8-2C69-4930-9BAB-E717424C3651}">
      <dgm:prSet/>
      <dgm:spPr/>
      <dgm:t>
        <a:bodyPr/>
        <a:lstStyle/>
        <a:p>
          <a:endParaRPr lang="fr-FR" sz="2000" b="1"/>
        </a:p>
      </dgm:t>
    </dgm:pt>
    <dgm:pt modelId="{5DB7D78F-20A2-4F5E-85DC-127F5CE2CA1F}" type="sibTrans" cxnId="{97F42DD8-2C69-4930-9BAB-E717424C3651}">
      <dgm:prSet/>
      <dgm:spPr/>
      <dgm:t>
        <a:bodyPr/>
        <a:lstStyle/>
        <a:p>
          <a:endParaRPr lang="fr-FR" sz="2000" b="1"/>
        </a:p>
      </dgm:t>
    </dgm:pt>
    <dgm:pt modelId="{05AC3847-8EFA-408D-BD8D-2CB5FEDEE369}">
      <dgm:prSet phldrT="[Texte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cene3d>
          <a:camera prst="orthographicFront"/>
          <a:lightRig rig="threePt" dir="t">
            <a:rot lat="0" lon="0" rev="7500000"/>
          </a:lightRig>
        </a:scene3d>
        <a:sp3d extrusionH="190500">
          <a:bevelT w="152400" h="50800" prst="softRound"/>
        </a:sp3d>
      </dgm:spPr>
      <dgm:t>
        <a:bodyPr/>
        <a:lstStyle/>
        <a:p>
          <a:r>
            <a:rPr lang="fr-MA" sz="2000" b="1" dirty="0" smtClean="0"/>
            <a:t>Troubles cognitifs, capacités sensorielles, pathologies somatiques, médication  </a:t>
          </a:r>
          <a:endParaRPr lang="fr-FR" sz="2000" b="1" dirty="0"/>
        </a:p>
      </dgm:t>
    </dgm:pt>
    <dgm:pt modelId="{EBC74D09-5CEC-42D6-B54F-B13A3A826460}" type="parTrans" cxnId="{EDA6F464-94E4-4487-BCB5-65FBB86B0572}">
      <dgm:prSet/>
      <dgm:spPr/>
      <dgm:t>
        <a:bodyPr/>
        <a:lstStyle/>
        <a:p>
          <a:endParaRPr lang="fr-FR" sz="2000" b="1"/>
        </a:p>
      </dgm:t>
    </dgm:pt>
    <dgm:pt modelId="{A5B08F34-22FA-4313-92EF-96BCABF80136}" type="sibTrans" cxnId="{EDA6F464-94E4-4487-BCB5-65FBB86B0572}">
      <dgm:prSet/>
      <dgm:spPr/>
      <dgm:t>
        <a:bodyPr/>
        <a:lstStyle/>
        <a:p>
          <a:endParaRPr lang="fr-FR" sz="2000" b="1"/>
        </a:p>
      </dgm:t>
    </dgm:pt>
    <dgm:pt modelId="{CABF87EA-D834-4825-9F10-0B4C3EEC2902}">
      <dgm:prSet phldrT="[Texte]" custT="1"/>
      <dgm:spPr/>
      <dgm:t>
        <a:bodyPr/>
        <a:lstStyle/>
        <a:p>
          <a:endParaRPr lang="fr-FR" sz="1100" b="1" dirty="0"/>
        </a:p>
      </dgm:t>
    </dgm:pt>
    <dgm:pt modelId="{114590C6-8F59-40E5-A875-4F1C542F2A29}" type="parTrans" cxnId="{E1942A4C-6ABA-4604-B68D-E086853FFC45}">
      <dgm:prSet/>
      <dgm:spPr/>
      <dgm:t>
        <a:bodyPr/>
        <a:lstStyle/>
        <a:p>
          <a:endParaRPr lang="fr-FR" sz="2000" b="1"/>
        </a:p>
      </dgm:t>
    </dgm:pt>
    <dgm:pt modelId="{1FCCF9BF-DB3C-4817-9EA9-826C227166CD}" type="sibTrans" cxnId="{E1942A4C-6ABA-4604-B68D-E086853FFC45}">
      <dgm:prSet/>
      <dgm:spPr/>
      <dgm:t>
        <a:bodyPr/>
        <a:lstStyle/>
        <a:p>
          <a:endParaRPr lang="fr-FR" sz="2000" b="1"/>
        </a:p>
      </dgm:t>
    </dgm:pt>
    <dgm:pt modelId="{89DD3140-9BA7-4EE9-B7F3-5355A266B316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cene3d>
          <a:camera prst="orthographicFront"/>
          <a:lightRig rig="threePt" dir="t">
            <a:rot lat="0" lon="0" rev="7500000"/>
          </a:lightRig>
        </a:scene3d>
        <a:sp3d extrusionH="190500">
          <a:bevelT w="152400" h="50800" prst="softRound"/>
        </a:sp3d>
      </dgm:spPr>
      <dgm:t>
        <a:bodyPr/>
        <a:lstStyle/>
        <a:p>
          <a:r>
            <a:rPr lang="fr-MA" sz="2000" b="1" dirty="0" smtClean="0"/>
            <a:t>Environnement: lieu de vie , aidants  </a:t>
          </a:r>
          <a:endParaRPr lang="fr-FR" sz="2000" b="1" dirty="0"/>
        </a:p>
      </dgm:t>
    </dgm:pt>
    <dgm:pt modelId="{535C2D42-1AF9-42C1-B490-BA706C21D5A8}" type="parTrans" cxnId="{6AB89208-76F1-4E4D-8F29-4F68B560D554}">
      <dgm:prSet/>
      <dgm:spPr/>
      <dgm:t>
        <a:bodyPr/>
        <a:lstStyle/>
        <a:p>
          <a:endParaRPr lang="fr-FR" sz="2000" b="1"/>
        </a:p>
      </dgm:t>
    </dgm:pt>
    <dgm:pt modelId="{616F909E-1D57-4984-821A-0B3C54CA2964}" type="sibTrans" cxnId="{6AB89208-76F1-4E4D-8F29-4F68B560D554}">
      <dgm:prSet/>
      <dgm:spPr/>
      <dgm:t>
        <a:bodyPr/>
        <a:lstStyle/>
        <a:p>
          <a:endParaRPr lang="fr-FR" sz="2000" b="1"/>
        </a:p>
      </dgm:t>
    </dgm:pt>
    <dgm:pt modelId="{C94EAD1F-BAF7-4531-8FD5-93788C8C82CD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cene3d>
          <a:camera prst="orthographicFront"/>
          <a:lightRig rig="threePt" dir="t">
            <a:rot lat="0" lon="0" rev="7500000"/>
          </a:lightRig>
        </a:scene3d>
        <a:sp3d extrusionH="190500">
          <a:bevelT w="152400" h="50800" prst="softRound"/>
        </a:sp3d>
      </dgm:spPr>
      <dgm:t>
        <a:bodyPr/>
        <a:lstStyle/>
        <a:p>
          <a:r>
            <a:rPr lang="fr-MA" sz="2000" b="1" dirty="0" smtClean="0"/>
            <a:t>Analyse des attitudes des aidants et des professionnels </a:t>
          </a:r>
          <a:endParaRPr lang="fr-FR" sz="2000" b="1" dirty="0"/>
        </a:p>
      </dgm:t>
    </dgm:pt>
    <dgm:pt modelId="{C6498C1E-26AA-4350-8E83-8184EA58AEBA}" type="parTrans" cxnId="{3A247A9A-E05E-4703-812A-ADFACC28BA14}">
      <dgm:prSet/>
      <dgm:spPr/>
      <dgm:t>
        <a:bodyPr/>
        <a:lstStyle/>
        <a:p>
          <a:endParaRPr lang="fr-FR"/>
        </a:p>
      </dgm:t>
    </dgm:pt>
    <dgm:pt modelId="{34EDA734-A2B7-42FD-9493-3EB22244F437}" type="sibTrans" cxnId="{3A247A9A-E05E-4703-812A-ADFACC28BA14}">
      <dgm:prSet/>
      <dgm:spPr/>
      <dgm:t>
        <a:bodyPr/>
        <a:lstStyle/>
        <a:p>
          <a:endParaRPr lang="fr-FR"/>
        </a:p>
      </dgm:t>
    </dgm:pt>
    <dgm:pt modelId="{1398CA60-A959-45AA-B5BD-A0CD0FBDD45D}">
      <dgm:prSet phldrT="[Texte]" custT="1"/>
      <dgm:spPr/>
      <dgm:t>
        <a:bodyPr/>
        <a:lstStyle/>
        <a:p>
          <a:endParaRPr lang="fr-FR" sz="1100" b="1" dirty="0"/>
        </a:p>
      </dgm:t>
    </dgm:pt>
    <dgm:pt modelId="{188E8378-5FC0-4CB4-87EF-C6F258E66030}" type="sibTrans" cxnId="{B31B4BB7-8BCE-4A20-BE48-026CBD275670}">
      <dgm:prSet/>
      <dgm:spPr/>
      <dgm:t>
        <a:bodyPr/>
        <a:lstStyle/>
        <a:p>
          <a:endParaRPr lang="fr-FR" sz="2000" b="1"/>
        </a:p>
      </dgm:t>
    </dgm:pt>
    <dgm:pt modelId="{4A7B727D-2EBE-4A06-A2B2-ACF165D851F1}" type="parTrans" cxnId="{B31B4BB7-8BCE-4A20-BE48-026CBD275670}">
      <dgm:prSet/>
      <dgm:spPr/>
      <dgm:t>
        <a:bodyPr/>
        <a:lstStyle/>
        <a:p>
          <a:endParaRPr lang="fr-FR" sz="2000" b="1"/>
        </a:p>
      </dgm:t>
    </dgm:pt>
    <dgm:pt modelId="{2613A81E-8693-4776-A1B9-98D2C764B87C}" type="pres">
      <dgm:prSet presAssocID="{C0E265D6-306E-44AF-BB3F-7082ACA5DA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FACE359-EB99-432E-A4D8-16D639068540}" type="pres">
      <dgm:prSet presAssocID="{CD7B002F-4A2F-4530-878B-173371CBACF8}" presName="composite" presStyleCnt="0"/>
      <dgm:spPr/>
      <dgm:t>
        <a:bodyPr/>
        <a:lstStyle/>
        <a:p>
          <a:endParaRPr lang="fr-FR"/>
        </a:p>
      </dgm:t>
    </dgm:pt>
    <dgm:pt modelId="{4F82C604-E170-4DF5-8CD6-38E3F230645D}" type="pres">
      <dgm:prSet presAssocID="{CD7B002F-4A2F-4530-878B-173371CBACF8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7347A51-424F-46D1-99DE-94283A98F452}" type="pres">
      <dgm:prSet presAssocID="{CD7B002F-4A2F-4530-878B-173371CBACF8}" presName="descendantText" presStyleLbl="alignAcc1" presStyleIdx="0" presStyleCnt="5" custScaleX="96034" custLinFactNeighborX="-9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D5E72A-9CAA-4841-8A6B-E89A426F57CD}" type="pres">
      <dgm:prSet presAssocID="{077E7BEE-0307-4C48-ADAF-FC92448FCEE8}" presName="sp" presStyleCnt="0"/>
      <dgm:spPr/>
      <dgm:t>
        <a:bodyPr/>
        <a:lstStyle/>
        <a:p>
          <a:endParaRPr lang="fr-FR"/>
        </a:p>
      </dgm:t>
    </dgm:pt>
    <dgm:pt modelId="{7A92ED38-017C-4EBE-A993-18D566C41567}" type="pres">
      <dgm:prSet presAssocID="{17E682E5-EB0E-4C12-AABA-EDE3BD4A4EA9}" presName="composite" presStyleCnt="0"/>
      <dgm:spPr/>
      <dgm:t>
        <a:bodyPr/>
        <a:lstStyle/>
        <a:p>
          <a:endParaRPr lang="fr-FR"/>
        </a:p>
      </dgm:t>
    </dgm:pt>
    <dgm:pt modelId="{6B43261D-E614-4747-877F-A2FB7AD689D7}" type="pres">
      <dgm:prSet presAssocID="{17E682E5-EB0E-4C12-AABA-EDE3BD4A4EA9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F6D70D-9200-4B6B-908F-0803F8076783}" type="pres">
      <dgm:prSet presAssocID="{17E682E5-EB0E-4C12-AABA-EDE3BD4A4EA9}" presName="descendantText" presStyleLbl="alignAcc1" presStyleIdx="1" presStyleCnt="5" custScaleX="97060" custScaleY="93214" custLinFactNeighborX="-368" custLinFactNeighborY="-415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60A623E-DE3A-443B-81DA-29E5A9DBA0DF}" type="pres">
      <dgm:prSet presAssocID="{D1570763-2198-4AF3-8650-7B15CAE1E208}" presName="sp" presStyleCnt="0"/>
      <dgm:spPr/>
      <dgm:t>
        <a:bodyPr/>
        <a:lstStyle/>
        <a:p>
          <a:endParaRPr lang="fr-FR"/>
        </a:p>
      </dgm:t>
    </dgm:pt>
    <dgm:pt modelId="{44023C1E-2A64-47ED-8447-F11F95C31F43}" type="pres">
      <dgm:prSet presAssocID="{C2487B62-5C0A-4C09-991C-EE3CA0EC1EE4}" presName="composite" presStyleCnt="0"/>
      <dgm:spPr/>
      <dgm:t>
        <a:bodyPr/>
        <a:lstStyle/>
        <a:p>
          <a:endParaRPr lang="fr-FR"/>
        </a:p>
      </dgm:t>
    </dgm:pt>
    <dgm:pt modelId="{592B33D8-A74F-4BFA-B93A-F58781EF5224}" type="pres">
      <dgm:prSet presAssocID="{C2487B62-5C0A-4C09-991C-EE3CA0EC1EE4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86AB92-1C8A-4343-9836-B567300BA7C7}" type="pres">
      <dgm:prSet presAssocID="{C2487B62-5C0A-4C09-991C-EE3CA0EC1EE4}" presName="descendantText" presStyleLbl="alignAcc1" presStyleIdx="2" presStyleCnt="5" custScaleX="95981" custLinFactNeighborX="-1123" custLinFactNeighborY="303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D2EFAE0-D1F2-4FD0-8F1A-08278A73A880}" type="pres">
      <dgm:prSet presAssocID="{5DB7D78F-20A2-4F5E-85DC-127F5CE2CA1F}" presName="sp" presStyleCnt="0"/>
      <dgm:spPr/>
      <dgm:t>
        <a:bodyPr/>
        <a:lstStyle/>
        <a:p>
          <a:endParaRPr lang="fr-FR"/>
        </a:p>
      </dgm:t>
    </dgm:pt>
    <dgm:pt modelId="{402F93DA-5F72-4FD3-88A3-AC50F86195F8}" type="pres">
      <dgm:prSet presAssocID="{1398CA60-A959-45AA-B5BD-A0CD0FBDD45D}" presName="composite" presStyleCnt="0"/>
      <dgm:spPr/>
      <dgm:t>
        <a:bodyPr/>
        <a:lstStyle/>
        <a:p>
          <a:endParaRPr lang="fr-FR"/>
        </a:p>
      </dgm:t>
    </dgm:pt>
    <dgm:pt modelId="{AFCE02E0-6FC1-40F5-9C55-D0A36FDDED51}" type="pres">
      <dgm:prSet presAssocID="{1398CA60-A959-45AA-B5BD-A0CD0FBDD45D}" presName="parentText" presStyleLbl="alignNode1" presStyleIdx="3" presStyleCnt="5" custLinFactNeighborX="228" custLinFactNeighborY="-479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EAFF8FB-5C4C-4753-A350-FD07F05373E4}" type="pres">
      <dgm:prSet presAssocID="{1398CA60-A959-45AA-B5BD-A0CD0FBDD45D}" presName="descendantText" presStyleLbl="alignAcc1" presStyleIdx="3" presStyleCnt="5" custScaleX="95525" custLinFactNeighborX="-1178" custLinFactNeighborY="-1074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980D31B-C7CB-43EB-BBD9-1D20760F3D5B}" type="pres">
      <dgm:prSet presAssocID="{188E8378-5FC0-4CB4-87EF-C6F258E66030}" presName="sp" presStyleCnt="0"/>
      <dgm:spPr/>
      <dgm:t>
        <a:bodyPr/>
        <a:lstStyle/>
        <a:p>
          <a:endParaRPr lang="fr-FR"/>
        </a:p>
      </dgm:t>
    </dgm:pt>
    <dgm:pt modelId="{EF43C223-2984-4776-BF87-D879D7F12E8F}" type="pres">
      <dgm:prSet presAssocID="{CABF87EA-D834-4825-9F10-0B4C3EEC2902}" presName="composite" presStyleCnt="0"/>
      <dgm:spPr/>
      <dgm:t>
        <a:bodyPr/>
        <a:lstStyle/>
        <a:p>
          <a:endParaRPr lang="fr-FR"/>
        </a:p>
      </dgm:t>
    </dgm:pt>
    <dgm:pt modelId="{63143233-F54A-43E7-AAE1-73B2ED75F2B5}" type="pres">
      <dgm:prSet presAssocID="{CABF87EA-D834-4825-9F10-0B4C3EEC2902}" presName="parentText" presStyleLbl="alignNode1" presStyleIdx="4" presStyleCnt="5" custLinFactNeighborX="228" custLinFactNeighborY="-479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5714B0B-DD70-475C-B1D5-6433EB864A6C}" type="pres">
      <dgm:prSet presAssocID="{CABF87EA-D834-4825-9F10-0B4C3EEC2902}" presName="descendantText" presStyleLbl="alignAcc1" presStyleIdx="4" presStyleCnt="5" custScaleX="95525" custLinFactNeighborX="-1351" custLinFactNeighborY="-1138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CCEF58C-E036-4D1B-AEFD-EF75583759CF}" type="presOf" srcId="{CD7B002F-4A2F-4530-878B-173371CBACF8}" destId="{4F82C604-E170-4DF5-8CD6-38E3F230645D}" srcOrd="0" destOrd="0" presId="urn:microsoft.com/office/officeart/2005/8/layout/chevron2"/>
    <dgm:cxn modelId="{3542A035-6FA8-4521-AF7A-FBC0869FB851}" type="presOf" srcId="{C2487B62-5C0A-4C09-991C-EE3CA0EC1EE4}" destId="{592B33D8-A74F-4BFA-B93A-F58781EF5224}" srcOrd="0" destOrd="0" presId="urn:microsoft.com/office/officeart/2005/8/layout/chevron2"/>
    <dgm:cxn modelId="{097F4F74-2C96-4363-BFE0-3DFBD8E957D4}" type="presOf" srcId="{17E682E5-EB0E-4C12-AABA-EDE3BD4A4EA9}" destId="{6B43261D-E614-4747-877F-A2FB7AD689D7}" srcOrd="0" destOrd="0" presId="urn:microsoft.com/office/officeart/2005/8/layout/chevron2"/>
    <dgm:cxn modelId="{88E539FB-6D53-4AB9-AC31-295763C87D57}" type="presOf" srcId="{90DA8DE4-325F-42FD-AF23-7BAE24D422EA}" destId="{C7347A51-424F-46D1-99DE-94283A98F452}" srcOrd="0" destOrd="0" presId="urn:microsoft.com/office/officeart/2005/8/layout/chevron2"/>
    <dgm:cxn modelId="{7E32EA29-52B7-4BE4-9536-3680BC33E31B}" srcId="{C0E265D6-306E-44AF-BB3F-7082ACA5DAD6}" destId="{17E682E5-EB0E-4C12-AABA-EDE3BD4A4EA9}" srcOrd="1" destOrd="0" parTransId="{DA21AF58-87CA-437C-A08A-4BD04E7076A2}" sibTransId="{D1570763-2198-4AF3-8650-7B15CAE1E208}"/>
    <dgm:cxn modelId="{42C946B2-4203-442F-943C-9218E59B6698}" type="presOf" srcId="{89DD3140-9BA7-4EE9-B7F3-5355A266B316}" destId="{3EAFF8FB-5C4C-4753-A350-FD07F05373E4}" srcOrd="0" destOrd="0" presId="urn:microsoft.com/office/officeart/2005/8/layout/chevron2"/>
    <dgm:cxn modelId="{EDA6F464-94E4-4487-BCB5-65FBB86B0572}" srcId="{C2487B62-5C0A-4C09-991C-EE3CA0EC1EE4}" destId="{05AC3847-8EFA-408D-BD8D-2CB5FEDEE369}" srcOrd="0" destOrd="0" parTransId="{EBC74D09-5CEC-42D6-B54F-B13A3A826460}" sibTransId="{A5B08F34-22FA-4313-92EF-96BCABF80136}"/>
    <dgm:cxn modelId="{7C279A2B-6A0D-432F-8731-7CC53C8EC327}" srcId="{17E682E5-EB0E-4C12-AABA-EDE3BD4A4EA9}" destId="{8A71D248-E30F-4205-BF53-459EE4A7B417}" srcOrd="0" destOrd="0" parTransId="{D4BF7B34-2312-41D9-BF6E-BCF6D2BE2353}" sibTransId="{70FD55CF-F0BD-45E0-B6E9-98D32DC08F2F}"/>
    <dgm:cxn modelId="{3A247A9A-E05E-4703-812A-ADFACC28BA14}" srcId="{CABF87EA-D834-4825-9F10-0B4C3EEC2902}" destId="{C94EAD1F-BAF7-4531-8FD5-93788C8C82CD}" srcOrd="0" destOrd="0" parTransId="{C6498C1E-26AA-4350-8E83-8184EA58AEBA}" sibTransId="{34EDA734-A2B7-42FD-9493-3EB22244F437}"/>
    <dgm:cxn modelId="{97F582D0-1CD8-4736-B523-85D9F6043768}" type="presOf" srcId="{1398CA60-A959-45AA-B5BD-A0CD0FBDD45D}" destId="{AFCE02E0-6FC1-40F5-9C55-D0A36FDDED51}" srcOrd="0" destOrd="0" presId="urn:microsoft.com/office/officeart/2005/8/layout/chevron2"/>
    <dgm:cxn modelId="{97F42DD8-2C69-4930-9BAB-E717424C3651}" srcId="{C0E265D6-306E-44AF-BB3F-7082ACA5DAD6}" destId="{C2487B62-5C0A-4C09-991C-EE3CA0EC1EE4}" srcOrd="2" destOrd="0" parTransId="{2B16CF77-07A2-45E6-A702-BB81336A0AD6}" sibTransId="{5DB7D78F-20A2-4F5E-85DC-127F5CE2CA1F}"/>
    <dgm:cxn modelId="{77B4CA8F-1A08-42DA-95B1-1CEC14E99362}" type="presOf" srcId="{8A71D248-E30F-4205-BF53-459EE4A7B417}" destId="{29F6D70D-9200-4B6B-908F-0803F8076783}" srcOrd="0" destOrd="0" presId="urn:microsoft.com/office/officeart/2005/8/layout/chevron2"/>
    <dgm:cxn modelId="{D2C7BCA6-69C2-49DC-A4BF-D22A4B4082A0}" srcId="{CD7B002F-4A2F-4530-878B-173371CBACF8}" destId="{90DA8DE4-325F-42FD-AF23-7BAE24D422EA}" srcOrd="0" destOrd="0" parTransId="{C34416CB-A17B-42EF-9523-CBC2FAAAE60A}" sibTransId="{A741807B-2C7A-4724-AC93-0D1CFF57F911}"/>
    <dgm:cxn modelId="{09E64B0F-FC6D-4F9C-A34F-B58012CE6D45}" srcId="{C0E265D6-306E-44AF-BB3F-7082ACA5DAD6}" destId="{CD7B002F-4A2F-4530-878B-173371CBACF8}" srcOrd="0" destOrd="0" parTransId="{7F24D40B-E2F4-4774-91E4-E8BDC0ED7688}" sibTransId="{077E7BEE-0307-4C48-ADAF-FC92448FCEE8}"/>
    <dgm:cxn modelId="{DFD3039A-BCEF-4E74-8942-48C1971FB7BA}" type="presOf" srcId="{C94EAD1F-BAF7-4531-8FD5-93788C8C82CD}" destId="{65714B0B-DD70-475C-B1D5-6433EB864A6C}" srcOrd="0" destOrd="0" presId="urn:microsoft.com/office/officeart/2005/8/layout/chevron2"/>
    <dgm:cxn modelId="{D25798C8-43AA-4E79-8B8D-886ED2F42404}" type="presOf" srcId="{CABF87EA-D834-4825-9F10-0B4C3EEC2902}" destId="{63143233-F54A-43E7-AAE1-73B2ED75F2B5}" srcOrd="0" destOrd="0" presId="urn:microsoft.com/office/officeart/2005/8/layout/chevron2"/>
    <dgm:cxn modelId="{E1942A4C-6ABA-4604-B68D-E086853FFC45}" srcId="{C0E265D6-306E-44AF-BB3F-7082ACA5DAD6}" destId="{CABF87EA-D834-4825-9F10-0B4C3EEC2902}" srcOrd="4" destOrd="0" parTransId="{114590C6-8F59-40E5-A875-4F1C542F2A29}" sibTransId="{1FCCF9BF-DB3C-4817-9EA9-826C227166CD}"/>
    <dgm:cxn modelId="{6AB89208-76F1-4E4D-8F29-4F68B560D554}" srcId="{1398CA60-A959-45AA-B5BD-A0CD0FBDD45D}" destId="{89DD3140-9BA7-4EE9-B7F3-5355A266B316}" srcOrd="0" destOrd="0" parTransId="{535C2D42-1AF9-42C1-B490-BA706C21D5A8}" sibTransId="{616F909E-1D57-4984-821A-0B3C54CA2964}"/>
    <dgm:cxn modelId="{783894D0-420D-492B-8553-740420B8FFC8}" type="presOf" srcId="{C0E265D6-306E-44AF-BB3F-7082ACA5DAD6}" destId="{2613A81E-8693-4776-A1B9-98D2C764B87C}" srcOrd="0" destOrd="0" presId="urn:microsoft.com/office/officeart/2005/8/layout/chevron2"/>
    <dgm:cxn modelId="{14CCA941-5C7B-4765-9B65-0F125885B418}" type="presOf" srcId="{05AC3847-8EFA-408D-BD8D-2CB5FEDEE369}" destId="{8D86AB92-1C8A-4343-9836-B567300BA7C7}" srcOrd="0" destOrd="0" presId="urn:microsoft.com/office/officeart/2005/8/layout/chevron2"/>
    <dgm:cxn modelId="{B31B4BB7-8BCE-4A20-BE48-026CBD275670}" srcId="{C0E265D6-306E-44AF-BB3F-7082ACA5DAD6}" destId="{1398CA60-A959-45AA-B5BD-A0CD0FBDD45D}" srcOrd="3" destOrd="0" parTransId="{4A7B727D-2EBE-4A06-A2B2-ACF165D851F1}" sibTransId="{188E8378-5FC0-4CB4-87EF-C6F258E66030}"/>
    <dgm:cxn modelId="{3A75E7AA-EF63-4425-9C0A-818DCA487A86}" type="presParOf" srcId="{2613A81E-8693-4776-A1B9-98D2C764B87C}" destId="{7FACE359-EB99-432E-A4D8-16D639068540}" srcOrd="0" destOrd="0" presId="urn:microsoft.com/office/officeart/2005/8/layout/chevron2"/>
    <dgm:cxn modelId="{E5B068B4-016E-4BA9-866F-C084B6003C27}" type="presParOf" srcId="{7FACE359-EB99-432E-A4D8-16D639068540}" destId="{4F82C604-E170-4DF5-8CD6-38E3F230645D}" srcOrd="0" destOrd="0" presId="urn:microsoft.com/office/officeart/2005/8/layout/chevron2"/>
    <dgm:cxn modelId="{6B38405A-EC67-4321-840C-6FA2546CC423}" type="presParOf" srcId="{7FACE359-EB99-432E-A4D8-16D639068540}" destId="{C7347A51-424F-46D1-99DE-94283A98F452}" srcOrd="1" destOrd="0" presId="urn:microsoft.com/office/officeart/2005/8/layout/chevron2"/>
    <dgm:cxn modelId="{FF7E3BB2-8FB4-4A1B-8DE3-AD2C88089454}" type="presParOf" srcId="{2613A81E-8693-4776-A1B9-98D2C764B87C}" destId="{33D5E72A-9CAA-4841-8A6B-E89A426F57CD}" srcOrd="1" destOrd="0" presId="urn:microsoft.com/office/officeart/2005/8/layout/chevron2"/>
    <dgm:cxn modelId="{42656622-2366-4191-9C84-B64BA81F3291}" type="presParOf" srcId="{2613A81E-8693-4776-A1B9-98D2C764B87C}" destId="{7A92ED38-017C-4EBE-A993-18D566C41567}" srcOrd="2" destOrd="0" presId="urn:microsoft.com/office/officeart/2005/8/layout/chevron2"/>
    <dgm:cxn modelId="{246AD5DB-D3F7-4DFF-90BA-73CCBD529877}" type="presParOf" srcId="{7A92ED38-017C-4EBE-A993-18D566C41567}" destId="{6B43261D-E614-4747-877F-A2FB7AD689D7}" srcOrd="0" destOrd="0" presId="urn:microsoft.com/office/officeart/2005/8/layout/chevron2"/>
    <dgm:cxn modelId="{614C11B8-7E56-46CE-AF38-119D0CAA10B2}" type="presParOf" srcId="{7A92ED38-017C-4EBE-A993-18D566C41567}" destId="{29F6D70D-9200-4B6B-908F-0803F8076783}" srcOrd="1" destOrd="0" presId="urn:microsoft.com/office/officeart/2005/8/layout/chevron2"/>
    <dgm:cxn modelId="{2F2DFBC8-5C58-448B-B892-4677D72C4B90}" type="presParOf" srcId="{2613A81E-8693-4776-A1B9-98D2C764B87C}" destId="{060A623E-DE3A-443B-81DA-29E5A9DBA0DF}" srcOrd="3" destOrd="0" presId="urn:microsoft.com/office/officeart/2005/8/layout/chevron2"/>
    <dgm:cxn modelId="{807C2C13-F514-4505-8120-793F812FBDC3}" type="presParOf" srcId="{2613A81E-8693-4776-A1B9-98D2C764B87C}" destId="{44023C1E-2A64-47ED-8447-F11F95C31F43}" srcOrd="4" destOrd="0" presId="urn:microsoft.com/office/officeart/2005/8/layout/chevron2"/>
    <dgm:cxn modelId="{BCBA1F16-D6AB-4EDF-B818-7B351EBAC72D}" type="presParOf" srcId="{44023C1E-2A64-47ED-8447-F11F95C31F43}" destId="{592B33D8-A74F-4BFA-B93A-F58781EF5224}" srcOrd="0" destOrd="0" presId="urn:microsoft.com/office/officeart/2005/8/layout/chevron2"/>
    <dgm:cxn modelId="{C7F9E7AE-161E-4F96-81FB-0D6B3CB0006E}" type="presParOf" srcId="{44023C1E-2A64-47ED-8447-F11F95C31F43}" destId="{8D86AB92-1C8A-4343-9836-B567300BA7C7}" srcOrd="1" destOrd="0" presId="urn:microsoft.com/office/officeart/2005/8/layout/chevron2"/>
    <dgm:cxn modelId="{62BFC724-0F32-4F90-B0EE-8DF8F93ABB16}" type="presParOf" srcId="{2613A81E-8693-4776-A1B9-98D2C764B87C}" destId="{AD2EFAE0-D1F2-4FD0-8F1A-08278A73A880}" srcOrd="5" destOrd="0" presId="urn:microsoft.com/office/officeart/2005/8/layout/chevron2"/>
    <dgm:cxn modelId="{9130C931-77A6-4458-A03F-6BDADBED30DE}" type="presParOf" srcId="{2613A81E-8693-4776-A1B9-98D2C764B87C}" destId="{402F93DA-5F72-4FD3-88A3-AC50F86195F8}" srcOrd="6" destOrd="0" presId="urn:microsoft.com/office/officeart/2005/8/layout/chevron2"/>
    <dgm:cxn modelId="{6D629140-4185-4E3E-9644-E160C2BEA5DB}" type="presParOf" srcId="{402F93DA-5F72-4FD3-88A3-AC50F86195F8}" destId="{AFCE02E0-6FC1-40F5-9C55-D0A36FDDED51}" srcOrd="0" destOrd="0" presId="urn:microsoft.com/office/officeart/2005/8/layout/chevron2"/>
    <dgm:cxn modelId="{97FC5AC4-1EFD-4DC7-934C-490C1BCE622A}" type="presParOf" srcId="{402F93DA-5F72-4FD3-88A3-AC50F86195F8}" destId="{3EAFF8FB-5C4C-4753-A350-FD07F05373E4}" srcOrd="1" destOrd="0" presId="urn:microsoft.com/office/officeart/2005/8/layout/chevron2"/>
    <dgm:cxn modelId="{9218BF36-8EF9-432A-843A-992A7581DBEE}" type="presParOf" srcId="{2613A81E-8693-4776-A1B9-98D2C764B87C}" destId="{4980D31B-C7CB-43EB-BBD9-1D20760F3D5B}" srcOrd="7" destOrd="0" presId="urn:microsoft.com/office/officeart/2005/8/layout/chevron2"/>
    <dgm:cxn modelId="{F58379F8-B1F0-4C94-8CFD-ED93457E85C4}" type="presParOf" srcId="{2613A81E-8693-4776-A1B9-98D2C764B87C}" destId="{EF43C223-2984-4776-BF87-D879D7F12E8F}" srcOrd="8" destOrd="0" presId="urn:microsoft.com/office/officeart/2005/8/layout/chevron2"/>
    <dgm:cxn modelId="{9A1BFD85-E572-485F-88C3-9C7703E6437F}" type="presParOf" srcId="{EF43C223-2984-4776-BF87-D879D7F12E8F}" destId="{63143233-F54A-43E7-AAE1-73B2ED75F2B5}" srcOrd="0" destOrd="0" presId="urn:microsoft.com/office/officeart/2005/8/layout/chevron2"/>
    <dgm:cxn modelId="{1055257C-AFE4-4067-B0AB-B922F2F2326B}" type="presParOf" srcId="{EF43C223-2984-4776-BF87-D879D7F12E8F}" destId="{65714B0B-DD70-475C-B1D5-6433EB864A6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82C604-E170-4DF5-8CD6-38E3F230645D}">
      <dsp:nvSpPr>
        <dsp:cNvPr id="0" name=""/>
        <dsp:cNvSpPr/>
      </dsp:nvSpPr>
      <dsp:spPr>
        <a:xfrm rot="5400000">
          <a:off x="-142970" y="191965"/>
          <a:ext cx="1272903" cy="891032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b="1" kern="1200" dirty="0"/>
        </a:p>
      </dsp:txBody>
      <dsp:txXfrm rot="-5400000">
        <a:off x="47966" y="446545"/>
        <a:ext cx="891032" cy="381871"/>
      </dsp:txXfrm>
    </dsp:sp>
    <dsp:sp modelId="{C7347A51-424F-46D1-99DE-94283A98F452}">
      <dsp:nvSpPr>
        <dsp:cNvPr id="0" name=""/>
        <dsp:cNvSpPr/>
      </dsp:nvSpPr>
      <dsp:spPr>
        <a:xfrm rot="5400000">
          <a:off x="3725616" y="-2718766"/>
          <a:ext cx="827387" cy="6266978"/>
        </a:xfrm>
        <a:prstGeom prst="round2Same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>
          <a:bevelT w="152400" h="50800" prst="softRound"/>
        </a:sp3d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2000" b="1" kern="1200" dirty="0" smtClean="0"/>
            <a:t>Trouble: type, fréquence, sévérité, circonstances de survenue</a:t>
          </a:r>
          <a:endParaRPr lang="fr-FR" sz="2000" b="1" kern="1200" dirty="0"/>
        </a:p>
      </dsp:txBody>
      <dsp:txXfrm rot="-5400000">
        <a:off x="1005821" y="41419"/>
        <a:ext cx="6226588" cy="746607"/>
      </dsp:txXfrm>
    </dsp:sp>
    <dsp:sp modelId="{6B43261D-E614-4747-877F-A2FB7AD689D7}">
      <dsp:nvSpPr>
        <dsp:cNvPr id="0" name=""/>
        <dsp:cNvSpPr/>
      </dsp:nvSpPr>
      <dsp:spPr>
        <a:xfrm rot="5400000">
          <a:off x="-142970" y="1349388"/>
          <a:ext cx="1272903" cy="891032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b="1" kern="1200" dirty="0"/>
        </a:p>
      </dsp:txBody>
      <dsp:txXfrm rot="-5400000">
        <a:off x="47966" y="1603968"/>
        <a:ext cx="891032" cy="381871"/>
      </dsp:txXfrm>
    </dsp:sp>
    <dsp:sp modelId="{29F6D70D-9200-4B6B-908F-0803F8076783}">
      <dsp:nvSpPr>
        <dsp:cNvPr id="0" name=""/>
        <dsp:cNvSpPr/>
      </dsp:nvSpPr>
      <dsp:spPr>
        <a:xfrm rot="5400000">
          <a:off x="3792257" y="-1629214"/>
          <a:ext cx="771240" cy="6333933"/>
        </a:xfrm>
        <a:prstGeom prst="round2Same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>
          <a:bevelT w="152400" h="50800" prst="softRound"/>
        </a:sp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2000" b="1" kern="1200" dirty="0" smtClean="0"/>
            <a:t>Antécédents psychiatriques, traits de personnalité</a:t>
          </a:r>
          <a:endParaRPr lang="fr-FR" sz="2000" b="1" kern="1200" dirty="0"/>
        </a:p>
      </dsp:txBody>
      <dsp:txXfrm rot="-5400000">
        <a:off x="1010911" y="1189781"/>
        <a:ext cx="6296284" cy="695942"/>
      </dsp:txXfrm>
    </dsp:sp>
    <dsp:sp modelId="{592B33D8-A74F-4BFA-B93A-F58781EF5224}">
      <dsp:nvSpPr>
        <dsp:cNvPr id="0" name=""/>
        <dsp:cNvSpPr/>
      </dsp:nvSpPr>
      <dsp:spPr>
        <a:xfrm rot="5400000">
          <a:off x="-142970" y="2506811"/>
          <a:ext cx="1272903" cy="891032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b="1" kern="1200" dirty="0"/>
        </a:p>
      </dsp:txBody>
      <dsp:txXfrm rot="-5400000">
        <a:off x="47966" y="2761391"/>
        <a:ext cx="891032" cy="381871"/>
      </dsp:txXfrm>
    </dsp:sp>
    <dsp:sp modelId="{8D86AB92-1C8A-4343-9836-B567300BA7C7}">
      <dsp:nvSpPr>
        <dsp:cNvPr id="0" name=""/>
        <dsp:cNvSpPr/>
      </dsp:nvSpPr>
      <dsp:spPr>
        <a:xfrm rot="5400000">
          <a:off x="3714914" y="-377103"/>
          <a:ext cx="827387" cy="6263520"/>
        </a:xfrm>
        <a:prstGeom prst="round2Same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>
          <a:bevelT w="152400" h="50800" prst="softRound"/>
        </a:sp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2000" b="1" kern="1200" dirty="0" smtClean="0"/>
            <a:t>Troubles cognitifs, capacités sensorielles, pathologies somatiques, médication  </a:t>
          </a:r>
          <a:endParaRPr lang="fr-FR" sz="2000" b="1" kern="1200" dirty="0"/>
        </a:p>
      </dsp:txBody>
      <dsp:txXfrm rot="-5400000">
        <a:off x="996848" y="2381353"/>
        <a:ext cx="6223130" cy="746607"/>
      </dsp:txXfrm>
    </dsp:sp>
    <dsp:sp modelId="{AFCE02E0-6FC1-40F5-9C55-D0A36FDDED51}">
      <dsp:nvSpPr>
        <dsp:cNvPr id="0" name=""/>
        <dsp:cNvSpPr/>
      </dsp:nvSpPr>
      <dsp:spPr>
        <a:xfrm rot="5400000">
          <a:off x="-140939" y="3603199"/>
          <a:ext cx="1272903" cy="891032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b="1" kern="1200" dirty="0"/>
        </a:p>
      </dsp:txBody>
      <dsp:txXfrm rot="-5400000">
        <a:off x="49997" y="3857779"/>
        <a:ext cx="891032" cy="381871"/>
      </dsp:txXfrm>
    </dsp:sp>
    <dsp:sp modelId="{3EAFF8FB-5C4C-4753-A350-FD07F05373E4}">
      <dsp:nvSpPr>
        <dsp:cNvPr id="0" name=""/>
        <dsp:cNvSpPr/>
      </dsp:nvSpPr>
      <dsp:spPr>
        <a:xfrm rot="5400000">
          <a:off x="3711325" y="681192"/>
          <a:ext cx="827387" cy="6233762"/>
        </a:xfrm>
        <a:prstGeom prst="round2Same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>
          <a:bevelT w="152400" h="50800" prst="softRound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2000" b="1" kern="1200" dirty="0" smtClean="0"/>
            <a:t>Environnement: lieu de vie , aidants  </a:t>
          </a:r>
          <a:endParaRPr lang="fr-FR" sz="2000" b="1" kern="1200" dirty="0"/>
        </a:p>
      </dsp:txBody>
      <dsp:txXfrm rot="-5400000">
        <a:off x="1008138" y="3424769"/>
        <a:ext cx="6193372" cy="746607"/>
      </dsp:txXfrm>
    </dsp:sp>
    <dsp:sp modelId="{63143233-F54A-43E7-AAE1-73B2ED75F2B5}">
      <dsp:nvSpPr>
        <dsp:cNvPr id="0" name=""/>
        <dsp:cNvSpPr/>
      </dsp:nvSpPr>
      <dsp:spPr>
        <a:xfrm rot="5400000">
          <a:off x="-140939" y="4760622"/>
          <a:ext cx="1272903" cy="891032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b="1" kern="1200" dirty="0"/>
        </a:p>
      </dsp:txBody>
      <dsp:txXfrm rot="-5400000">
        <a:off x="49997" y="5015202"/>
        <a:ext cx="891032" cy="381871"/>
      </dsp:txXfrm>
    </dsp:sp>
    <dsp:sp modelId="{65714B0B-DD70-475C-B1D5-6433EB864A6C}">
      <dsp:nvSpPr>
        <dsp:cNvPr id="0" name=""/>
        <dsp:cNvSpPr/>
      </dsp:nvSpPr>
      <dsp:spPr>
        <a:xfrm rot="5400000">
          <a:off x="3700035" y="1833320"/>
          <a:ext cx="827387" cy="6233762"/>
        </a:xfrm>
        <a:prstGeom prst="round2Same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>
          <a:bevelT w="152400" h="50800" prst="softRound"/>
        </a:sp3d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2000" b="1" kern="1200" dirty="0" smtClean="0"/>
            <a:t>Analyse des attitudes des aidants et des professionnels </a:t>
          </a:r>
          <a:endParaRPr lang="fr-FR" sz="2000" b="1" kern="1200" dirty="0"/>
        </a:p>
      </dsp:txBody>
      <dsp:txXfrm rot="-5400000">
        <a:off x="996848" y="4576897"/>
        <a:ext cx="6193372" cy="746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0304C-DA9C-4CDA-8E77-4F94DE688309}" type="datetimeFigureOut">
              <a:rPr lang="fr-FR" smtClean="0"/>
              <a:pPr/>
              <a:t>29/10/2023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801EA4-C492-4CED-BFBA-247B292ACF6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238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01EA4-C492-4CED-BFBA-247B292ACF6F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919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01EA4-C492-4CED-BFBA-247B292ACF6F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7386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D0A4-AC5A-4AED-8791-41E14120409B}" type="datetime1">
              <a:rPr lang="fr-FR" smtClean="0"/>
              <a:t>29/10/2023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782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5273-DDD1-414C-AA00-6A86F293B99E}" type="datetime1">
              <a:rPr lang="fr-FR" smtClean="0"/>
              <a:t>29/10/2023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2006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00D9-53D0-4639-A9F4-31B95B7CC6AF}" type="datetime1">
              <a:rPr lang="fr-FR" smtClean="0"/>
              <a:t>29/10/2023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5862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0940" y="214314"/>
            <a:ext cx="7793037" cy="1462087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D8F97-2002-4843-8278-0B620243B00E}" type="datetime1">
              <a:rPr lang="fr-FR" smtClean="0"/>
              <a:t>29/10/2023</a:t>
            </a:fld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88C38-B983-419A-9DC4-4855043C1F5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4856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8C6F-A9CA-4138-BD99-F26706B55E47}" type="datetime1">
              <a:rPr lang="fr-FR" smtClean="0"/>
              <a:t>29/10/2023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78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98D2-D449-4B24-817F-DC5589124F70}" type="datetime1">
              <a:rPr lang="fr-FR" smtClean="0"/>
              <a:t>29/10/2023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3765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7D24-0281-4DD3-8A6F-7BE153DA5FC9}" type="datetime1">
              <a:rPr lang="fr-FR" smtClean="0"/>
              <a:t>29/10/2023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6359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DAA11-6CFD-45DB-91FF-EFA91EDA7710}" type="datetime1">
              <a:rPr lang="fr-FR" smtClean="0"/>
              <a:t>29/10/2023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383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1844C-7442-4D0B-96D3-C5E73E37FA50}" type="datetime1">
              <a:rPr lang="fr-FR" smtClean="0"/>
              <a:t>29/10/2023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5079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BE9F-82EB-48B1-992D-23D769F6BF93}" type="datetime1">
              <a:rPr lang="fr-FR" smtClean="0"/>
              <a:t>29/10/2023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613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47A30-C4D4-4C43-8DA7-E07AA0E9CB8B}" type="datetime1">
              <a:rPr lang="fr-FR" smtClean="0"/>
              <a:t>29/10/2023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7631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729C-230A-40AE-8FA7-CA64B85185B3}" type="datetime1">
              <a:rPr lang="fr-FR" smtClean="0"/>
              <a:t>29/10/2023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862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ECFD5-C4CD-477A-B8BB-1FD406125B62}" type="datetime1">
              <a:rPr lang="fr-FR" smtClean="0"/>
              <a:t>29/10/2023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D1412-2CE8-4B1C-8F1D-65D529A1794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9481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1556792"/>
            <a:ext cx="8424936" cy="388843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MA" sz="4800" b="1" dirty="0" smtClean="0">
                <a:solidFill>
                  <a:srgbClr val="FF0000"/>
                </a:solidFill>
              </a:rPr>
              <a:t>Troubles  psychiatriques dans les démences</a:t>
            </a:r>
            <a:r>
              <a:rPr lang="fr-MA" sz="3200" b="1" dirty="0" smtClean="0">
                <a:solidFill>
                  <a:srgbClr val="FF0000"/>
                </a:solidFill>
              </a:rPr>
              <a:t/>
            </a:r>
            <a:br>
              <a:rPr lang="fr-MA" sz="3200" b="1" dirty="0" smtClean="0">
                <a:solidFill>
                  <a:srgbClr val="FF0000"/>
                </a:solidFill>
              </a:rPr>
            </a:br>
            <a:r>
              <a:rPr lang="fr-MA" sz="3200" b="1" dirty="0">
                <a:solidFill>
                  <a:srgbClr val="FF0000"/>
                </a:solidFill>
              </a:rPr>
              <a:t/>
            </a:r>
            <a:br>
              <a:rPr lang="fr-MA" sz="3200" b="1" dirty="0">
                <a:solidFill>
                  <a:srgbClr val="FF0000"/>
                </a:solidFill>
              </a:rPr>
            </a:br>
            <a:r>
              <a:rPr lang="fr-MA" sz="3200" b="1" dirty="0" smtClean="0">
                <a:solidFill>
                  <a:srgbClr val="FF0000"/>
                </a:solidFill>
              </a:rPr>
              <a:t/>
            </a:r>
            <a:br>
              <a:rPr lang="fr-MA" sz="3200" b="1" dirty="0" smtClean="0">
                <a:solidFill>
                  <a:srgbClr val="FF0000"/>
                </a:solidFill>
              </a:rPr>
            </a:br>
            <a:r>
              <a:rPr lang="fr-MA" sz="3200" b="1" dirty="0" smtClean="0"/>
              <a:t>Novembre 2023</a:t>
            </a:r>
            <a:endParaRPr lang="fr-MA" sz="3200" b="1" dirty="0">
              <a:effectLst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673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>
            <a:spLocks noGrp="1"/>
          </p:cNvSpPr>
          <p:nvPr>
            <p:ph type="title"/>
          </p:nvPr>
        </p:nvSpPr>
        <p:spPr>
          <a:xfrm>
            <a:off x="179512" y="-162272"/>
            <a:ext cx="8496944" cy="1143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800" b="1" dirty="0">
                <a:solidFill>
                  <a:srgbClr val="FF0000"/>
                </a:solidFill>
                <a:effectLst/>
              </a:rPr>
              <a:t>				 ANTIDÉPRESSEURS</a:t>
            </a:r>
          </a:p>
          <a:p>
            <a:pPr>
              <a:lnSpc>
                <a:spcPct val="150000"/>
              </a:lnSpc>
              <a:buNone/>
            </a:pPr>
            <a:r>
              <a:rPr lang="fr-FR" sz="2800" b="1" dirty="0">
                <a:solidFill>
                  <a:srgbClr val="FF0000"/>
                </a:solidFill>
                <a:effectLst/>
              </a:rPr>
              <a:t>       </a:t>
            </a:r>
          </a:p>
          <a:p>
            <a:pPr>
              <a:lnSpc>
                <a:spcPct val="150000"/>
              </a:lnSpc>
              <a:buNone/>
            </a:pPr>
            <a:endParaRPr lang="fr-FR" sz="2800" b="1" dirty="0">
              <a:solidFill>
                <a:srgbClr val="FF0000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fr-MA" sz="2400" b="1" dirty="0" smtClean="0"/>
              <a:t>Prise en charge </a:t>
            </a:r>
            <a:endParaRPr lang="fr-FR" sz="2400" b="1" dirty="0">
              <a:solidFill>
                <a:srgbClr val="FF0000"/>
              </a:solidFill>
              <a:effectLst/>
            </a:endParaRPr>
          </a:p>
          <a:p>
            <a:pPr>
              <a:lnSpc>
                <a:spcPct val="150000"/>
              </a:lnSpc>
              <a:buNone/>
            </a:pPr>
            <a:endParaRPr lang="fr-FR" sz="2800" b="1" dirty="0">
              <a:solidFill>
                <a:srgbClr val="FF0000"/>
              </a:solidFill>
              <a:effectLst/>
            </a:endParaRPr>
          </a:p>
          <a:p>
            <a:pPr>
              <a:lnSpc>
                <a:spcPct val="150000"/>
              </a:lnSpc>
              <a:buNone/>
            </a:pPr>
            <a:r>
              <a:rPr lang="fr-FR" sz="2800" b="1" dirty="0">
                <a:solidFill>
                  <a:srgbClr val="FF0000"/>
                </a:solidFill>
                <a:effectLst/>
              </a:rPr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34360" y="1292696"/>
            <a:ext cx="7498080" cy="4800600"/>
          </a:xfrm>
        </p:spPr>
        <p:txBody>
          <a:bodyPr/>
          <a:lstStyle/>
          <a:p>
            <a:pPr marL="109728" indent="0">
              <a:buNone/>
            </a:pP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683568" y="1412776"/>
            <a:ext cx="7920880" cy="187220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fr-FR" b="1" dirty="0">
                <a:solidFill>
                  <a:srgbClr val="002060"/>
                </a:solidFill>
              </a:rPr>
              <a:t>  </a:t>
            </a:r>
            <a:r>
              <a:rPr lang="fr-FR" b="1" dirty="0" smtClean="0">
                <a:solidFill>
                  <a:srgbClr val="002060"/>
                </a:solidFill>
              </a:rPr>
              <a:t> Traitement médicamenteux: </a:t>
            </a:r>
            <a:endParaRPr lang="fr-FR" b="1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Clr>
                <a:schemeClr val="bg2"/>
              </a:buClr>
              <a:buNone/>
            </a:pP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smtClean="0">
                <a:solidFill>
                  <a:srgbClr val="002060"/>
                </a:solidFill>
              </a:rPr>
              <a:t>- Psychotropes</a:t>
            </a:r>
          </a:p>
          <a:p>
            <a:pPr>
              <a:lnSpc>
                <a:spcPct val="150000"/>
              </a:lnSpc>
              <a:buClr>
                <a:schemeClr val="bg2"/>
              </a:buClr>
              <a:buNone/>
            </a:pPr>
            <a:r>
              <a:rPr lang="fr-FR" dirty="0" smtClean="0">
                <a:solidFill>
                  <a:srgbClr val="002060"/>
                </a:solidFill>
              </a:rPr>
              <a:t>-  </a:t>
            </a:r>
            <a:r>
              <a:rPr lang="fr-FR" dirty="0" err="1" smtClean="0">
                <a:solidFill>
                  <a:srgbClr val="002060"/>
                </a:solidFill>
              </a:rPr>
              <a:t>Anticholinestérasique</a:t>
            </a:r>
            <a:r>
              <a:rPr lang="fr-FR" dirty="0" smtClean="0">
                <a:solidFill>
                  <a:srgbClr val="002060"/>
                </a:solidFill>
              </a:rPr>
              <a:t> (I- </a:t>
            </a:r>
            <a:r>
              <a:rPr lang="fr-FR" dirty="0" err="1" smtClean="0">
                <a:solidFill>
                  <a:srgbClr val="002060"/>
                </a:solidFill>
              </a:rPr>
              <a:t>AchE</a:t>
            </a:r>
            <a:r>
              <a:rPr lang="fr-FR" dirty="0" smtClean="0">
                <a:solidFill>
                  <a:srgbClr val="002060"/>
                </a:solidFill>
              </a:rPr>
              <a:t>) , </a:t>
            </a:r>
            <a:r>
              <a:rPr lang="fr-FR" dirty="0" err="1" smtClean="0">
                <a:solidFill>
                  <a:srgbClr val="002060"/>
                </a:solidFill>
              </a:rPr>
              <a:t>M</a:t>
            </a:r>
            <a:r>
              <a:rPr lang="fr-FR" dirty="0" err="1">
                <a:solidFill>
                  <a:srgbClr val="002060"/>
                </a:solidFill>
              </a:rPr>
              <a:t>é</a:t>
            </a:r>
            <a:r>
              <a:rPr lang="fr-FR" dirty="0" err="1" smtClean="0">
                <a:solidFill>
                  <a:srgbClr val="002060"/>
                </a:solidFill>
              </a:rPr>
              <a:t>mantine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83568" y="3645024"/>
            <a:ext cx="7920880" cy="244827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200000"/>
              </a:lnSpc>
              <a:buClr>
                <a:schemeClr val="bg2"/>
              </a:buClr>
            </a:pPr>
            <a:r>
              <a:rPr lang="fr-FR" b="1" dirty="0" smtClean="0">
                <a:solidFill>
                  <a:srgbClr val="002060"/>
                </a:solidFill>
              </a:rPr>
              <a:t>Traitement non médicamenteux </a:t>
            </a:r>
            <a:r>
              <a:rPr lang="fr-FR" b="1" dirty="0">
                <a:solidFill>
                  <a:srgbClr val="002060"/>
                </a:solidFill>
              </a:rPr>
              <a:t>:</a:t>
            </a:r>
          </a:p>
          <a:p>
            <a:pPr>
              <a:lnSpc>
                <a:spcPct val="200000"/>
              </a:lnSpc>
              <a:buClr>
                <a:schemeClr val="bg2"/>
              </a:buClr>
            </a:pPr>
            <a:r>
              <a:rPr lang="fr-FR" dirty="0">
                <a:solidFill>
                  <a:srgbClr val="002060"/>
                </a:solidFill>
              </a:rPr>
              <a:t> - </a:t>
            </a:r>
            <a:r>
              <a:rPr lang="fr-FR" dirty="0" smtClean="0">
                <a:solidFill>
                  <a:srgbClr val="002060"/>
                </a:solidFill>
              </a:rPr>
              <a:t>Approches psycho-sociales </a:t>
            </a:r>
            <a:endParaRPr lang="fr-FR" dirty="0">
              <a:solidFill>
                <a:srgbClr val="002060"/>
              </a:solidFill>
            </a:endParaRPr>
          </a:p>
          <a:p>
            <a:pPr>
              <a:lnSpc>
                <a:spcPct val="200000"/>
              </a:lnSpc>
              <a:buClr>
                <a:schemeClr val="bg2"/>
              </a:buClr>
            </a:pPr>
            <a:r>
              <a:rPr lang="fr-FR" dirty="0">
                <a:solidFill>
                  <a:srgbClr val="002060"/>
                </a:solidFill>
              </a:rPr>
              <a:t> - </a:t>
            </a:r>
            <a:r>
              <a:rPr lang="fr-FR" dirty="0" smtClean="0">
                <a:solidFill>
                  <a:srgbClr val="002060"/>
                </a:solidFill>
              </a:rPr>
              <a:t>ECT, Neurostimulation  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61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187624" y="2420888"/>
            <a:ext cx="7128792" cy="151216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3200" b="1" dirty="0" smtClean="0">
                <a:solidFill>
                  <a:srgbClr val="FF0000"/>
                </a:solidFill>
              </a:rPr>
              <a:t>Traitement pharmacologique  </a:t>
            </a:r>
            <a:endParaRPr lang="fr-FR" sz="32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1600" dirty="0">
                <a:solidFill>
                  <a:srgbClr val="FF0000"/>
                </a:solidFill>
              </a:rPr>
              <a:t>		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78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Traitement pharmacologique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85000" lnSpcReduction="20000"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fr-FR" dirty="0" smtClean="0"/>
              <a:t>Médicaments </a:t>
            </a:r>
            <a:r>
              <a:rPr lang="fr-FR" dirty="0" err="1" smtClean="0"/>
              <a:t>anticholinestérasiques</a:t>
            </a:r>
            <a:r>
              <a:rPr lang="fr-FR" dirty="0" smtClean="0"/>
              <a:t> :</a:t>
            </a:r>
            <a:endParaRPr lang="fr-FR" dirty="0"/>
          </a:p>
          <a:p>
            <a:pPr algn="just"/>
            <a:r>
              <a:rPr lang="fr-FR" b="1" dirty="0" err="1" smtClean="0"/>
              <a:t>Donepezil</a:t>
            </a:r>
            <a:r>
              <a:rPr lang="fr-FR" b="1" dirty="0" smtClean="0"/>
              <a:t> </a:t>
            </a:r>
            <a:r>
              <a:rPr lang="fr-FR" dirty="0" smtClean="0"/>
              <a:t>(</a:t>
            </a:r>
            <a:r>
              <a:rPr lang="fr-FR" dirty="0" err="1" smtClean="0"/>
              <a:t>Aricept</a:t>
            </a:r>
            <a:r>
              <a:rPr lang="fr-FR" dirty="0" smtClean="0"/>
              <a:t>) commercialisé </a:t>
            </a:r>
            <a:r>
              <a:rPr lang="fr-FR" dirty="0"/>
              <a:t>au </a:t>
            </a:r>
            <a:r>
              <a:rPr lang="fr-FR" dirty="0" smtClean="0"/>
              <a:t>Maroc</a:t>
            </a:r>
          </a:p>
          <a:p>
            <a:pPr algn="just"/>
            <a:r>
              <a:rPr lang="fr-FR" dirty="0"/>
              <a:t>Leurs action est uniquement symptomatique ; ils empêchent la dégradation de l'Acétylcholine et améliorent la transmission cholinergique, système dont l'atteinte en partie est responsable des Tr mnésiques</a:t>
            </a:r>
            <a:r>
              <a:rPr lang="fr-FR" dirty="0" smtClean="0"/>
              <a:t>.</a:t>
            </a:r>
          </a:p>
          <a:p>
            <a:pPr marL="0" indent="0" algn="just">
              <a:buNone/>
            </a:pPr>
            <a:endParaRPr lang="fr-FR" dirty="0" smtClean="0"/>
          </a:p>
          <a:p>
            <a:pPr algn="just">
              <a:buFont typeface="Wingdings" pitchFamily="2" charset="2"/>
              <a:buChar char="Ø"/>
            </a:pPr>
            <a:r>
              <a:rPr lang="fr-FR" b="1" dirty="0" err="1" smtClean="0"/>
              <a:t>Mémantine</a:t>
            </a:r>
            <a:r>
              <a:rPr lang="fr-FR" dirty="0" smtClean="0"/>
              <a:t> </a:t>
            </a:r>
            <a:r>
              <a:rPr lang="fr-FR" dirty="0"/>
              <a:t>(</a:t>
            </a:r>
            <a:r>
              <a:rPr lang="fr-FR" dirty="0" err="1"/>
              <a:t>Ebixa</a:t>
            </a:r>
            <a:r>
              <a:rPr lang="fr-FR" dirty="0"/>
              <a:t>) proposée dans le traitement de la maladie d'Alzheimer qui agit par blocage des récepteurs NMDA. </a:t>
            </a:r>
            <a:r>
              <a:rPr lang="fr-FR" dirty="0" smtClean="0"/>
              <a:t>(</a:t>
            </a:r>
            <a:r>
              <a:rPr lang="fr-FR" dirty="0" smtClean="0">
                <a:sym typeface="Wingdings" pitchFamily="2" charset="2"/>
              </a:rPr>
              <a:t></a:t>
            </a:r>
            <a:r>
              <a:rPr lang="fr-FR" dirty="0" smtClean="0"/>
              <a:t>Formes </a:t>
            </a:r>
            <a:r>
              <a:rPr lang="fr-FR" dirty="0"/>
              <a:t>modérées à sévères de la maladie </a:t>
            </a:r>
            <a:r>
              <a:rPr lang="fr-FR" dirty="0" smtClean="0"/>
              <a:t>d'Alzheimer)</a:t>
            </a:r>
          </a:p>
          <a:p>
            <a:pPr algn="just">
              <a:buFont typeface="Wingdings" pitchFamily="2" charset="2"/>
              <a:buChar char="Ø"/>
            </a:pPr>
            <a:endParaRPr lang="fr-FR" dirty="0" smtClean="0"/>
          </a:p>
          <a:p>
            <a:pPr algn="just"/>
            <a:r>
              <a:rPr lang="fr-FR" dirty="0" smtClean="0"/>
              <a:t>La </a:t>
            </a:r>
            <a:r>
              <a:rPr lang="fr-FR" dirty="0" err="1" smtClean="0"/>
              <a:t>co</a:t>
            </a:r>
            <a:r>
              <a:rPr lang="fr-FR" dirty="0" smtClean="0"/>
              <a:t>-prescription </a:t>
            </a:r>
            <a:r>
              <a:rPr lang="fr-FR" dirty="0"/>
              <a:t>de la </a:t>
            </a:r>
            <a:r>
              <a:rPr lang="fr-FR" dirty="0" err="1" smtClean="0"/>
              <a:t>Mémantine</a:t>
            </a:r>
            <a:r>
              <a:rPr lang="fr-FR" dirty="0" smtClean="0"/>
              <a:t> </a:t>
            </a:r>
            <a:r>
              <a:rPr lang="fr-FR" dirty="0"/>
              <a:t>et des </a:t>
            </a:r>
            <a:r>
              <a:rPr lang="fr-FR" dirty="0" err="1"/>
              <a:t>anticholinestérasiques</a:t>
            </a:r>
            <a:r>
              <a:rPr lang="fr-FR" dirty="0"/>
              <a:t> sera également logique du fait d'une action possiblement </a:t>
            </a:r>
            <a:r>
              <a:rPr lang="fr-FR" dirty="0" smtClean="0"/>
              <a:t>complémentaire.</a:t>
            </a:r>
          </a:p>
          <a:p>
            <a:pPr algn="just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45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57200" y="197768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002060"/>
                </a:solidFill>
                <a:effectLst/>
              </a:rPr>
              <a:t>	 </a:t>
            </a:r>
            <a:r>
              <a:rPr lang="fr-FR" sz="3200" b="1" dirty="0" smtClean="0">
                <a:solidFill>
                  <a:srgbClr val="002060"/>
                </a:solidFill>
              </a:rPr>
              <a:t>Traitement pharmacologique </a:t>
            </a:r>
            <a:endParaRPr lang="fr-FR" sz="32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611560" y="1340768"/>
            <a:ext cx="7920880" cy="432048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250000"/>
              </a:lnSpc>
            </a:pPr>
            <a:r>
              <a:rPr lang="fr-FR" b="1" dirty="0">
                <a:solidFill>
                  <a:srgbClr val="FF0000"/>
                </a:solidFill>
              </a:rPr>
              <a:t>L</a:t>
            </a:r>
            <a:r>
              <a:rPr lang="fr-FR" b="1" dirty="0" smtClean="0">
                <a:solidFill>
                  <a:srgbClr val="FF0000"/>
                </a:solidFill>
              </a:rPr>
              <a:t>es traitements médicamenteux </a:t>
            </a:r>
            <a:r>
              <a:rPr lang="fr-FR" b="1" dirty="0" smtClean="0">
                <a:solidFill>
                  <a:srgbClr val="FF0000"/>
                </a:solidFill>
              </a:rPr>
              <a:t>sont </a:t>
            </a:r>
            <a:r>
              <a:rPr lang="fr-FR" b="1" dirty="0" smtClean="0">
                <a:solidFill>
                  <a:srgbClr val="FF0000"/>
                </a:solidFill>
              </a:rPr>
              <a:t>recommandés: </a:t>
            </a:r>
          </a:p>
          <a:p>
            <a:pPr>
              <a:lnSpc>
                <a:spcPct val="250000"/>
              </a:lnSpc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1"/>
                </a:solidFill>
              </a:rPr>
              <a:t> Echec des interventions non pharmacologiques</a:t>
            </a:r>
          </a:p>
          <a:p>
            <a:pPr>
              <a:lnSpc>
                <a:spcPct val="250000"/>
              </a:lnSpc>
              <a:buFont typeface="Arial" pitchFamily="34" charset="0"/>
              <a:buChar char="•"/>
            </a:pPr>
            <a:r>
              <a:rPr lang="fr-MA" b="1" dirty="0" smtClean="0">
                <a:solidFill>
                  <a:schemeClr val="tx1"/>
                </a:solidFill>
              </a:rPr>
              <a:t> Les troubles psychiatriques ne sont pas dus à une pathologie somatique</a:t>
            </a:r>
          </a:p>
          <a:p>
            <a:pPr>
              <a:lnSpc>
                <a:spcPct val="250000"/>
              </a:lnSpc>
              <a:buFont typeface="Arial" pitchFamily="34" charset="0"/>
              <a:buChar char="•"/>
            </a:pPr>
            <a:r>
              <a:rPr lang="fr-MA" b="1" dirty="0">
                <a:solidFill>
                  <a:schemeClr val="tx1"/>
                </a:solidFill>
              </a:rPr>
              <a:t> </a:t>
            </a:r>
            <a:r>
              <a:rPr lang="fr-MA" b="1" dirty="0" smtClean="0">
                <a:solidFill>
                  <a:schemeClr val="tx1"/>
                </a:solidFill>
              </a:rPr>
              <a:t>Les troubles psychiatriques ne sont pas iatrogènes </a:t>
            </a:r>
          </a:p>
          <a:p>
            <a:pPr>
              <a:lnSpc>
                <a:spcPct val="250000"/>
              </a:lnSpc>
              <a:buFont typeface="Arial" pitchFamily="34" charset="0"/>
              <a:buChar char="•"/>
            </a:pPr>
            <a:r>
              <a:rPr lang="fr-MA" b="1" dirty="0">
                <a:solidFill>
                  <a:schemeClr val="tx1"/>
                </a:solidFill>
              </a:rPr>
              <a:t> </a:t>
            </a:r>
            <a:r>
              <a:rPr lang="fr-MA" b="1" dirty="0" smtClean="0">
                <a:solidFill>
                  <a:schemeClr val="tx1"/>
                </a:solidFill>
              </a:rPr>
              <a:t>Les troubles psychiatriques sont sévères, dangereux pour le sujet et autrui </a:t>
            </a:r>
          </a:p>
          <a:p>
            <a:pPr>
              <a:lnSpc>
                <a:spcPct val="250000"/>
              </a:lnSpc>
              <a:buFont typeface="Arial" pitchFamily="34" charset="0"/>
              <a:buChar char="•"/>
            </a:pPr>
            <a:endParaRPr lang="fr-FR" b="1" dirty="0" smtClean="0">
              <a:solidFill>
                <a:schemeClr val="tx1"/>
              </a:solidFill>
            </a:endParaRPr>
          </a:p>
          <a:p>
            <a:pPr>
              <a:lnSpc>
                <a:spcPct val="250000"/>
              </a:lnSpc>
            </a:pPr>
            <a:r>
              <a:rPr lang="fr-MA" b="1" dirty="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250000"/>
              </a:lnSpc>
              <a:buFont typeface="Arial" pitchFamily="34" charset="0"/>
              <a:buChar char="•"/>
            </a:pPr>
            <a:endParaRPr lang="fr-MA" b="1" dirty="0">
              <a:solidFill>
                <a:schemeClr val="tx1"/>
              </a:solidFill>
            </a:endParaRPr>
          </a:p>
          <a:p>
            <a:pPr>
              <a:lnSpc>
                <a:spcPct val="250000"/>
              </a:lnSpc>
              <a:buFont typeface="Arial" pitchFamily="34" charset="0"/>
              <a:buChar char="•"/>
            </a:pPr>
            <a:endParaRPr lang="fr-FR" b="1" dirty="0" smtClean="0">
              <a:solidFill>
                <a:schemeClr val="tx1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391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fr-MA" sz="2400" b="1" dirty="0" smtClean="0">
                <a:solidFill>
                  <a:srgbClr val="002060"/>
                </a:solidFill>
              </a:rPr>
              <a:t>Psychotropes: bénéfice / risque  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4040188" cy="7920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endParaRPr lang="fr-MA" dirty="0" smtClean="0"/>
          </a:p>
          <a:p>
            <a:r>
              <a:rPr lang="fr-MA" dirty="0" smtClean="0"/>
              <a:t>Pourquoi prescrire?</a:t>
            </a:r>
            <a:endParaRPr lang="fr-MA" dirty="0"/>
          </a:p>
          <a:p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50000"/>
              </a:lnSpc>
            </a:pPr>
            <a:r>
              <a:rPr lang="fr-MA" dirty="0" smtClean="0"/>
              <a:t>Troubles majeurs</a:t>
            </a:r>
          </a:p>
          <a:p>
            <a:pPr>
              <a:lnSpc>
                <a:spcPct val="150000"/>
              </a:lnSpc>
            </a:pPr>
            <a:r>
              <a:rPr lang="fr-MA" dirty="0" smtClean="0"/>
              <a:t>Danger pour le sujet/ autrui</a:t>
            </a:r>
          </a:p>
          <a:p>
            <a:pPr>
              <a:lnSpc>
                <a:spcPct val="150000"/>
              </a:lnSpc>
            </a:pPr>
            <a:r>
              <a:rPr lang="fr-MA" dirty="0" smtClean="0"/>
              <a:t>Echec des mesures psychosociales </a:t>
            </a:r>
          </a:p>
          <a:p>
            <a:pPr>
              <a:lnSpc>
                <a:spcPct val="150000"/>
              </a:lnSpc>
            </a:pPr>
            <a:r>
              <a:rPr lang="fr-MA" dirty="0" smtClean="0"/>
              <a:t>Epuisement des aidants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3"/>
          </p:nvPr>
        </p:nvSpPr>
        <p:spPr>
          <a:xfrm>
            <a:off x="4645025" y="1484784"/>
            <a:ext cx="4319463" cy="690091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fr-MA" dirty="0" smtClean="0"/>
              <a:t> Pourquoi </a:t>
            </a:r>
            <a:r>
              <a:rPr lang="fr-MA" dirty="0"/>
              <a:t>ne pas prescrire?</a:t>
            </a: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319463" cy="3918421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fr-MA" dirty="0" smtClean="0"/>
              <a:t>Risque de surmortalité</a:t>
            </a:r>
          </a:p>
          <a:p>
            <a:pPr>
              <a:lnSpc>
                <a:spcPct val="160000"/>
              </a:lnSpc>
            </a:pPr>
            <a:r>
              <a:rPr lang="fr-MA" dirty="0" smtClean="0"/>
              <a:t>Risque des AVC</a:t>
            </a:r>
          </a:p>
          <a:p>
            <a:pPr>
              <a:lnSpc>
                <a:spcPct val="160000"/>
              </a:lnSpc>
            </a:pPr>
            <a:r>
              <a:rPr lang="fr-MA" dirty="0" smtClean="0"/>
              <a:t>Altération des fonctions cognitives</a:t>
            </a:r>
          </a:p>
          <a:p>
            <a:pPr>
              <a:lnSpc>
                <a:spcPct val="160000"/>
              </a:lnSpc>
            </a:pPr>
            <a:r>
              <a:rPr lang="fr-MA" dirty="0" smtClean="0"/>
              <a:t>Effets secondaires: métaboliques, cardiaques</a:t>
            </a:r>
          </a:p>
          <a:p>
            <a:pPr>
              <a:lnSpc>
                <a:spcPct val="160000"/>
              </a:lnSpc>
            </a:pPr>
            <a:r>
              <a:rPr lang="fr-MA" dirty="0" smtClean="0"/>
              <a:t>Complications somatiques</a:t>
            </a:r>
          </a:p>
          <a:p>
            <a:pPr>
              <a:lnSpc>
                <a:spcPct val="160000"/>
              </a:lnSpc>
            </a:pPr>
            <a:r>
              <a:rPr lang="fr-MA" dirty="0" smtClean="0"/>
              <a:t>Chute, fracture….</a:t>
            </a: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845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32848" cy="648072"/>
          </a:xfrm>
        </p:spPr>
        <p:txBody>
          <a:bodyPr>
            <a:normAutofit/>
          </a:bodyPr>
          <a:lstStyle/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960263"/>
            <a:ext cx="5111750" cy="5853113"/>
          </a:xfrm>
        </p:spPr>
        <p:txBody>
          <a:bodyPr/>
          <a:lstStyle/>
          <a:p>
            <a:r>
              <a:rPr lang="fr-MA" dirty="0" smtClean="0">
                <a:solidFill>
                  <a:srgbClr val="0070C0"/>
                </a:solidFill>
              </a:rPr>
              <a:t>Recommandations </a:t>
            </a:r>
          </a:p>
          <a:p>
            <a:pPr>
              <a:lnSpc>
                <a:spcPct val="150000"/>
              </a:lnSpc>
            </a:pPr>
            <a:r>
              <a:rPr lang="fr-MA" sz="1800" b="1" dirty="0" smtClean="0"/>
              <a:t>Bilan préthérapeutique: cardiaque++</a:t>
            </a:r>
          </a:p>
          <a:p>
            <a:pPr>
              <a:lnSpc>
                <a:spcPct val="150000"/>
              </a:lnSpc>
            </a:pPr>
            <a:r>
              <a:rPr lang="fr-MA" sz="1800" b="1" dirty="0" smtClean="0"/>
              <a:t>Initiation à la dose minimale </a:t>
            </a:r>
          </a:p>
          <a:p>
            <a:pPr>
              <a:lnSpc>
                <a:spcPct val="150000"/>
              </a:lnSpc>
            </a:pPr>
            <a:r>
              <a:rPr lang="fr-MA" sz="1800" b="1" dirty="0" smtClean="0"/>
              <a:t>Augmentation très progressive</a:t>
            </a:r>
          </a:p>
          <a:p>
            <a:pPr>
              <a:lnSpc>
                <a:spcPct val="150000"/>
              </a:lnSpc>
            </a:pPr>
            <a:r>
              <a:rPr lang="fr-MA" sz="1800" b="1" dirty="0" smtClean="0"/>
              <a:t>Dose minimale efficace</a:t>
            </a:r>
          </a:p>
          <a:p>
            <a:pPr>
              <a:lnSpc>
                <a:spcPct val="150000"/>
              </a:lnSpc>
            </a:pPr>
            <a:r>
              <a:rPr lang="fr-MA" sz="1800" b="1" dirty="0" smtClean="0"/>
              <a:t>AP n’ayant pas d’effet anticholinergique </a:t>
            </a:r>
          </a:p>
          <a:p>
            <a:pPr>
              <a:lnSpc>
                <a:spcPct val="150000"/>
              </a:lnSpc>
            </a:pPr>
            <a:r>
              <a:rPr lang="fr-MA" sz="1800" b="1" dirty="0" smtClean="0"/>
              <a:t>Arrêt de l’AP si absence de réponse après 4 semaines</a:t>
            </a:r>
          </a:p>
          <a:p>
            <a:pPr>
              <a:lnSpc>
                <a:spcPct val="150000"/>
              </a:lnSpc>
            </a:pPr>
            <a:r>
              <a:rPr lang="fr-MA" sz="1800" b="1" dirty="0" smtClean="0"/>
              <a:t>Durée du traitement  ne doit pas dépasser trois mois: 6 – 12 semaines</a:t>
            </a:r>
          </a:p>
          <a:p>
            <a:pPr>
              <a:lnSpc>
                <a:spcPct val="150000"/>
              </a:lnSpc>
            </a:pPr>
            <a:r>
              <a:rPr lang="fr-MA" sz="1800" b="1" dirty="0" smtClean="0"/>
              <a:t>Arrêt de l’AP dès que l’état du patient le permet </a:t>
            </a:r>
          </a:p>
          <a:p>
            <a:endParaRPr lang="fr-FR" sz="180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980728"/>
            <a:ext cx="3008313" cy="5145435"/>
          </a:xfrm>
        </p:spPr>
        <p:txBody>
          <a:bodyPr>
            <a:normAutofit/>
          </a:bodyPr>
          <a:lstStyle/>
          <a:p>
            <a:r>
              <a:rPr lang="fr-MA" sz="2800" dirty="0" smtClean="0">
                <a:solidFill>
                  <a:srgbClr val="0070C0"/>
                </a:solidFill>
              </a:rPr>
              <a:t>Prescription des antipsychotiques: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fr-MA" sz="2400" b="1" dirty="0" smtClean="0"/>
              <a:t>Symptômes sévères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fr-MA" sz="2400" b="1" dirty="0" smtClean="0"/>
              <a:t>Comportement dangereux pour le sujet ou autrui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fr-MA" sz="2400" b="1" dirty="0" smtClean="0"/>
              <a:t>Mesures non médicamenteuses inefficaces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fr-MA" sz="2400" b="1" dirty="0" smtClean="0"/>
              <a:t>Bénéfice / risque </a:t>
            </a:r>
          </a:p>
          <a:p>
            <a:endParaRPr lang="fr-MA" sz="2400" b="1" dirty="0" smtClean="0"/>
          </a:p>
          <a:p>
            <a:pPr marL="285750" indent="-285750">
              <a:buFont typeface="Wingdings" pitchFamily="2" charset="2"/>
              <a:buChar char="§"/>
            </a:pPr>
            <a:endParaRPr lang="fr-MA" sz="2400" b="1" dirty="0" smtClean="0"/>
          </a:p>
          <a:p>
            <a:pPr marL="285750" indent="-285750">
              <a:buFont typeface="Wingdings" pitchFamily="2" charset="2"/>
              <a:buChar char="§"/>
            </a:pPr>
            <a:endParaRPr lang="fr-MA" sz="2400" b="1" dirty="0"/>
          </a:p>
          <a:p>
            <a:pPr marL="285750" indent="-285750">
              <a:buFont typeface="Wingdings" pitchFamily="2" charset="2"/>
              <a:buChar char="§"/>
            </a:pPr>
            <a:endParaRPr lang="fr-MA" sz="24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98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2288" y="269974"/>
            <a:ext cx="5486400" cy="5667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MA" sz="2400" b="1" dirty="0" smtClean="0">
                <a:solidFill>
                  <a:schemeClr val="tx2"/>
                </a:solidFill>
              </a:rPr>
              <a:t>Prescription des antipsychotiques </a:t>
            </a:r>
            <a:endParaRPr lang="fr-FR" sz="2400" b="1" dirty="0">
              <a:solidFill>
                <a:schemeClr val="tx2"/>
              </a:solidFill>
              <a:effectLst/>
            </a:endParaRPr>
          </a:p>
        </p:txBody>
      </p:sp>
      <p:graphicFrame>
        <p:nvGraphicFramePr>
          <p:cNvPr id="128048" name="Group 48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4198833268"/>
              </p:ext>
            </p:extLst>
          </p:nvPr>
        </p:nvGraphicFramePr>
        <p:xfrm>
          <a:off x="640160" y="1044823"/>
          <a:ext cx="8036296" cy="4904457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tblPr>
              <a:tblGrid>
                <a:gridCol w="39054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3080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78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Antipsychotique  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5727" marR="6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Posologie recommandée / Jour 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5727" marR="6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89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</a:rPr>
                        <a:t>Rispéridone</a:t>
                      </a: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5727" marR="6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0,25 – 1 mg 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5727" marR="6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44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</a:rPr>
                        <a:t>Olanzapine</a:t>
                      </a: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5727" marR="6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2,5 – 7,5 mg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5727" marR="6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71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</a:rPr>
                        <a:t>Aripiprazole</a:t>
                      </a: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5727" marR="6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5 – 10 mg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5727" marR="6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473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</a:rPr>
                        <a:t>Quetiapine</a:t>
                      </a: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5727" marR="6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12,5 – 150 mg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5727" marR="6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473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</a:rPr>
                        <a:t>Haloperidol</a:t>
                      </a: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5727" marR="6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0,5 – 5 mg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5727" marR="6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62168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23728" y="44624"/>
            <a:ext cx="4680520" cy="864096"/>
          </a:xfrm>
        </p:spPr>
        <p:txBody>
          <a:bodyPr>
            <a:normAutofit/>
          </a:bodyPr>
          <a:lstStyle/>
          <a:p>
            <a:pPr algn="ctr"/>
            <a:r>
              <a:rPr lang="fr-MA" sz="2800" dirty="0"/>
              <a:t>Antidépresseurs</a:t>
            </a:r>
            <a:endParaRPr lang="fr-FR" sz="28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67544" y="1412776"/>
            <a:ext cx="8496944" cy="4896544"/>
          </a:xfrm>
        </p:spPr>
        <p:txBody>
          <a:bodyPr>
            <a:noAutofit/>
          </a:bodyPr>
          <a:lstStyle/>
          <a:p>
            <a:pPr>
              <a:lnSpc>
                <a:spcPct val="220000"/>
              </a:lnSpc>
            </a:pPr>
            <a:r>
              <a:rPr lang="fr-MA" sz="2400" dirty="0"/>
              <a:t>ISRS: efficacité sur l’agitation, irritabilité, anxiété, </a:t>
            </a:r>
            <a:r>
              <a:rPr lang="fr-MA" sz="2400" dirty="0" smtClean="0"/>
              <a:t>l’hostilité.</a:t>
            </a:r>
            <a:endParaRPr lang="fr-MA" sz="2400" dirty="0"/>
          </a:p>
          <a:p>
            <a:pPr>
              <a:lnSpc>
                <a:spcPct val="220000"/>
              </a:lnSpc>
            </a:pPr>
            <a:r>
              <a:rPr lang="fr-MA" sz="2400" dirty="0"/>
              <a:t>Bonne tolérance au long </a:t>
            </a:r>
            <a:r>
              <a:rPr lang="fr-MA" sz="2400" dirty="0" smtClean="0"/>
              <a:t>cours. </a:t>
            </a:r>
            <a:endParaRPr lang="fr-MA" sz="2400" dirty="0"/>
          </a:p>
          <a:p>
            <a:pPr>
              <a:lnSpc>
                <a:spcPct val="220000"/>
              </a:lnSpc>
            </a:pPr>
            <a:r>
              <a:rPr lang="fr-FR" sz="2400" dirty="0" smtClean="0"/>
              <a:t>Efficacité </a:t>
            </a:r>
            <a:r>
              <a:rPr lang="fr-FR" sz="2400" dirty="0"/>
              <a:t>de </a:t>
            </a:r>
            <a:r>
              <a:rPr lang="fr-FR" sz="2400" dirty="0" err="1"/>
              <a:t>Citalopram</a:t>
            </a:r>
            <a:r>
              <a:rPr lang="fr-FR" sz="2400" dirty="0"/>
              <a:t> sur l’agitation. Effet secondaire cardiaque: éviter la prescription des doses </a:t>
            </a:r>
            <a:r>
              <a:rPr lang="fr-FR" sz="2400" dirty="0" smtClean="0"/>
              <a:t>élevées.</a:t>
            </a:r>
            <a:endParaRPr lang="fr-FR" sz="2400" dirty="0"/>
          </a:p>
          <a:p>
            <a:pPr algn="ctr">
              <a:lnSpc>
                <a:spcPct val="220000"/>
              </a:lnSpc>
            </a:pPr>
            <a:r>
              <a:rPr lang="fr-FR" sz="2400" dirty="0" smtClean="0">
                <a:solidFill>
                  <a:srgbClr val="FF0000"/>
                </a:solidFill>
              </a:rPr>
              <a:t>Pour la dépression : OUI, et… : ?</a:t>
            </a:r>
            <a:endParaRPr lang="fr-FR" sz="2400" dirty="0">
              <a:solidFill>
                <a:srgbClr val="FF0000"/>
              </a:solidFill>
            </a:endParaRPr>
          </a:p>
          <a:p>
            <a:pPr>
              <a:lnSpc>
                <a:spcPct val="220000"/>
              </a:lnSpc>
            </a:pPr>
            <a:endParaRPr lang="fr-MA" sz="24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361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fr-MA" sz="4000" dirty="0" smtClean="0"/>
              <a:t>Anxiolytiques 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fr-MA" sz="2400" dirty="0" smtClean="0"/>
              <a:t>Prescription: 15 – 30% dans les démences</a:t>
            </a:r>
          </a:p>
          <a:p>
            <a:pPr algn="just">
              <a:lnSpc>
                <a:spcPct val="150000"/>
              </a:lnSpc>
            </a:pPr>
            <a:r>
              <a:rPr lang="fr-MA" sz="2400" dirty="0"/>
              <a:t>Prescription dans des situations des crises </a:t>
            </a:r>
            <a:endParaRPr lang="fr-MA" sz="2400" dirty="0" smtClean="0"/>
          </a:p>
          <a:p>
            <a:pPr algn="just">
              <a:lnSpc>
                <a:spcPct val="150000"/>
              </a:lnSpc>
            </a:pPr>
            <a:r>
              <a:rPr lang="fr-MA" sz="2400" dirty="0" smtClean="0"/>
              <a:t>Risques multiples</a:t>
            </a:r>
          </a:p>
          <a:p>
            <a:pPr algn="just">
              <a:lnSpc>
                <a:spcPct val="150000"/>
              </a:lnSpc>
            </a:pPr>
            <a:r>
              <a:rPr lang="fr-MA" sz="2400" dirty="0" smtClean="0"/>
              <a:t>Durée limitée</a:t>
            </a:r>
          </a:p>
          <a:p>
            <a:pPr algn="just">
              <a:lnSpc>
                <a:spcPct val="150000"/>
              </a:lnSpc>
            </a:pPr>
            <a:r>
              <a:rPr lang="fr-MA" sz="2400" dirty="0" smtClean="0"/>
              <a:t>Demi-vie </a:t>
            </a:r>
            <a:r>
              <a:rPr lang="fr-MA" sz="2400" dirty="0" smtClean="0"/>
              <a:t>courte</a:t>
            </a:r>
          </a:p>
          <a:p>
            <a:pPr algn="just">
              <a:lnSpc>
                <a:spcPct val="150000"/>
              </a:lnSpc>
            </a:pPr>
            <a:r>
              <a:rPr lang="fr-FR" sz="2400" dirty="0"/>
              <a:t>Les antihistaminiques de type </a:t>
            </a:r>
            <a:r>
              <a:rPr lang="fr-FR" sz="2400" dirty="0" err="1"/>
              <a:t>hydroxyzine</a:t>
            </a:r>
            <a:r>
              <a:rPr lang="fr-FR" sz="2400" dirty="0"/>
              <a:t> doivent être évités en raison de leur effet anticholinergique.</a:t>
            </a:r>
          </a:p>
          <a:p>
            <a:pPr algn="just">
              <a:lnSpc>
                <a:spcPct val="150000"/>
              </a:lnSpc>
            </a:pPr>
            <a:r>
              <a:rPr lang="fr-FR" sz="2400" dirty="0"/>
              <a:t>Les hypnotiques : demi-vie courte (</a:t>
            </a:r>
            <a:r>
              <a:rPr lang="fr-FR" sz="2400" dirty="0" err="1"/>
              <a:t>Zolpidem</a:t>
            </a:r>
            <a:r>
              <a:rPr lang="fr-FR" sz="2400" dirty="0"/>
              <a:t>) </a:t>
            </a:r>
          </a:p>
          <a:p>
            <a:pPr>
              <a:lnSpc>
                <a:spcPct val="170000"/>
              </a:lnSpc>
            </a:pPr>
            <a:endParaRPr lang="fr-MA" sz="2400" dirty="0" smtClean="0"/>
          </a:p>
          <a:p>
            <a:pPr marL="0" indent="0">
              <a:buNone/>
            </a:pPr>
            <a:endParaRPr lang="fr-MA" sz="24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99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190056" y="269974"/>
            <a:ext cx="5486400" cy="566738"/>
          </a:xfrm>
        </p:spPr>
        <p:txBody>
          <a:bodyPr>
            <a:normAutofit/>
          </a:bodyPr>
          <a:lstStyle/>
          <a:p>
            <a:pPr eaLnBrk="1" hangingPunct="1"/>
            <a:r>
              <a:rPr lang="fr-MA" sz="2800" b="1" dirty="0" smtClean="0">
                <a:solidFill>
                  <a:schemeClr val="tx2"/>
                </a:solidFill>
              </a:rPr>
              <a:t>Anxiolytiques </a:t>
            </a:r>
            <a:endParaRPr lang="fr-FR" sz="2800" b="1" dirty="0">
              <a:solidFill>
                <a:schemeClr val="tx2"/>
              </a:solidFill>
              <a:effectLst/>
            </a:endParaRPr>
          </a:p>
        </p:txBody>
      </p:sp>
      <p:graphicFrame>
        <p:nvGraphicFramePr>
          <p:cNvPr id="128048" name="Group 48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3875197917"/>
              </p:ext>
            </p:extLst>
          </p:nvPr>
        </p:nvGraphicFramePr>
        <p:xfrm>
          <a:off x="395536" y="1124745"/>
          <a:ext cx="8280920" cy="4896543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tblPr>
              <a:tblGrid>
                <a:gridCol w="15666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888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6507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6030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630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Molécule 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2764" marR="627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Présentation 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2764" marR="627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Demi-vie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2764" marR="627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Métabolisme 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2764" marR="627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021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Alprazolam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2764" marR="627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</a:rPr>
                        <a:t>XANAX® Comprimés à 0,25 et 0,50 mg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2764" marR="627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10 à 20 heures 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2764" marR="627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Le métabolisme hépatique diminue, ainsi que la clairance totale, avec augmentation des concentrations à l'équilibre et des demi-vies. Il importe de diminuer les doses. 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2764" marR="627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825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Lorazépam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2764" marR="627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</a:rPr>
                        <a:t>TEMESTA® Comprimés à 1 et  2,5 mg 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2764" marR="627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10 à 20 heures 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2764" marR="627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Paramètres pharmacocinétiques non modifiés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2764" marR="627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4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Oxazépam</a:t>
                      </a: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2764" marR="627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</a:rPr>
                        <a:t>SERESTA® Comprimés à 10 et 50 mg  </a:t>
                      </a:r>
                    </a:p>
                  </a:txBody>
                  <a:tcPr marL="62764" marR="627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</a:rPr>
                        <a:t>8 heures 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2764" marR="627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M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Paramètres pharmacocinétiques non modifiés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2764" marR="627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7565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MA" sz="3600" b="1" dirty="0" smtClean="0"/>
              <a:t>Introduction 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19256" cy="54006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fr-MA" sz="2800" dirty="0" smtClean="0"/>
              <a:t>Prévalence élevée des troubles psychiatriques de la </a:t>
            </a:r>
            <a:r>
              <a:rPr lang="fr-MA" sz="2800" dirty="0"/>
              <a:t>démence: </a:t>
            </a:r>
            <a:r>
              <a:rPr lang="fr-MA" sz="2800" dirty="0" smtClean="0"/>
              <a:t>50 </a:t>
            </a:r>
            <a:r>
              <a:rPr lang="fr-MA" sz="2800" dirty="0"/>
              <a:t>– 90 </a:t>
            </a:r>
            <a:r>
              <a:rPr lang="fr-MA" sz="2800" dirty="0" smtClean="0"/>
              <a:t>%</a:t>
            </a:r>
          </a:p>
          <a:p>
            <a:pPr algn="just">
              <a:lnSpc>
                <a:spcPct val="150000"/>
              </a:lnSpc>
            </a:pPr>
            <a:r>
              <a:rPr lang="fr-MA" sz="2800" dirty="0"/>
              <a:t>Différents contextes</a:t>
            </a:r>
          </a:p>
          <a:p>
            <a:pPr algn="just">
              <a:lnSpc>
                <a:spcPct val="150000"/>
              </a:lnSpc>
            </a:pPr>
            <a:r>
              <a:rPr lang="fr-MA" sz="2800" dirty="0" smtClean="0"/>
              <a:t>Différentes situations </a:t>
            </a:r>
          </a:p>
          <a:p>
            <a:pPr algn="just">
              <a:lnSpc>
                <a:spcPct val="150000"/>
              </a:lnSpc>
            </a:pPr>
            <a:r>
              <a:rPr lang="fr-MA" sz="2800" dirty="0" smtClean="0"/>
              <a:t>Urgences neuropsychiatriques </a:t>
            </a:r>
          </a:p>
          <a:p>
            <a:pPr algn="just">
              <a:lnSpc>
                <a:spcPct val="150000"/>
              </a:lnSpc>
            </a:pPr>
            <a:r>
              <a:rPr lang="fr-MA" sz="2800" dirty="0" smtClean="0"/>
              <a:t>Défi thérapeutique </a:t>
            </a:r>
          </a:p>
          <a:p>
            <a:pPr algn="just">
              <a:lnSpc>
                <a:spcPct val="150000"/>
              </a:lnSpc>
            </a:pPr>
            <a:r>
              <a:rPr lang="fr-MA" sz="2800" dirty="0" smtClean="0"/>
              <a:t>Difficultés de prise en charge </a:t>
            </a:r>
          </a:p>
          <a:p>
            <a:pPr marL="342900" lvl="1" indent="-342900" algn="just">
              <a:lnSpc>
                <a:spcPct val="200000"/>
              </a:lnSpc>
              <a:buFont typeface="Arial" pitchFamily="34" charset="0"/>
              <a:buChar char="•"/>
            </a:pPr>
            <a:endParaRPr lang="fr-MA" sz="1100" b="1" dirty="0" smtClean="0"/>
          </a:p>
          <a:p>
            <a:pPr marL="0" lvl="1" indent="0" algn="just">
              <a:lnSpc>
                <a:spcPct val="200000"/>
              </a:lnSpc>
              <a:buNone/>
            </a:pPr>
            <a:r>
              <a:rPr lang="fr-MA" sz="1100" b="1" dirty="0" smtClean="0"/>
              <a:t>       </a:t>
            </a:r>
            <a:endParaRPr lang="fr-MA" sz="1100" b="1" dirty="0"/>
          </a:p>
          <a:p>
            <a:pPr algn="just">
              <a:lnSpc>
                <a:spcPct val="200000"/>
              </a:lnSpc>
            </a:pPr>
            <a:endParaRPr lang="fr-MA" sz="2000" dirty="0" smtClean="0"/>
          </a:p>
          <a:p>
            <a:pPr algn="just">
              <a:lnSpc>
                <a:spcPct val="200000"/>
              </a:lnSpc>
            </a:pP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8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187624" y="2420888"/>
            <a:ext cx="7128792" cy="151216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3200" b="1" dirty="0" smtClean="0">
                <a:solidFill>
                  <a:srgbClr val="FF0000"/>
                </a:solidFill>
              </a:rPr>
              <a:t>Traitements non médicamenteux </a:t>
            </a:r>
            <a:endParaRPr lang="fr-FR" sz="32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1600" dirty="0">
                <a:solidFill>
                  <a:srgbClr val="FF0000"/>
                </a:solidFill>
              </a:rPr>
              <a:t>		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236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b="1" dirty="0" smtClean="0"/>
              <a:t>Traitements </a:t>
            </a:r>
            <a:r>
              <a:rPr lang="fr-FR" b="1" dirty="0"/>
              <a:t>non médicamenteux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80728"/>
            <a:ext cx="8363272" cy="5688632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fr-FR" sz="4400" u="sng" dirty="0" smtClean="0"/>
              <a:t>Le </a:t>
            </a:r>
            <a:r>
              <a:rPr lang="fr-FR" sz="4400" u="sng" dirty="0"/>
              <a:t>travail d'information :</a:t>
            </a:r>
            <a:r>
              <a:rPr lang="fr-FR" sz="4400" dirty="0"/>
              <a:t> auprès du patient et son entourage </a:t>
            </a:r>
          </a:p>
          <a:p>
            <a:pPr lvl="1" algn="just">
              <a:lnSpc>
                <a:spcPct val="120000"/>
              </a:lnSpc>
            </a:pPr>
            <a:r>
              <a:rPr lang="fr-FR" sz="3800" dirty="0" smtClean="0"/>
              <a:t>L'entourage, </a:t>
            </a:r>
            <a:r>
              <a:rPr lang="fr-FR" sz="3800" dirty="0"/>
              <a:t>le conjoint, les enfants doivent pouvoir bénéficier de conseils d'écoute et éventuellement de soutien psychologique. </a:t>
            </a:r>
          </a:p>
          <a:p>
            <a:pPr lvl="1" algn="just">
              <a:lnSpc>
                <a:spcPct val="120000"/>
              </a:lnSpc>
            </a:pPr>
            <a:r>
              <a:rPr lang="fr-FR" sz="3800" dirty="0"/>
              <a:t>Attirer l'attention de l'entourage sur l'existence d'éventuelles sources de danger dans l'environnement du patient (gaz, escaliers, produit ménager</a:t>
            </a:r>
            <a:r>
              <a:rPr lang="fr-FR" sz="3800" dirty="0" smtClean="0"/>
              <a:t>). </a:t>
            </a:r>
          </a:p>
          <a:p>
            <a:pPr marL="457200" lvl="1" indent="0" algn="just">
              <a:buNone/>
            </a:pPr>
            <a:endParaRPr lang="fr-FR" dirty="0" smtClean="0"/>
          </a:p>
          <a:p>
            <a:pPr algn="just"/>
            <a:r>
              <a:rPr lang="fr-FR" sz="4400" u="sng" dirty="0" smtClean="0"/>
              <a:t>Stimulation </a:t>
            </a:r>
            <a:r>
              <a:rPr lang="fr-FR" sz="4400" u="sng" dirty="0"/>
              <a:t>cognitive :</a:t>
            </a:r>
            <a:r>
              <a:rPr lang="fr-FR" sz="4400" dirty="0"/>
              <a:t> en séances individuelle avec une </a:t>
            </a:r>
            <a:r>
              <a:rPr lang="fr-FR" sz="4400" dirty="0" smtClean="0"/>
              <a:t>orthophoniste.</a:t>
            </a:r>
          </a:p>
          <a:p>
            <a:pPr algn="just"/>
            <a:endParaRPr lang="fr-FR" sz="4400" dirty="0" smtClean="0"/>
          </a:p>
          <a:p>
            <a:pPr algn="just"/>
            <a:r>
              <a:rPr lang="fr-FR" sz="4400" u="sng" dirty="0" smtClean="0"/>
              <a:t>Protection </a:t>
            </a:r>
            <a:r>
              <a:rPr lang="fr-FR" sz="4400" u="sng" dirty="0"/>
              <a:t>du patient :</a:t>
            </a:r>
            <a:r>
              <a:rPr lang="fr-FR" sz="4400" dirty="0"/>
              <a:t> protection juridique temporaire (sauvegarde de justice) ou prolongée (curatelle ou tutelle</a:t>
            </a:r>
            <a:r>
              <a:rPr lang="fr-FR" sz="4400" dirty="0" smtClean="0"/>
              <a:t>).</a:t>
            </a:r>
          </a:p>
          <a:p>
            <a:pPr algn="just"/>
            <a:endParaRPr lang="fr-FR" sz="4400" dirty="0" smtClean="0"/>
          </a:p>
          <a:p>
            <a:pPr algn="just"/>
            <a:r>
              <a:rPr lang="fr-FR" sz="4400" b="1" u="sng" dirty="0" smtClean="0"/>
              <a:t>Réaliser </a:t>
            </a:r>
            <a:r>
              <a:rPr lang="fr-FR" sz="4400" b="1" u="sng" dirty="0"/>
              <a:t>une prise en charge en réseau</a:t>
            </a:r>
            <a:r>
              <a:rPr lang="fr-FR" sz="4400" b="1" dirty="0"/>
              <a:t> </a:t>
            </a:r>
            <a:r>
              <a:rPr lang="fr-FR" sz="4400" dirty="0"/>
              <a:t>(médecin généraliste, spécialiste, orthophoniste, assistance sociale</a:t>
            </a:r>
            <a:r>
              <a:rPr lang="fr-FR" sz="4400" dirty="0" smtClean="0"/>
              <a:t>).</a:t>
            </a:r>
            <a:endParaRPr lang="fr-FR" sz="4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453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77831" y="-99392"/>
            <a:ext cx="7319357" cy="1296144"/>
          </a:xfrm>
        </p:spPr>
        <p:txBody>
          <a:bodyPr>
            <a:normAutofit/>
          </a:bodyPr>
          <a:lstStyle/>
          <a:p>
            <a:pPr marL="838200" indent="-838200"/>
            <a:r>
              <a:rPr lang="fr-MA" sz="2400" b="1" dirty="0" smtClean="0">
                <a:solidFill>
                  <a:srgbClr val="002060"/>
                </a:solidFill>
              </a:rPr>
              <a:t>Interventions non médicamenteuses  </a:t>
            </a:r>
            <a:endParaRPr lang="fr-FR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29082" name="Group 5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92890658"/>
              </p:ext>
            </p:extLst>
          </p:nvPr>
        </p:nvGraphicFramePr>
        <p:xfrm>
          <a:off x="323528" y="980728"/>
          <a:ext cx="8496944" cy="5540853"/>
        </p:xfrm>
        <a:graphic>
          <a:graphicData uri="http://schemas.openxmlformats.org/drawingml/2006/table">
            <a:tbl>
              <a:tblPr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tableStyleId>{3C2FFA5D-87B4-456A-9821-1D502468CF0F}</a:tableStyleId>
              </a:tblPr>
              <a:tblGrid>
                <a:gridCol w="41668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300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8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u="none" strike="noStrike" cap="none" normalizeH="0" baseline="0" dirty="0" smtClean="0">
                          <a:ln>
                            <a:solidFill>
                              <a:srgbClr val="002060"/>
                            </a:solidFill>
                          </a:ln>
                          <a:effectLst/>
                        </a:rPr>
                        <a:t>Intervention  </a:t>
                      </a:r>
                      <a:endParaRPr kumimoji="0" lang="fr-FR" sz="2000" b="0" i="0" u="none" strike="noStrike" cap="none" normalizeH="0" baseline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8580" marR="68580"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u="none" strike="noStrike" cap="none" normalizeH="0" baseline="0" dirty="0" smtClean="0">
                          <a:ln>
                            <a:solidFill>
                              <a:srgbClr val="002060"/>
                            </a:solidFill>
                          </a:ln>
                          <a:effectLst/>
                        </a:rPr>
                        <a:t>Technique </a:t>
                      </a:r>
                      <a:endParaRPr kumimoji="0" lang="fr-FR" sz="2000" b="0" i="0" u="none" strike="noStrike" cap="none" normalizeH="0" baseline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8580" marR="68580"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88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MA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Interventions portant sur la cognition</a:t>
                      </a:r>
                      <a:endParaRPr kumimoji="0" lang="fr-FR" sz="18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MA" sz="1600" dirty="0" smtClean="0">
                          <a:solidFill>
                            <a:schemeClr val="tx1"/>
                          </a:solidFill>
                        </a:rPr>
                        <a:t>Stimulation</a:t>
                      </a:r>
                      <a:r>
                        <a:rPr lang="fr-MA" sz="1600" baseline="0" dirty="0" smtClean="0">
                          <a:solidFill>
                            <a:schemeClr val="tx1"/>
                          </a:solidFill>
                        </a:rPr>
                        <a:t> cognitive</a:t>
                      </a:r>
                      <a:endParaRPr lang="fr-MA" sz="16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MA" sz="1600" baseline="0" dirty="0" smtClean="0">
                          <a:solidFill>
                            <a:schemeClr val="tx1"/>
                          </a:solidFill>
                        </a:rPr>
                        <a:t>Rééducation cognitive</a:t>
                      </a:r>
                    </a:p>
                  </a:txBody>
                  <a:tcPr marL="68580" marR="68580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56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MA" sz="1800" b="1" dirty="0" smtClean="0">
                          <a:solidFill>
                            <a:schemeClr val="dk1"/>
                          </a:solidFill>
                        </a:rPr>
                        <a:t>Interventions</a:t>
                      </a:r>
                      <a:r>
                        <a:rPr lang="fr-MA" sz="1800" b="1" baseline="0" dirty="0" smtClean="0">
                          <a:solidFill>
                            <a:schemeClr val="dk1"/>
                          </a:solidFill>
                        </a:rPr>
                        <a:t> portant sur l’autonomie fonctionnelle</a:t>
                      </a:r>
                      <a:endParaRPr lang="fr-M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fr-MA" sz="1600" dirty="0" smtClean="0">
                          <a:solidFill>
                            <a:schemeClr val="tx1"/>
                          </a:solidFill>
                        </a:rPr>
                        <a:t>Ergothérapie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fr-MA" sz="1600" dirty="0" smtClean="0">
                          <a:solidFill>
                            <a:schemeClr val="tx1"/>
                          </a:solidFill>
                        </a:rPr>
                        <a:t>Activité</a:t>
                      </a:r>
                      <a:r>
                        <a:rPr lang="fr-MA" sz="1600" baseline="0" dirty="0" smtClean="0">
                          <a:solidFill>
                            <a:schemeClr val="tx1"/>
                          </a:solidFill>
                        </a:rPr>
                        <a:t> physique</a:t>
                      </a:r>
                      <a:r>
                        <a:rPr lang="fr-MA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kumimoji="0" lang="fr-FR" sz="16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88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MA" sz="1800" b="1" dirty="0" smtClean="0">
                          <a:solidFill>
                            <a:schemeClr val="dk1"/>
                          </a:solidFill>
                        </a:rPr>
                        <a:t>Interventions</a:t>
                      </a:r>
                      <a:r>
                        <a:rPr lang="fr-MA" sz="1800" b="1" baseline="0" dirty="0" smtClean="0">
                          <a:solidFill>
                            <a:schemeClr val="dk1"/>
                          </a:solidFill>
                        </a:rPr>
                        <a:t> portant sur les comportements </a:t>
                      </a:r>
                      <a:endParaRPr lang="fr-M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Stimulation sensorielle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Luminothérapie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Musicothérapie</a:t>
                      </a:r>
                      <a:endParaRPr kumimoji="0" lang="fr-F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8580" marR="68580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54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MA" sz="1800" b="1" dirty="0" smtClean="0">
                          <a:solidFill>
                            <a:schemeClr val="dk1"/>
                          </a:solidFill>
                        </a:rPr>
                        <a:t>Interventions</a:t>
                      </a:r>
                      <a:r>
                        <a:rPr lang="fr-MA" sz="1800" b="1" baseline="0" dirty="0" smtClean="0">
                          <a:solidFill>
                            <a:schemeClr val="dk1"/>
                          </a:solidFill>
                        </a:rPr>
                        <a:t> portant sur la qualité de vie</a:t>
                      </a:r>
                      <a:endParaRPr lang="fr-M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Stimulation </a:t>
                      </a:r>
                      <a:r>
                        <a:rPr kumimoji="0" lang="fr-M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multi-sensorielle</a:t>
                      </a:r>
                      <a:endParaRPr kumimoji="0" lang="fr-M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Activités individuelles adaptées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Activités de détente 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8580" marR="68580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122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MA" sz="1800" b="1" dirty="0" smtClean="0">
                          <a:solidFill>
                            <a:schemeClr val="tx1"/>
                          </a:solidFill>
                        </a:rPr>
                        <a:t>Prise</a:t>
                      </a:r>
                      <a:r>
                        <a:rPr lang="fr-MA" sz="1800" b="1" baseline="0" dirty="0" smtClean="0">
                          <a:solidFill>
                            <a:schemeClr val="tx1"/>
                          </a:solidFill>
                        </a:rPr>
                        <a:t> en charge orthophonique</a:t>
                      </a:r>
                      <a:endParaRPr lang="fr-M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Maintien des capacités de communication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8580" marR="68580" anchor="ctr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540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lang="fr-MA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68580" marR="68580" anchor="ctr" horzOverflow="overflow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888C38-B983-419A-9DC4-4855043C1F5F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6606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MA" sz="2400" b="1" dirty="0" smtClean="0">
                <a:solidFill>
                  <a:srgbClr val="002060"/>
                </a:solidFill>
              </a:rPr>
              <a:t>Approches psycho-sociales 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MA" sz="2400" dirty="0" smtClean="0"/>
              <a:t>Recommandées en première intention</a:t>
            </a:r>
          </a:p>
          <a:p>
            <a:pPr algn="just">
              <a:lnSpc>
                <a:spcPct val="150000"/>
              </a:lnSpc>
            </a:pPr>
            <a:r>
              <a:rPr lang="fr-MA" sz="2400" dirty="0" smtClean="0"/>
              <a:t>Effet positif sur le comportement, l’humeur et la qualité de vie</a:t>
            </a:r>
          </a:p>
          <a:p>
            <a:pPr algn="just">
              <a:lnSpc>
                <a:spcPct val="150000"/>
              </a:lnSpc>
            </a:pPr>
            <a:r>
              <a:rPr lang="fr-MA" sz="2400" dirty="0"/>
              <a:t>Efficacité démontrée sur l’amélioration des fonctions cognitives </a:t>
            </a:r>
          </a:p>
          <a:p>
            <a:pPr algn="just">
              <a:lnSpc>
                <a:spcPct val="150000"/>
              </a:lnSpc>
            </a:pPr>
            <a:r>
              <a:rPr lang="fr-MA" sz="2400" dirty="0"/>
              <a:t>Efficacité modérée sur les troubles du comportement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953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b="1" dirty="0" smtClean="0"/>
              <a:t>Conclusion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73325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fr-FR" dirty="0" smtClean="0"/>
              <a:t>La </a:t>
            </a:r>
            <a:r>
              <a:rPr lang="fr-FR" dirty="0"/>
              <a:t>survenue et l'évolution sont progressives, le </a:t>
            </a:r>
            <a:r>
              <a:rPr lang="fr-FR" dirty="0" smtClean="0"/>
              <a:t>Trouble </a:t>
            </a:r>
            <a:r>
              <a:rPr lang="fr-FR" dirty="0"/>
              <a:t>peut être permanent ou réversible en fonction de la pathologie sous-jacente et de la disponibilité et l’application d’un </a:t>
            </a:r>
            <a:r>
              <a:rPr lang="fr-FR" dirty="0" smtClean="0"/>
              <a:t>TTT </a:t>
            </a:r>
            <a:r>
              <a:rPr lang="fr-FR" dirty="0"/>
              <a:t>efficace. </a:t>
            </a:r>
            <a:endParaRPr lang="fr-FR" dirty="0" smtClean="0"/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Traitement </a:t>
            </a:r>
            <a:r>
              <a:rPr lang="fr-FR" dirty="0"/>
              <a:t>symptomatique : pour stabiliser le déficit </a:t>
            </a:r>
            <a:r>
              <a:rPr lang="fr-FR" dirty="0" smtClean="0"/>
              <a:t>cognitif.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/>
              <a:t>T</a:t>
            </a:r>
            <a:r>
              <a:rPr lang="fr-FR" dirty="0" smtClean="0"/>
              <a:t>raitement </a:t>
            </a:r>
            <a:r>
              <a:rPr lang="fr-FR" dirty="0"/>
              <a:t>symptomatique : Améliorer le comportement des patients </a:t>
            </a:r>
            <a:r>
              <a:rPr lang="fr-FR" dirty="0" smtClean="0"/>
              <a:t>déments.</a:t>
            </a:r>
          </a:p>
          <a:p>
            <a:pPr algn="just"/>
            <a:r>
              <a:rPr lang="fr-FR" dirty="0" smtClean="0"/>
              <a:t>Le </a:t>
            </a:r>
            <a:r>
              <a:rPr lang="fr-FR" dirty="0"/>
              <a:t>traitement médicamenteux </a:t>
            </a:r>
            <a:r>
              <a:rPr lang="fr-FR" dirty="0" smtClean="0"/>
              <a:t>pour la PEC </a:t>
            </a:r>
            <a:r>
              <a:rPr lang="fr-FR" dirty="0"/>
              <a:t>des troubles du </a:t>
            </a:r>
            <a:r>
              <a:rPr lang="fr-FR" dirty="0" smtClean="0"/>
              <a:t>comportement sévères.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/>
              <a:t>La </a:t>
            </a:r>
            <a:r>
              <a:rPr lang="fr-FR" dirty="0" smtClean="0"/>
              <a:t>PEC </a:t>
            </a:r>
            <a:r>
              <a:rPr lang="fr-FR" dirty="0"/>
              <a:t>des pathologies </a:t>
            </a:r>
            <a:r>
              <a:rPr lang="fr-FR" dirty="0" smtClean="0"/>
              <a:t>associées +++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Traitement </a:t>
            </a:r>
            <a:r>
              <a:rPr lang="fr-FR" dirty="0"/>
              <a:t>préventif : L’hygiène de </a:t>
            </a:r>
            <a:r>
              <a:rPr lang="fr-FR" dirty="0" smtClean="0"/>
              <a:t>vie, l'identification </a:t>
            </a:r>
            <a:r>
              <a:rPr lang="fr-FR" dirty="0"/>
              <a:t>des facteurs de risques </a:t>
            </a:r>
            <a:r>
              <a:rPr lang="fr-FR" dirty="0" smtClean="0"/>
              <a:t>cardiovasculaires.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02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MA" b="1" dirty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dirty="0" smtClean="0"/>
              <a:t>La </a:t>
            </a:r>
            <a:r>
              <a:rPr lang="fr-FR" dirty="0"/>
              <a:t>démence est un </a:t>
            </a:r>
            <a:r>
              <a:rPr lang="fr-FR" dirty="0" smtClean="0"/>
              <a:t>syndrome </a:t>
            </a:r>
            <a:r>
              <a:rPr lang="fr-FR" dirty="0"/>
              <a:t>clinique de différentes étiologies.  </a:t>
            </a:r>
          </a:p>
          <a:p>
            <a:pPr algn="just"/>
            <a:r>
              <a:rPr lang="fr-FR" dirty="0" smtClean="0"/>
              <a:t>Le syndrome </a:t>
            </a:r>
            <a:r>
              <a:rPr lang="fr-FR" dirty="0"/>
              <a:t>démentiel se définit comme étant une </a:t>
            </a:r>
            <a:r>
              <a:rPr lang="fr-FR" u="sng" dirty="0"/>
              <a:t>détérioration globale des fonctions cognitives</a:t>
            </a:r>
            <a:r>
              <a:rPr lang="fr-FR" dirty="0"/>
              <a:t> chez une personne ayant un état de conscience normal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Les </a:t>
            </a:r>
            <a:r>
              <a:rPr lang="fr-FR" dirty="0"/>
              <a:t>causes des </a:t>
            </a:r>
            <a:r>
              <a:rPr lang="fr-FR" dirty="0" smtClean="0"/>
              <a:t>démences sont </a:t>
            </a:r>
            <a:r>
              <a:rPr lang="fr-FR" dirty="0"/>
              <a:t>dominées par les maladies neurologiques dégénératives, dont la principale est </a:t>
            </a:r>
            <a:r>
              <a:rPr lang="fr-FR" b="1" i="1" dirty="0"/>
              <a:t>la maladie d'Alzheimer</a:t>
            </a:r>
            <a:r>
              <a:rPr lang="fr-FR" dirty="0" smtClean="0"/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fr-FR" dirty="0" smtClean="0"/>
              <a:t>DSM </a:t>
            </a:r>
            <a:r>
              <a:rPr lang="fr-FR" dirty="0"/>
              <a:t>5 : Démence est reparti en : </a:t>
            </a:r>
            <a:r>
              <a:rPr lang="fr-FR" dirty="0" smtClean="0"/>
              <a:t>Troubles </a:t>
            </a:r>
            <a:r>
              <a:rPr lang="fr-FR" dirty="0"/>
              <a:t>neurocognitifs majeurs et </a:t>
            </a:r>
            <a:r>
              <a:rPr lang="fr-FR" dirty="0" smtClean="0"/>
              <a:t>Troubles </a:t>
            </a:r>
            <a:r>
              <a:rPr lang="fr-FR" dirty="0"/>
              <a:t>neurocognitif légers.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372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0960"/>
            <a:ext cx="8229600" cy="1143000"/>
          </a:xfrm>
        </p:spPr>
        <p:txBody>
          <a:bodyPr/>
          <a:lstStyle/>
          <a:p>
            <a:r>
              <a:rPr lang="fr-FR" b="1" dirty="0" smtClean="0"/>
              <a:t>Clinique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u="sng" dirty="0"/>
              <a:t>Les </a:t>
            </a:r>
            <a:r>
              <a:rPr lang="fr-FR" u="sng" dirty="0" smtClean="0"/>
              <a:t>Troubles </a:t>
            </a:r>
            <a:r>
              <a:rPr lang="fr-FR" u="sng" dirty="0"/>
              <a:t>de l’affectivité :</a:t>
            </a:r>
            <a:endParaRPr lang="fr-FR" dirty="0"/>
          </a:p>
          <a:p>
            <a:pPr marL="400050" lvl="1" indent="0" algn="just">
              <a:buNone/>
            </a:pPr>
            <a:r>
              <a:rPr lang="fr-FR" dirty="0"/>
              <a:t>*Affectivité rapidement modifiée.</a:t>
            </a:r>
          </a:p>
          <a:p>
            <a:pPr marL="400050" lvl="1" indent="0" algn="just">
              <a:buNone/>
            </a:pPr>
            <a:r>
              <a:rPr lang="fr-FR" dirty="0"/>
              <a:t>*</a:t>
            </a:r>
            <a:r>
              <a:rPr lang="fr-FR" dirty="0"/>
              <a:t>Indifférence (</a:t>
            </a:r>
            <a:r>
              <a:rPr lang="fr-FR" dirty="0" smtClean="0"/>
              <a:t>apathie), </a:t>
            </a:r>
            <a:r>
              <a:rPr lang="fr-FR" dirty="0"/>
              <a:t>désintérêt, irritabilité, </a:t>
            </a:r>
            <a:r>
              <a:rPr lang="fr-FR" dirty="0" smtClean="0"/>
              <a:t>labilité émotionnelle</a:t>
            </a:r>
            <a:r>
              <a:rPr lang="fr-FR" dirty="0"/>
              <a:t>.</a:t>
            </a:r>
          </a:p>
          <a:p>
            <a:pPr marL="400050" lvl="1" indent="0" algn="just">
              <a:buNone/>
            </a:pPr>
            <a:r>
              <a:rPr lang="fr-FR" dirty="0"/>
              <a:t>*La dépression  </a:t>
            </a:r>
          </a:p>
          <a:p>
            <a:pPr marL="400050" lvl="1" indent="0" algn="just">
              <a:buNone/>
            </a:pPr>
            <a:r>
              <a:rPr lang="fr-FR" dirty="0"/>
              <a:t>*Anxiété </a:t>
            </a:r>
          </a:p>
          <a:p>
            <a:pPr marL="0" indent="0" algn="just">
              <a:buNone/>
            </a:pPr>
            <a:endParaRPr lang="fr-FR" dirty="0" smtClean="0"/>
          </a:p>
          <a:p>
            <a:pPr algn="just"/>
            <a:r>
              <a:rPr lang="fr-FR" u="sng" dirty="0" smtClean="0"/>
              <a:t>Les idées </a:t>
            </a:r>
            <a:r>
              <a:rPr lang="fr-FR" u="sng" dirty="0"/>
              <a:t>délirantes</a:t>
            </a:r>
            <a:r>
              <a:rPr lang="fr-FR" dirty="0"/>
              <a:t> </a:t>
            </a:r>
          </a:p>
          <a:p>
            <a:pPr algn="just"/>
            <a:r>
              <a:rPr lang="fr-FR" u="sng" dirty="0" smtClean="0"/>
              <a:t>Les hallucinations</a:t>
            </a:r>
            <a:r>
              <a:rPr lang="fr-FR" dirty="0"/>
              <a:t> 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125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b="1" dirty="0"/>
              <a:t>Clinique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68863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fr-FR" sz="4000" u="sng" dirty="0" smtClean="0"/>
              <a:t>Les troubles </a:t>
            </a:r>
            <a:r>
              <a:rPr lang="fr-FR" sz="4000" u="sng" dirty="0"/>
              <a:t>du comportement :</a:t>
            </a:r>
            <a:endParaRPr lang="fr-FR" sz="4000" dirty="0"/>
          </a:p>
          <a:p>
            <a:pPr algn="just"/>
            <a:r>
              <a:rPr lang="fr-FR" sz="3600" i="1" dirty="0"/>
              <a:t>Les déambulations </a:t>
            </a:r>
            <a:endParaRPr lang="fr-FR" sz="3600" i="1" dirty="0" smtClean="0"/>
          </a:p>
          <a:p>
            <a:pPr algn="just"/>
            <a:r>
              <a:rPr lang="fr-FR" sz="3600" i="1" dirty="0" smtClean="0"/>
              <a:t>L’agitation</a:t>
            </a:r>
            <a:r>
              <a:rPr lang="fr-FR" sz="3600" dirty="0" smtClean="0"/>
              <a:t> :</a:t>
            </a:r>
          </a:p>
          <a:p>
            <a:pPr marL="400050" lvl="1" indent="0" algn="just">
              <a:buNone/>
            </a:pPr>
            <a:r>
              <a:rPr lang="fr-FR" sz="3400" dirty="0"/>
              <a:t>-Agitation physique sans comportement d’hétéro-agressivité.</a:t>
            </a:r>
          </a:p>
          <a:p>
            <a:pPr marL="400050" lvl="1" indent="0" algn="just">
              <a:buNone/>
            </a:pPr>
            <a:r>
              <a:rPr lang="fr-FR" sz="3400" dirty="0"/>
              <a:t>-Agitation avec comportement d’agressivité physique </a:t>
            </a:r>
          </a:p>
          <a:p>
            <a:pPr marL="400050" lvl="1" indent="0" algn="just">
              <a:buNone/>
            </a:pPr>
            <a:r>
              <a:rPr lang="fr-FR" sz="3400" dirty="0"/>
              <a:t>-Comportement verbaux non agressifs.</a:t>
            </a:r>
          </a:p>
          <a:p>
            <a:pPr marL="400050" lvl="1" indent="0" algn="just">
              <a:buNone/>
            </a:pPr>
            <a:r>
              <a:rPr lang="fr-FR" sz="3400" dirty="0"/>
              <a:t>-Comportement verbaux agressifs : à type de cris, jurons, grossièretés, </a:t>
            </a:r>
            <a:r>
              <a:rPr lang="fr-FR" sz="3400" dirty="0" smtClean="0"/>
              <a:t>colère.</a:t>
            </a:r>
          </a:p>
          <a:p>
            <a:pPr marL="400050" lvl="1" indent="0" algn="just">
              <a:buNone/>
            </a:pPr>
            <a:endParaRPr lang="fr-FR" dirty="0" smtClean="0"/>
          </a:p>
          <a:p>
            <a:pPr algn="just"/>
            <a:r>
              <a:rPr lang="fr-FR" sz="4000" u="sng" dirty="0" smtClean="0"/>
              <a:t>Autres </a:t>
            </a:r>
            <a:r>
              <a:rPr lang="fr-FR" sz="4000" u="sng" dirty="0"/>
              <a:t>symptômes </a:t>
            </a:r>
            <a:r>
              <a:rPr lang="fr-FR" sz="4000" u="sng" dirty="0" smtClean="0"/>
              <a:t>: </a:t>
            </a:r>
          </a:p>
          <a:p>
            <a:pPr marL="400050" lvl="1" indent="0" algn="just">
              <a:buNone/>
            </a:pPr>
            <a:r>
              <a:rPr lang="fr-FR" sz="3400" dirty="0" smtClean="0"/>
              <a:t>-</a:t>
            </a:r>
            <a:r>
              <a:rPr lang="fr-FR" sz="3400" i="1" dirty="0" smtClean="0"/>
              <a:t>Trouble </a:t>
            </a:r>
            <a:r>
              <a:rPr lang="fr-FR" sz="3400" i="1" dirty="0"/>
              <a:t>du comportement </a:t>
            </a:r>
            <a:r>
              <a:rPr lang="fr-FR" sz="3400" i="1" dirty="0" smtClean="0"/>
              <a:t>alimentaire</a:t>
            </a:r>
            <a:r>
              <a:rPr lang="fr-FR" sz="3400" dirty="0" smtClean="0"/>
              <a:t>. </a:t>
            </a:r>
          </a:p>
          <a:p>
            <a:pPr marL="400050" lvl="1" indent="0" algn="just">
              <a:buNone/>
            </a:pPr>
            <a:r>
              <a:rPr lang="fr-FR" sz="3400" dirty="0" smtClean="0"/>
              <a:t>-</a:t>
            </a:r>
            <a:r>
              <a:rPr lang="fr-FR" sz="3400" i="1" dirty="0" smtClean="0"/>
              <a:t>Trouble </a:t>
            </a:r>
            <a:r>
              <a:rPr lang="fr-FR" sz="3400" i="1" dirty="0"/>
              <a:t>du comportement sexuel </a:t>
            </a:r>
            <a:r>
              <a:rPr lang="fr-FR" sz="3400" dirty="0"/>
              <a:t>à type de perte d’intérêt, de désinhibition, d’hyperactivité. </a:t>
            </a:r>
            <a:endParaRPr lang="fr-FR" sz="3400" dirty="0" smtClean="0"/>
          </a:p>
          <a:p>
            <a:pPr marL="400050" lvl="1" indent="0" algn="just">
              <a:buNone/>
            </a:pPr>
            <a:r>
              <a:rPr lang="fr-FR" sz="3400" dirty="0" smtClean="0"/>
              <a:t>-</a:t>
            </a:r>
            <a:r>
              <a:rPr lang="fr-FR" sz="3400" i="1" dirty="0" smtClean="0"/>
              <a:t>Les </a:t>
            </a:r>
            <a:r>
              <a:rPr lang="fr-FR" sz="3400" i="1" dirty="0"/>
              <a:t>troubles sphinctériens </a:t>
            </a:r>
            <a:r>
              <a:rPr lang="fr-FR" sz="3400" dirty="0" smtClean="0"/>
              <a:t>fréquents.</a:t>
            </a:r>
          </a:p>
          <a:p>
            <a:pPr marL="400050" lvl="1" indent="0" algn="just">
              <a:buNone/>
            </a:pPr>
            <a:r>
              <a:rPr lang="fr-FR" sz="3400" dirty="0" smtClean="0"/>
              <a:t>-</a:t>
            </a:r>
            <a:r>
              <a:rPr lang="fr-FR" sz="3400" i="1" dirty="0" smtClean="0"/>
              <a:t>Troubles </a:t>
            </a:r>
            <a:r>
              <a:rPr lang="fr-FR" sz="3400" i="1" dirty="0"/>
              <a:t>du sommeil</a:t>
            </a:r>
            <a:r>
              <a:rPr lang="fr-FR" sz="3400" dirty="0"/>
              <a:t>.</a:t>
            </a:r>
          </a:p>
          <a:p>
            <a:pPr marL="400050" lvl="1" indent="0" algn="just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222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7380"/>
            <a:ext cx="7319357" cy="1296144"/>
          </a:xfrm>
        </p:spPr>
        <p:txBody>
          <a:bodyPr>
            <a:normAutofit/>
          </a:bodyPr>
          <a:lstStyle/>
          <a:p>
            <a:pPr marL="838200" indent="-838200"/>
            <a:r>
              <a:rPr lang="fr-MA" sz="2400" b="1" dirty="0" smtClean="0"/>
              <a:t>Troubles psychiatriques de la démence </a:t>
            </a:r>
            <a:endParaRPr lang="fr-FR" sz="2400" b="1" dirty="0"/>
          </a:p>
        </p:txBody>
      </p:sp>
      <p:graphicFrame>
        <p:nvGraphicFramePr>
          <p:cNvPr id="129082" name="Group 5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0845247"/>
              </p:ext>
            </p:extLst>
          </p:nvPr>
        </p:nvGraphicFramePr>
        <p:xfrm>
          <a:off x="829261" y="1271819"/>
          <a:ext cx="7559163" cy="4778139"/>
        </p:xfrm>
        <a:graphic>
          <a:graphicData uri="http://schemas.openxmlformats.org/drawingml/2006/table">
            <a:tbl>
              <a:tblPr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tableStyleId>{3C2FFA5D-87B4-456A-9821-1D502468CF0F}</a:tableStyleId>
              </a:tblPr>
              <a:tblGrid>
                <a:gridCol w="25859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146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58563"/>
              </a:tblGrid>
              <a:tr h="68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0" u="none" strike="noStrike" cap="none" normalizeH="0" baseline="0" dirty="0" smtClean="0">
                          <a:ln>
                            <a:solidFill>
                              <a:srgbClr val="002060"/>
                            </a:solidFill>
                          </a:ln>
                          <a:effectLst/>
                        </a:rPr>
                        <a:t>Trouble </a:t>
                      </a:r>
                      <a:r>
                        <a:rPr kumimoji="0" lang="fr-FR" sz="2000" b="0" u="none" strike="noStrike" cap="none" normalizeH="0" baseline="0" dirty="0">
                          <a:ln>
                            <a:solidFill>
                              <a:srgbClr val="002060"/>
                            </a:solidFill>
                          </a:ln>
                          <a:effectLst/>
                        </a:rPr>
                        <a:t>psychiatrique </a:t>
                      </a:r>
                      <a:endParaRPr kumimoji="0" lang="fr-FR" sz="2000" b="0" i="0" u="none" strike="noStrike" cap="none" normalizeH="0" baseline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8580" marR="68580"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2000" b="0" i="0" u="none" strike="noStrike" cap="none" normalizeH="0" baseline="0" dirty="0" smtClean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Type</a:t>
                      </a:r>
                      <a:endParaRPr kumimoji="0" lang="fr-FR" sz="2000" b="0" i="0" u="none" strike="noStrike" cap="none" normalizeH="0" baseline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8580" marR="68580"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2000" b="0" i="0" u="none" strike="noStrike" cap="none" normalizeH="0" baseline="0" dirty="0" smtClean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Prévalence </a:t>
                      </a:r>
                      <a:endParaRPr kumimoji="0" lang="fr-FR" sz="2000" b="0" i="0" u="none" strike="noStrike" cap="none" normalizeH="0" baseline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8580" marR="68580"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88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MA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</a:rPr>
                        <a:t>Troubles psychomoteurs </a:t>
                      </a:r>
                      <a:endParaRPr kumimoji="0" lang="fr-FR" sz="18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MA" sz="1800" dirty="0" smtClean="0">
                          <a:solidFill>
                            <a:srgbClr val="FF0000"/>
                          </a:solidFill>
                        </a:rPr>
                        <a:t>Agitation</a:t>
                      </a:r>
                      <a:r>
                        <a:rPr lang="fr-MA" sz="1800" baseline="0" dirty="0" smtClean="0">
                          <a:solidFill>
                            <a:srgbClr val="FF0000"/>
                          </a:solidFill>
                        </a:rPr>
                        <a:t> , agressivité, fugue, stéréotypies </a:t>
                      </a:r>
                      <a:endParaRPr lang="fr-MA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MA" sz="1800" baseline="0" dirty="0" smtClean="0">
                          <a:solidFill>
                            <a:schemeClr val="tx1"/>
                          </a:solidFill>
                        </a:rPr>
                        <a:t>Agressivité 40 %</a:t>
                      </a:r>
                      <a:endParaRPr lang="fr-MA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56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MA" sz="1800" b="1" dirty="0" smtClean="0">
                          <a:solidFill>
                            <a:schemeClr val="tx1"/>
                          </a:solidFill>
                        </a:rPr>
                        <a:t>Troubles</a:t>
                      </a:r>
                      <a:r>
                        <a:rPr lang="fr-MA" sz="1800" b="1" baseline="0" dirty="0" smtClean="0">
                          <a:solidFill>
                            <a:schemeClr val="tx1"/>
                          </a:solidFill>
                        </a:rPr>
                        <a:t> émotionnels </a:t>
                      </a:r>
                      <a:endParaRPr lang="fr-M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Dépression, troubles anxieux, apathie</a:t>
                      </a:r>
                      <a:endParaRPr kumimoji="0" lang="fr-FR" sz="1800" b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MA" sz="1800" dirty="0" smtClean="0">
                          <a:solidFill>
                            <a:schemeClr val="tx1"/>
                          </a:solidFill>
                        </a:rPr>
                        <a:t>Apathie</a:t>
                      </a:r>
                      <a:r>
                        <a:rPr lang="fr-MA" sz="1800" baseline="0" dirty="0" smtClean="0">
                          <a:solidFill>
                            <a:schemeClr val="tx1"/>
                          </a:solidFill>
                        </a:rPr>
                        <a:t> 49 %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Dépression 42 %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Anxiété 39 %</a:t>
                      </a:r>
                      <a:endParaRPr kumimoji="0" lang="fr-FR" sz="18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88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MA" sz="1800" b="1" dirty="0" smtClean="0">
                          <a:solidFill>
                            <a:schemeClr val="dk1"/>
                          </a:solidFill>
                        </a:rPr>
                        <a:t>Troubles</a:t>
                      </a:r>
                      <a:r>
                        <a:rPr lang="fr-MA" sz="1800" b="1" baseline="0" dirty="0" smtClean="0">
                          <a:solidFill>
                            <a:schemeClr val="dk1"/>
                          </a:solidFill>
                        </a:rPr>
                        <a:t> instinctuels </a:t>
                      </a:r>
                      <a:endParaRPr lang="fr-M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Insomnie, hyperphagie, désinhibition sexuelle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Insomnie 39 %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54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MA" sz="1800" b="1" dirty="0" smtClean="0">
                          <a:solidFill>
                            <a:schemeClr val="dk1"/>
                          </a:solidFill>
                        </a:rPr>
                        <a:t>Troubles</a:t>
                      </a:r>
                      <a:r>
                        <a:rPr lang="fr-MA" sz="1800" b="1" baseline="0" dirty="0" smtClean="0">
                          <a:solidFill>
                            <a:schemeClr val="dk1"/>
                          </a:solidFill>
                        </a:rPr>
                        <a:t> psychotiques</a:t>
                      </a:r>
                      <a:endParaRPr lang="fr-M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Délire, hallucinations</a:t>
                      </a:r>
                      <a:endParaRPr kumimoji="0" 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Délire 31 %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M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Hallucinations 16 %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1221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lang="fr-MA" sz="12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8580" marR="68580" anchor="b"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8580" marR="6858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68580" marR="68580" anchor="ctr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888C38-B983-419A-9DC4-4855043C1F5F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31003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1760" y="476672"/>
            <a:ext cx="5486400" cy="566738"/>
          </a:xfrm>
        </p:spPr>
        <p:txBody>
          <a:bodyPr>
            <a:normAutofit/>
          </a:bodyPr>
          <a:lstStyle/>
          <a:p>
            <a:r>
              <a:rPr lang="fr-MA" sz="2800" b="1" dirty="0" smtClean="0"/>
              <a:t>Retentissement important</a:t>
            </a:r>
            <a:endParaRPr lang="fr-MA" sz="28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type="body" sz="half" idx="2"/>
          </p:nvPr>
        </p:nvSpPr>
        <p:spPr>
          <a:xfrm>
            <a:off x="1043608" y="1255986"/>
            <a:ext cx="5486400" cy="804862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MA" dirty="0">
                <a:solidFill>
                  <a:schemeClr val="tx1"/>
                </a:solidFill>
              </a:rPr>
              <a:t> </a:t>
            </a:r>
            <a:r>
              <a:rPr lang="fr-MA" dirty="0" smtClean="0">
                <a:solidFill>
                  <a:schemeClr val="tx1"/>
                </a:solidFill>
              </a:rPr>
              <a:t>   </a:t>
            </a:r>
            <a:r>
              <a:rPr lang="fr-MA" sz="4000" b="1" dirty="0" smtClean="0"/>
              <a:t>Impact des troubles psychiatriques</a:t>
            </a:r>
            <a:r>
              <a:rPr lang="fr-MA" sz="4000" b="1" dirty="0" smtClean="0">
                <a:solidFill>
                  <a:schemeClr val="tx1"/>
                </a:solidFill>
              </a:rPr>
              <a:t>:</a:t>
            </a:r>
            <a:endParaRPr lang="fr-MA" sz="4000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fr-MA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fr-MA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fr-MA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fr-MA" dirty="0">
              <a:solidFill>
                <a:schemeClr val="tx1"/>
              </a:solidFill>
            </a:endParaRPr>
          </a:p>
          <a:p>
            <a:pPr marL="400050" lvl="1" indent="0">
              <a:lnSpc>
                <a:spcPct val="150000"/>
              </a:lnSpc>
              <a:buNone/>
            </a:pPr>
            <a:endParaRPr lang="fr-MA" sz="1200" dirty="0" smtClean="0">
              <a:solidFill>
                <a:schemeClr val="tx1"/>
              </a:solidFill>
            </a:endParaRPr>
          </a:p>
          <a:p>
            <a:pPr marL="400050" lvl="1" indent="0">
              <a:lnSpc>
                <a:spcPct val="150000"/>
              </a:lnSpc>
              <a:buNone/>
            </a:pPr>
            <a:endParaRPr lang="fr-MA" sz="1200" dirty="0"/>
          </a:p>
          <a:p>
            <a:pPr marL="400050" lvl="1" indent="0">
              <a:lnSpc>
                <a:spcPct val="150000"/>
              </a:lnSpc>
              <a:buNone/>
            </a:pPr>
            <a:endParaRPr lang="fr-MA" sz="1200" dirty="0" smtClean="0">
              <a:solidFill>
                <a:schemeClr val="tx1"/>
              </a:solidFill>
            </a:endParaRPr>
          </a:p>
          <a:p>
            <a:pPr marL="400050" lvl="1" indent="0">
              <a:lnSpc>
                <a:spcPct val="150000"/>
              </a:lnSpc>
              <a:buNone/>
            </a:pPr>
            <a:endParaRPr lang="fr-MA" sz="1200" dirty="0"/>
          </a:p>
          <a:p>
            <a:pPr marL="400050" lvl="1" indent="0">
              <a:lnSpc>
                <a:spcPct val="150000"/>
              </a:lnSpc>
              <a:buNone/>
            </a:pPr>
            <a:endParaRPr lang="fr-MA" sz="1200" dirty="0" smtClean="0">
              <a:solidFill>
                <a:schemeClr val="tx1"/>
              </a:solidFill>
            </a:endParaRPr>
          </a:p>
          <a:p>
            <a:pPr marL="400050" lvl="1" indent="0">
              <a:lnSpc>
                <a:spcPct val="150000"/>
              </a:lnSpc>
              <a:buNone/>
            </a:pPr>
            <a:endParaRPr lang="fr-MA" sz="1200" dirty="0"/>
          </a:p>
          <a:p>
            <a:pPr marL="400050" lvl="1" indent="0">
              <a:lnSpc>
                <a:spcPct val="150000"/>
              </a:lnSpc>
              <a:buNone/>
            </a:pPr>
            <a:endParaRPr lang="fr-MA" sz="2200" b="1" dirty="0" smtClean="0">
              <a:solidFill>
                <a:schemeClr val="tx1"/>
              </a:solidFill>
            </a:endParaRPr>
          </a:p>
          <a:p>
            <a:pPr marL="400050" lvl="1" indent="0">
              <a:lnSpc>
                <a:spcPct val="150000"/>
              </a:lnSpc>
              <a:buNone/>
            </a:pPr>
            <a:endParaRPr lang="fr-MA" sz="2200" b="1" dirty="0"/>
          </a:p>
          <a:p>
            <a:pPr marL="400050" lvl="1" indent="0">
              <a:lnSpc>
                <a:spcPct val="150000"/>
              </a:lnSpc>
              <a:buNone/>
            </a:pPr>
            <a:endParaRPr lang="fr-MA" sz="2200" b="1" dirty="0" smtClean="0">
              <a:solidFill>
                <a:schemeClr val="tx1"/>
              </a:solidFill>
            </a:endParaRPr>
          </a:p>
          <a:p>
            <a:pPr marL="400050" lvl="1" indent="0">
              <a:lnSpc>
                <a:spcPct val="150000"/>
              </a:lnSpc>
              <a:buNone/>
            </a:pPr>
            <a:endParaRPr lang="fr-MA" sz="2200" b="1" dirty="0"/>
          </a:p>
          <a:p>
            <a:pPr marL="400050" lvl="1" indent="0">
              <a:lnSpc>
                <a:spcPct val="150000"/>
              </a:lnSpc>
              <a:buNone/>
            </a:pPr>
            <a:endParaRPr lang="fr-MA" sz="2200" b="1" dirty="0" smtClean="0">
              <a:solidFill>
                <a:schemeClr val="tx1"/>
              </a:solidFill>
            </a:endParaRPr>
          </a:p>
          <a:p>
            <a:pPr marL="400050" lvl="1" indent="0">
              <a:lnSpc>
                <a:spcPct val="150000"/>
              </a:lnSpc>
              <a:buNone/>
            </a:pPr>
            <a:endParaRPr lang="fr-MA" sz="2200" b="1" dirty="0" smtClean="0">
              <a:solidFill>
                <a:schemeClr val="tx1"/>
              </a:solidFill>
            </a:endParaRPr>
          </a:p>
          <a:p>
            <a:pPr marL="400050" lvl="1" indent="0">
              <a:lnSpc>
                <a:spcPct val="150000"/>
              </a:lnSpc>
              <a:buNone/>
            </a:pPr>
            <a:endParaRPr lang="fr-MA" sz="2200" b="1" dirty="0"/>
          </a:p>
          <a:p>
            <a:pPr marL="400050" lvl="1" indent="0">
              <a:lnSpc>
                <a:spcPct val="150000"/>
              </a:lnSpc>
              <a:buNone/>
            </a:pPr>
            <a:endParaRPr lang="fr-MA" sz="2200" b="1" dirty="0" smtClean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83568" y="2060848"/>
            <a:ext cx="7704856" cy="3456384"/>
          </a:xfrm>
          <a:prstGeom prst="round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fr-MA" sz="2400" dirty="0" smtClean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MA" sz="2400" dirty="0" smtClean="0"/>
              <a:t>Aggravation </a:t>
            </a:r>
            <a:r>
              <a:rPr lang="fr-MA" sz="2400" dirty="0"/>
              <a:t>du déclin </a:t>
            </a:r>
            <a:r>
              <a:rPr lang="fr-MA" sz="2400" dirty="0" smtClean="0"/>
              <a:t>cognitif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MA" sz="2400" dirty="0" smtClean="0"/>
              <a:t>Perte d’autonomie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MA" sz="2400" dirty="0" smtClean="0"/>
              <a:t>Altération de la qualité </a:t>
            </a:r>
            <a:r>
              <a:rPr lang="fr-MA" sz="2400" dirty="0"/>
              <a:t>de vie du sujet et des </a:t>
            </a:r>
            <a:r>
              <a:rPr lang="fr-MA" sz="2400" dirty="0" smtClean="0"/>
              <a:t>aidants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MA" sz="2400" dirty="0" smtClean="0"/>
              <a:t>Prescription </a:t>
            </a:r>
            <a:r>
              <a:rPr lang="fr-MA" sz="2400" dirty="0"/>
              <a:t>médicamenteuse inappropriée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MA" sz="2400" dirty="0" smtClean="0"/>
              <a:t>Complications  somatiques </a:t>
            </a:r>
            <a:endParaRPr lang="fr-FR" sz="2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MA" sz="2400" dirty="0" smtClean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16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72616"/>
            <a:ext cx="8229600" cy="16002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fr-MA" b="1" dirty="0" smtClean="0">
                <a:solidFill>
                  <a:schemeClr val="tx1"/>
                </a:solidFill>
              </a:rPr>
              <a:t/>
            </a:r>
            <a:br>
              <a:rPr lang="fr-MA" b="1" dirty="0" smtClean="0">
                <a:solidFill>
                  <a:schemeClr val="tx1"/>
                </a:solidFill>
              </a:rPr>
            </a:br>
            <a:r>
              <a:rPr lang="fr-MA" b="1" dirty="0">
                <a:solidFill>
                  <a:schemeClr val="tx1"/>
                </a:solidFill>
              </a:rPr>
              <a:t/>
            </a:r>
            <a:br>
              <a:rPr lang="fr-MA" b="1" dirty="0">
                <a:solidFill>
                  <a:schemeClr val="tx1"/>
                </a:solidFill>
              </a:rPr>
            </a:br>
            <a:r>
              <a:rPr lang="fr-MA" sz="2700" b="1" dirty="0" smtClean="0">
                <a:solidFill>
                  <a:schemeClr val="tx1"/>
                </a:solidFill>
                <a:latin typeface="+mn-lt"/>
              </a:rPr>
              <a:t>Facteurs prédisposant aux troubles psychiatriques </a:t>
            </a:r>
            <a:r>
              <a:rPr lang="fr-MA" b="1" dirty="0" smtClean="0">
                <a:solidFill>
                  <a:schemeClr val="tx1"/>
                </a:solidFill>
              </a:rPr>
              <a:t/>
            </a:r>
            <a:br>
              <a:rPr lang="fr-MA" b="1" dirty="0" smtClean="0">
                <a:solidFill>
                  <a:schemeClr val="tx1"/>
                </a:solidFill>
              </a:rPr>
            </a:br>
            <a:r>
              <a:rPr lang="fr-FR" sz="2200" dirty="0">
                <a:solidFill>
                  <a:schemeClr val="tx1"/>
                </a:solidFill>
              </a:rPr>
              <a:t/>
            </a:r>
            <a:br>
              <a:rPr lang="fr-FR" sz="2200" dirty="0">
                <a:solidFill>
                  <a:schemeClr val="tx1"/>
                </a:solidFill>
              </a:rPr>
            </a:br>
            <a:endParaRPr lang="fr-MA" sz="2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061639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endParaRPr lang="fr-MA" dirty="0"/>
          </a:p>
          <a:p>
            <a:pPr marL="0" indent="0">
              <a:lnSpc>
                <a:spcPct val="200000"/>
              </a:lnSpc>
              <a:buNone/>
            </a:pPr>
            <a:endParaRPr lang="fr-MA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631160" y="2204864"/>
            <a:ext cx="6253207" cy="4248472"/>
          </a:xfrm>
          <a:prstGeom prst="roundRect">
            <a:avLst/>
          </a:prstGeom>
          <a:effectLst>
            <a:innerShdw blurRad="114300">
              <a:prstClr val="black"/>
            </a:inn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lvl="1" indent="-342900">
              <a:lnSpc>
                <a:spcPct val="200000"/>
              </a:lnSpc>
              <a:buFontTx/>
              <a:buChar char="-"/>
            </a:pPr>
            <a:endParaRPr lang="fr-MA" dirty="0">
              <a:solidFill>
                <a:schemeClr val="tx1"/>
              </a:solidFill>
            </a:endParaRPr>
          </a:p>
          <a:p>
            <a:pPr marL="742950" lvl="1" indent="-342900">
              <a:lnSpc>
                <a:spcPct val="200000"/>
              </a:lnSpc>
              <a:buFontTx/>
              <a:buChar char="-"/>
            </a:pPr>
            <a:r>
              <a:rPr lang="fr-MA" sz="2400" dirty="0" smtClean="0">
                <a:solidFill>
                  <a:schemeClr val="tx1"/>
                </a:solidFill>
              </a:rPr>
              <a:t>Age</a:t>
            </a:r>
            <a:r>
              <a:rPr lang="fr-MA" sz="2400" dirty="0">
                <a:solidFill>
                  <a:schemeClr val="tx1"/>
                </a:solidFill>
              </a:rPr>
              <a:t>: survenue à un âge </a:t>
            </a:r>
            <a:r>
              <a:rPr lang="fr-MA" sz="2400" dirty="0" smtClean="0">
                <a:solidFill>
                  <a:schemeClr val="tx1"/>
                </a:solidFill>
              </a:rPr>
              <a:t>précoce</a:t>
            </a:r>
          </a:p>
          <a:p>
            <a:pPr marL="742950" lvl="1" indent="-342900">
              <a:lnSpc>
                <a:spcPct val="200000"/>
              </a:lnSpc>
              <a:buFontTx/>
              <a:buChar char="-"/>
            </a:pPr>
            <a:r>
              <a:rPr lang="fr-MA" sz="2400" dirty="0" smtClean="0">
                <a:solidFill>
                  <a:schemeClr val="tx1"/>
                </a:solidFill>
              </a:rPr>
              <a:t>Durée </a:t>
            </a:r>
            <a:r>
              <a:rPr lang="fr-MA" sz="2400" dirty="0">
                <a:solidFill>
                  <a:schemeClr val="tx1"/>
                </a:solidFill>
              </a:rPr>
              <a:t>de l’évolution </a:t>
            </a:r>
            <a:endParaRPr lang="fr-MA" sz="2400" dirty="0" smtClean="0">
              <a:solidFill>
                <a:schemeClr val="tx1"/>
              </a:solidFill>
            </a:endParaRPr>
          </a:p>
          <a:p>
            <a:pPr marL="742950" lvl="1" indent="-342900">
              <a:lnSpc>
                <a:spcPct val="200000"/>
              </a:lnSpc>
              <a:buFontTx/>
              <a:buChar char="-"/>
            </a:pPr>
            <a:r>
              <a:rPr lang="fr-MA" sz="2400" dirty="0" smtClean="0">
                <a:solidFill>
                  <a:schemeClr val="tx1"/>
                </a:solidFill>
              </a:rPr>
              <a:t>Niveau d’instruction</a:t>
            </a:r>
          </a:p>
          <a:p>
            <a:pPr marL="742950" lvl="1" indent="-342900">
              <a:lnSpc>
                <a:spcPct val="200000"/>
              </a:lnSpc>
              <a:buFontTx/>
              <a:buChar char="-"/>
            </a:pPr>
            <a:r>
              <a:rPr lang="fr-MA" sz="2400" dirty="0" smtClean="0">
                <a:solidFill>
                  <a:schemeClr val="tx1"/>
                </a:solidFill>
              </a:rPr>
              <a:t>Sévérité </a:t>
            </a:r>
            <a:r>
              <a:rPr lang="fr-MA" sz="2400" dirty="0">
                <a:solidFill>
                  <a:schemeClr val="tx1"/>
                </a:solidFill>
              </a:rPr>
              <a:t>du déclin </a:t>
            </a:r>
            <a:r>
              <a:rPr lang="fr-MA" sz="2400" dirty="0" smtClean="0">
                <a:solidFill>
                  <a:schemeClr val="tx1"/>
                </a:solidFill>
              </a:rPr>
              <a:t>cognitif</a:t>
            </a:r>
          </a:p>
          <a:p>
            <a:pPr marL="742950" lvl="1" indent="-342900">
              <a:lnSpc>
                <a:spcPct val="200000"/>
              </a:lnSpc>
              <a:buFontTx/>
              <a:buChar char="-"/>
            </a:pPr>
            <a:r>
              <a:rPr lang="fr-MA" sz="2400" dirty="0" smtClean="0">
                <a:solidFill>
                  <a:schemeClr val="tx1"/>
                </a:solidFill>
              </a:rPr>
              <a:t>Qualité </a:t>
            </a:r>
            <a:r>
              <a:rPr lang="fr-MA" sz="2400" dirty="0">
                <a:solidFill>
                  <a:schemeClr val="tx1"/>
                </a:solidFill>
              </a:rPr>
              <a:t>de </a:t>
            </a:r>
            <a:r>
              <a:rPr lang="fr-MA" sz="2400" dirty="0" smtClean="0">
                <a:solidFill>
                  <a:schemeClr val="tx1"/>
                </a:solidFill>
              </a:rPr>
              <a:t>la prise en charge</a:t>
            </a:r>
            <a:endParaRPr lang="fr-MA" sz="2400" dirty="0">
              <a:solidFill>
                <a:schemeClr val="tx1"/>
              </a:solidFill>
            </a:endParaRPr>
          </a:p>
          <a:p>
            <a:pPr marL="742950" lvl="1" indent="-342900">
              <a:lnSpc>
                <a:spcPct val="200000"/>
              </a:lnSpc>
              <a:buFontTx/>
              <a:buChar char="-"/>
            </a:pPr>
            <a:endParaRPr lang="fr-MA" sz="2000" dirty="0">
              <a:solidFill>
                <a:schemeClr val="tx1"/>
              </a:solidFill>
            </a:endParaRPr>
          </a:p>
          <a:p>
            <a:pPr marL="400050" lvl="1" indent="0">
              <a:lnSpc>
                <a:spcPct val="200000"/>
              </a:lnSpc>
              <a:buNone/>
            </a:pPr>
            <a:endParaRPr lang="fr-MA" sz="2000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81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r>
              <a:rPr lang="fr-MA" sz="2800" b="1" dirty="0" smtClean="0">
                <a:solidFill>
                  <a:schemeClr val="tx2"/>
                </a:solidFill>
              </a:rPr>
              <a:t> </a:t>
            </a:r>
            <a:r>
              <a:rPr lang="fr-MA" sz="2400" b="1" dirty="0" smtClean="0">
                <a:solidFill>
                  <a:schemeClr val="tx2"/>
                </a:solidFill>
              </a:rPr>
              <a:t>Evaluation: analyse du trouble psychiatrique </a:t>
            </a:r>
            <a:endParaRPr lang="fr-FR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3054586"/>
              </p:ext>
            </p:extLst>
          </p:nvPr>
        </p:nvGraphicFramePr>
        <p:xfrm>
          <a:off x="827584" y="908720"/>
          <a:ext cx="7416824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1412-2CE8-4B1C-8F1D-65D529A17943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255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1068</Words>
  <Application>Microsoft Office PowerPoint</Application>
  <PresentationFormat>Affichage à l'écran (4:3)</PresentationFormat>
  <Paragraphs>271</Paragraphs>
  <Slides>24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Thème Office</vt:lpstr>
      <vt:lpstr>Troubles  psychiatriques dans les démences   Novembre 2023</vt:lpstr>
      <vt:lpstr>Introduction </vt:lpstr>
      <vt:lpstr>Introduction</vt:lpstr>
      <vt:lpstr>Clinique</vt:lpstr>
      <vt:lpstr>Clinique</vt:lpstr>
      <vt:lpstr>Troubles psychiatriques de la démence </vt:lpstr>
      <vt:lpstr>Retentissement important</vt:lpstr>
      <vt:lpstr>  Facteurs prédisposant aux troubles psychiatriques   </vt:lpstr>
      <vt:lpstr> Evaluation: analyse du trouble psychiatrique </vt:lpstr>
      <vt:lpstr>     ANTIDÉPRESSEURS          Prise en charge    </vt:lpstr>
      <vt:lpstr>Présentation PowerPoint</vt:lpstr>
      <vt:lpstr>Traitement pharmacologique</vt:lpstr>
      <vt:lpstr>  Traitement pharmacologique </vt:lpstr>
      <vt:lpstr>Psychotropes: bénéfice / risque  </vt:lpstr>
      <vt:lpstr>Présentation PowerPoint</vt:lpstr>
      <vt:lpstr>Prescription des antipsychotiques </vt:lpstr>
      <vt:lpstr>Antidépresseurs</vt:lpstr>
      <vt:lpstr>Anxiolytiques </vt:lpstr>
      <vt:lpstr>Anxiolytiques </vt:lpstr>
      <vt:lpstr>Présentation PowerPoint</vt:lpstr>
      <vt:lpstr>Traitements non médicamenteux </vt:lpstr>
      <vt:lpstr>Interventions non médicamenteuses  </vt:lpstr>
      <vt:lpstr>Approches psycho-sociales </vt:lpstr>
      <vt:lpstr>Conclusion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Troubles psychiatriques de la démence</dc:title>
  <dc:creator>rachid</dc:creator>
  <cp:lastModifiedBy>HP</cp:lastModifiedBy>
  <cp:revision>280</cp:revision>
  <dcterms:created xsi:type="dcterms:W3CDTF">2018-10-14T11:23:32Z</dcterms:created>
  <dcterms:modified xsi:type="dcterms:W3CDTF">2023-10-29T11:32:12Z</dcterms:modified>
</cp:coreProperties>
</file>