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1" r:id="rId7"/>
    <p:sldId id="268" r:id="rId8"/>
    <p:sldId id="267" r:id="rId9"/>
    <p:sldId id="262" r:id="rId10"/>
  </p:sldIdLst>
  <p:sldSz cx="9144000" cy="6858000" type="screen4x3"/>
  <p:notesSz cx="6858000" cy="9144000"/>
  <p:custDataLst>
    <p:tags r:id="rId11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F300C-BB5D-45CB-9F5D-967BADBB3432}" type="datetimeFigureOut">
              <a:rPr lang="fr-FR" smtClean="0"/>
              <a:pPr/>
              <a:t>01/12/2021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CB4BF-B1B6-4F0B-B087-02EC92AF0E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La psychologie médicale: </a:t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Définitions et Généralités </a:t>
            </a:r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psychologie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fr-FR" b="1" u="sng" dirty="0" smtClean="0"/>
              <a:t>Définitions </a:t>
            </a:r>
          </a:p>
          <a:p>
            <a:pPr marL="514350" indent="-514350">
              <a:buNone/>
            </a:pPr>
            <a:r>
              <a:rPr lang="fr-FR" dirty="0" smtClean="0"/>
              <a:t>Plusieurs définitions :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Étude scientifique du fonctionnement psychique à partir du comportement humain.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Étude théorique des sensations, de la pensée et du comportement, et qui utilise des méthodes de recherche et d’investigations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Étude des lois psychologiques d’interaction de l’organisme avec l’environnement, la sociologie, l’hérédité, la vie </a:t>
            </a:r>
            <a:r>
              <a:rPr lang="fr-FR" dirty="0" err="1" smtClean="0"/>
              <a:t>socio-culturelle</a:t>
            </a:r>
            <a:r>
              <a:rPr lang="fr-FR" dirty="0" smtClean="0"/>
              <a:t>…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dirty="0" smtClean="0"/>
              <a:t>La définition la plus admise 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dirty="0" smtClean="0"/>
              <a:t>C’est l’étude du fonctionnement psychique de l’individu normal et des grandes fonctions intellectuelles et affectives. </a:t>
            </a:r>
          </a:p>
          <a:p>
            <a:pPr>
              <a:buNone/>
            </a:pPr>
            <a:r>
              <a:rPr lang="fr-FR" b="1" dirty="0" smtClean="0"/>
              <a:t>Exemple</a:t>
            </a:r>
            <a:r>
              <a:rPr lang="fr-FR" dirty="0" smtClean="0"/>
              <a:t> : </a:t>
            </a:r>
          </a:p>
          <a:p>
            <a:r>
              <a:rPr lang="fr-FR" dirty="0" smtClean="0"/>
              <a:t>Anatomie humaine : morphologie et la situation normale d’un organe normal.</a:t>
            </a:r>
          </a:p>
          <a:p>
            <a:r>
              <a:rPr lang="fr-FR" dirty="0" smtClean="0"/>
              <a:t>Physiologie humaine : comment fonctionne un organe </a:t>
            </a:r>
          </a:p>
          <a:p>
            <a:r>
              <a:rPr lang="fr-FR" dirty="0" smtClean="0"/>
              <a:t>On ne peut pas connaitre les troubles psychologiques, si on ne connait pas le fonctionnement psychologique normal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La psychologie est différente de </a:t>
            </a:r>
            <a:r>
              <a:rPr lang="fr-FR" dirty="0" smtClean="0"/>
              <a:t>: </a:t>
            </a:r>
          </a:p>
          <a:p>
            <a:r>
              <a:rPr lang="fr-FR" b="1" dirty="0" smtClean="0"/>
              <a:t>La psychiatrie </a:t>
            </a:r>
            <a:r>
              <a:rPr lang="fr-FR" dirty="0" smtClean="0"/>
              <a:t>: étude du diagnostic et du traitement d’une maladie mentale</a:t>
            </a:r>
          </a:p>
          <a:p>
            <a:r>
              <a:rPr lang="fr-FR" b="1" dirty="0" smtClean="0"/>
              <a:t>La psychothérapie </a:t>
            </a:r>
            <a:r>
              <a:rPr lang="fr-FR" dirty="0" smtClean="0"/>
              <a:t>: ensemble de techniques et de moyens psychologiques pour le traitement des malades. Les techniques sont différentes selon le type de la psychothérapie utilisée. </a:t>
            </a:r>
          </a:p>
          <a:p>
            <a:r>
              <a:rPr lang="fr-FR" b="1" dirty="0" smtClean="0"/>
              <a:t>La psychanalyse </a:t>
            </a:r>
            <a:r>
              <a:rPr lang="fr-FR" dirty="0" smtClean="0"/>
              <a:t>: c’est une théorie explicative du développement de la personnalité et des maladies mentales, et il en dérive des méthodes thérapeutiques.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B/ Les branches de la psychologie : </a:t>
            </a:r>
          </a:p>
          <a:p>
            <a:pPr lvl="1">
              <a:buFont typeface="Wingdings" pitchFamily="2" charset="2"/>
              <a:buChar char="v"/>
            </a:pPr>
            <a:r>
              <a:rPr lang="fr-FR" b="1" dirty="0"/>
              <a:t> </a:t>
            </a:r>
            <a:r>
              <a:rPr lang="fr-FR" b="1" dirty="0" smtClean="0"/>
              <a:t>la psychologie médicale </a:t>
            </a:r>
          </a:p>
          <a:p>
            <a:pPr lvl="1">
              <a:buNone/>
            </a:pPr>
            <a:r>
              <a:rPr lang="fr-FR" dirty="0" smtClean="0"/>
              <a:t> c’est l’étude et surtout la prise en compte dans la pratique des modifications produites dans la psychologie du malade par l’apparition d’une maladie </a:t>
            </a:r>
          </a:p>
          <a:p>
            <a:pPr lvl="1"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b="1" dirty="0" smtClean="0"/>
              <a:t>La psychologie expérimentale </a:t>
            </a:r>
            <a:r>
              <a:rPr lang="fr-FR" dirty="0" smtClean="0"/>
              <a:t>: </a:t>
            </a:r>
          </a:p>
          <a:p>
            <a:pPr lvl="1">
              <a:buNone/>
            </a:pPr>
            <a:r>
              <a:rPr lang="fr-FR" dirty="0" smtClean="0"/>
              <a:t>Se réalise dans le laboratoire ou sur le modèle animal. Elle a pour but d’élargir les bases de la connaissance scientifique</a:t>
            </a:r>
          </a:p>
          <a:p>
            <a:pPr lvl="1"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b="1" dirty="0" smtClean="0"/>
              <a:t>la psychologie cognitive </a:t>
            </a:r>
            <a:r>
              <a:rPr lang="fr-FR" dirty="0" smtClean="0"/>
              <a:t>: </a:t>
            </a:r>
          </a:p>
          <a:p>
            <a:pPr lvl="1">
              <a:buNone/>
            </a:pPr>
            <a:r>
              <a:rPr lang="fr-FR" dirty="0" smtClean="0"/>
              <a:t>Se rapporte à l’étude des fonctions d’apprentissage  et des perceptions de l’être humain : Attention, vigilance, intelligence , la mémoire, les perceptions…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lvl="1">
              <a:buNone/>
            </a:pPr>
            <a:r>
              <a:rPr lang="fr-FR" dirty="0" smtClean="0"/>
              <a:t>  </a:t>
            </a:r>
            <a:r>
              <a:rPr lang="fr-FR" b="1" dirty="0" smtClean="0"/>
              <a:t>les domaines de la psychologie </a:t>
            </a:r>
            <a:r>
              <a:rPr lang="fr-FR" dirty="0" smtClean="0"/>
              <a:t>: </a:t>
            </a:r>
          </a:p>
          <a:p>
            <a:pPr lvl="1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psychologie clinique: Le psychologue clinicien a pour but principal d’évaluer et de traiter par psychothérapie les maladies mentales</a:t>
            </a:r>
          </a:p>
          <a:p>
            <a:pPr lvl="1">
              <a:buFont typeface="Wingdings" pitchFamily="2" charset="2"/>
              <a:buChar char="q"/>
            </a:pPr>
            <a:r>
              <a:rPr lang="fr-FR" dirty="0" smtClean="0"/>
              <a:t>de l’enfant et de l’adolescent</a:t>
            </a:r>
          </a:p>
          <a:p>
            <a:pPr lvl="1">
              <a:buFont typeface="Wingdings" pitchFamily="2" charset="2"/>
              <a:buChar char="q"/>
            </a:pPr>
            <a:r>
              <a:rPr lang="fr-FR" dirty="0" smtClean="0"/>
              <a:t>Psychologie du sujet âgé</a:t>
            </a:r>
          </a:p>
          <a:p>
            <a:pPr lvl="1">
              <a:buFont typeface="Wingdings" pitchFamily="2" charset="2"/>
              <a:buChar char="q"/>
            </a:pPr>
            <a:r>
              <a:rPr lang="fr-FR" dirty="0" smtClean="0"/>
              <a:t>Psychologie du travail</a:t>
            </a:r>
          </a:p>
          <a:p>
            <a:pPr lvl="1">
              <a:buFont typeface="Wingdings" pitchFamily="2" charset="2"/>
              <a:buChar char="q"/>
            </a:pPr>
            <a:r>
              <a:rPr lang="fr-FR" dirty="0" smtClean="0"/>
              <a:t>Psychologie sociale</a:t>
            </a:r>
          </a:p>
          <a:p>
            <a:pPr lvl="1">
              <a:buFont typeface="Wingdings" pitchFamily="2" charset="2"/>
              <a:buChar char="q"/>
            </a:pPr>
            <a:r>
              <a:rPr lang="fr-FR" dirty="0" smtClean="0"/>
              <a:t>Psychologie du sport</a:t>
            </a:r>
          </a:p>
          <a:p>
            <a:pPr lvl="1">
              <a:buFont typeface="Wingdings" pitchFamily="2" charset="2"/>
              <a:buChar char="q"/>
            </a:pPr>
            <a:r>
              <a:rPr lang="fr-FR" dirty="0" smtClean="0"/>
              <a:t> Psychologie de la scolarité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827584" y="332657"/>
          <a:ext cx="7488832" cy="6220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6744"/>
                <a:gridCol w="2476896"/>
                <a:gridCol w="3125192"/>
              </a:tblGrid>
              <a:tr h="489938">
                <a:tc>
                  <a:txBody>
                    <a:bodyPr/>
                    <a:lstStyle/>
                    <a:p>
                      <a:r>
                        <a:rPr lang="fr-FR" dirty="0" smtClean="0"/>
                        <a:t>Ecole/Courant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Centre d’intérêt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Les questions?</a:t>
                      </a:r>
                      <a:endParaRPr lang="fr-FR" dirty="0"/>
                    </a:p>
                  </a:txBody>
                  <a:tcPr/>
                </a:tc>
              </a:tr>
              <a:tr h="1598293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Biologique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Comment le corps et le cerveau génèrent des émotions, des souvenirs et des expériences sensorielles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Comment l’hérédité et le développement influencent le comportement?</a:t>
                      </a:r>
                    </a:p>
                    <a:p>
                      <a:r>
                        <a:rPr lang="fr-FR" sz="1600" dirty="0" smtClean="0"/>
                        <a:t>Comment les messages sont ils transmis à travers le corps?</a:t>
                      </a:r>
                    </a:p>
                    <a:p>
                      <a:r>
                        <a:rPr lang="fr-FR" sz="1600" dirty="0" smtClean="0"/>
                        <a:t>Comment la biologie est liée à nos humeurs</a:t>
                      </a:r>
                      <a:r>
                        <a:rPr lang="fr-FR" sz="1600" baseline="0" dirty="0" smtClean="0"/>
                        <a:t> et à nos motivations?</a:t>
                      </a:r>
                      <a:endParaRPr lang="fr-FR" sz="1600" dirty="0"/>
                    </a:p>
                  </a:txBody>
                  <a:tcPr/>
                </a:tc>
              </a:tr>
              <a:tr h="1227621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Comportementale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Comment apprenons-nous des réponses observables?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Comment avons-nous appris à craindre certains objets ou certaines</a:t>
                      </a:r>
                      <a:r>
                        <a:rPr lang="fr-FR" sz="1600" baseline="0" dirty="0" smtClean="0"/>
                        <a:t> situations?</a:t>
                      </a:r>
                    </a:p>
                    <a:p>
                      <a:r>
                        <a:rPr lang="fr-FR" sz="1600" baseline="0" dirty="0" smtClean="0"/>
                        <a:t>Quelle est la meilleure façon de modifier notre comportement, par ex: arrêter de fumer </a:t>
                      </a:r>
                      <a:endParaRPr lang="fr-FR" sz="1600" dirty="0"/>
                    </a:p>
                  </a:txBody>
                  <a:tcPr/>
                </a:tc>
              </a:tr>
              <a:tr h="77534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Cognitive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Comment traitons-nous, stockons nous et avons-nous accès à l’information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Comment utilisons-nous les informations pour nous souvenir, raisonner ou résoudre un problème?</a:t>
                      </a:r>
                      <a:endParaRPr lang="fr-FR" sz="1600" dirty="0"/>
                    </a:p>
                  </a:txBody>
                  <a:tcPr/>
                </a:tc>
              </a:tr>
              <a:tr h="1001480">
                <a:tc>
                  <a:txBody>
                    <a:bodyPr/>
                    <a:lstStyle/>
                    <a:p>
                      <a:r>
                        <a:rPr lang="fr-FR" dirty="0" smtClean="0"/>
                        <a:t>Socioculturelle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Comment les comportements et les modes de pensée varient-ils</a:t>
                      </a:r>
                      <a:r>
                        <a:rPr lang="fr-FR" sz="1600" baseline="0" dirty="0" smtClean="0"/>
                        <a:t> selon les situations et les cultures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Dans quelle mesure,</a:t>
                      </a:r>
                      <a:r>
                        <a:rPr lang="fr-FR" sz="1600" baseline="0" dirty="0" smtClean="0"/>
                        <a:t> nous les différentes races, sommes-nous semblables ou différents en tant que êtres humains?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théories psychologiques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Elles rejoignent les théories explicatives du développement de la personnalité et des maladies mentales, on peut en citer:</a:t>
            </a:r>
          </a:p>
          <a:p>
            <a:pPr>
              <a:buFontTx/>
              <a:buChar char="-"/>
            </a:pPr>
            <a:r>
              <a:rPr lang="fr-FR" dirty="0" smtClean="0"/>
              <a:t>Théorie psychanalytique</a:t>
            </a:r>
          </a:p>
          <a:p>
            <a:pPr>
              <a:buFontTx/>
              <a:buChar char="-"/>
            </a:pPr>
            <a:r>
              <a:rPr lang="fr-FR" dirty="0" smtClean="0"/>
              <a:t>Théorie comportementale</a:t>
            </a:r>
          </a:p>
          <a:p>
            <a:pPr>
              <a:buFontTx/>
              <a:buChar char="-"/>
            </a:pPr>
            <a:r>
              <a:rPr lang="fr-FR" dirty="0" smtClean="0"/>
              <a:t>Théorie cognitive</a:t>
            </a:r>
          </a:p>
          <a:p>
            <a:pPr>
              <a:buFontTx/>
              <a:buChar char="-"/>
            </a:pPr>
            <a:r>
              <a:rPr lang="fr-FR" dirty="0" smtClean="0"/>
              <a:t>Théorie systémique</a:t>
            </a:r>
          </a:p>
          <a:p>
            <a:pPr>
              <a:buFontTx/>
              <a:buChar char="-"/>
            </a:pPr>
            <a:r>
              <a:rPr lang="fr-FR" dirty="0" smtClean="0"/>
              <a:t>Théorie socioculturelle</a:t>
            </a:r>
          </a:p>
          <a:p>
            <a:pPr>
              <a:buFontTx/>
              <a:buChar char="-"/>
            </a:pPr>
            <a:r>
              <a:rPr lang="fr-FR" dirty="0" smtClean="0"/>
              <a:t>Théorie psychobiologique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u="sng" dirty="0" smtClean="0"/>
              <a:t>Intérêt de la psychologie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- Compréhension de soi-même</a:t>
            </a:r>
          </a:p>
          <a:p>
            <a:pPr>
              <a:buFontTx/>
              <a:buChar char="-"/>
            </a:pPr>
            <a:r>
              <a:rPr lang="fr-FR" dirty="0" smtClean="0"/>
              <a:t>Enrichissement de l’aspect relationnel</a:t>
            </a:r>
          </a:p>
          <a:p>
            <a:pPr>
              <a:buFontTx/>
              <a:buChar char="-"/>
            </a:pPr>
            <a:r>
              <a:rPr lang="fr-FR" dirty="0" smtClean="0"/>
              <a:t>Gestion et bonne conduite devant une relation médecin-malade</a:t>
            </a:r>
          </a:p>
          <a:p>
            <a:pPr>
              <a:buFontTx/>
              <a:buChar char="-"/>
            </a:pPr>
            <a:r>
              <a:rPr lang="fr-FR" dirty="0" smtClean="0"/>
              <a:t>Prise de conscience de la souffrance psychologique des malades</a:t>
            </a:r>
          </a:p>
          <a:p>
            <a:pPr>
              <a:buFontTx/>
              <a:buChar char="-"/>
            </a:pPr>
            <a:r>
              <a:rPr lang="fr-FR" dirty="0" smtClean="0"/>
              <a:t>Connaissances de bases pour la prise en charge psychologique des malades souffrants</a:t>
            </a:r>
          </a:p>
          <a:p>
            <a:pPr>
              <a:buFontTx/>
              <a:buChar char="-"/>
            </a:pPr>
            <a:r>
              <a:rPr lang="fr-FR" dirty="0" smtClean="0"/>
              <a:t>Intérêt théorique.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 - &amp;quot;La psychologie médicale: &amp;#x0D;&amp;#x0A;Définitions et Généralités &amp;quot;&quot;/&gt;&lt;property id=&quot;20307&quot; value=&quot;256&quot;/&gt;&lt;/object&gt;&lt;object type=&quot;3&quot; unique_id=&quot;10005&quot;&gt;&lt;property id=&quot;20148&quot; value=&quot;5&quot;/&gt;&lt;property id=&quot;20300&quot; value=&quot;Diapositive 2 - &amp;quot;La psychologie &amp;quot;&quot;/&gt;&lt;property id=&quot;20307&quot; value=&quot;257&quot;/&gt;&lt;/object&gt;&lt;object type=&quot;3&quot; unique_id=&quot;10006&quot;&gt;&lt;property id=&quot;20148&quot; value=&quot;5&quot;/&gt;&lt;property id=&quot;20300&quot; value=&quot;Diapositive 3&quot;/&gt;&lt;property id=&quot;20307&quot; value=&quot;258&quot;/&gt;&lt;/object&gt;&lt;object type=&quot;3&quot; unique_id=&quot;10007&quot;&gt;&lt;property id=&quot;20148&quot; value=&quot;5&quot;/&gt;&lt;property id=&quot;20300&quot; value=&quot;Diapositive 4&quot;/&gt;&lt;property id=&quot;20307&quot; value=&quot;263&quot;/&gt;&lt;/object&gt;&lt;object type=&quot;3&quot; unique_id=&quot;10008&quot;&gt;&lt;property id=&quot;20148&quot; value=&quot;5&quot;/&gt;&lt;property id=&quot;20300&quot; value=&quot;Diapositive 5&quot;/&gt;&lt;property id=&quot;20307&quot; value=&quot;259&quot;/&gt;&lt;/object&gt;&lt;object type=&quot;3&quot; unique_id=&quot;10009&quot;&gt;&lt;property id=&quot;20148&quot; value=&quot;5&quot;/&gt;&lt;property id=&quot;20300&quot; value=&quot;Diapositive 6&quot;/&gt;&lt;property id=&quot;20307&quot; value=&quot;261&quot;/&gt;&lt;/object&gt;&lt;object type=&quot;3&quot; unique_id=&quot;10010&quot;&gt;&lt;property id=&quot;20148&quot; value=&quot;5&quot;/&gt;&lt;property id=&quot;20300&quot; value=&quot;Diapositive 7&quot;/&gt;&lt;property id=&quot;20307&quot; value=&quot;268&quot;/&gt;&lt;/object&gt;&lt;object type=&quot;3&quot; unique_id=&quot;10011&quot;&gt;&lt;property id=&quot;20148&quot; value=&quot;5&quot;/&gt;&lt;property id=&quot;20300&quot; value=&quot;Diapositive 8 - &amp;quot;Les théories psychologiques&amp;quot;&quot;/&gt;&lt;property id=&quot;20307&quot; value=&quot;267&quot;/&gt;&lt;/object&gt;&lt;object type=&quot;3&quot; unique_id=&quot;10012&quot;&gt;&lt;property id=&quot;20148&quot; value=&quot;5&quot;/&gt;&lt;property id=&quot;20300&quot; value=&quot;Diapositive 9&quot;/&gt;&lt;property id=&quot;20307&quot; value=&quot;262&quot;/&gt;&lt;/object&gt;&lt;/object&gt;&lt;/object&gt;&lt;/database&gt;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508</Words>
  <Application>Microsoft Office PowerPoint</Application>
  <PresentationFormat>Affichage à l'écran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Thème Office</vt:lpstr>
      <vt:lpstr>La psychologie médicale:  Définitions et Généralités </vt:lpstr>
      <vt:lpstr>La psychologie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théories psychologiques</vt:lpstr>
      <vt:lpstr>Présentation PowerPoint</vt:lpstr>
    </vt:vector>
  </TitlesOfParts>
  <Company>PROFESSIONNEL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 WINDOWS XP</dc:creator>
  <cp:lastModifiedBy>surface</cp:lastModifiedBy>
  <cp:revision>32</cp:revision>
  <dcterms:created xsi:type="dcterms:W3CDTF">2009-10-12T10:09:37Z</dcterms:created>
  <dcterms:modified xsi:type="dcterms:W3CDTF">2021-12-01T20:22:52Z</dcterms:modified>
</cp:coreProperties>
</file>