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07" r:id="rId3"/>
    <p:sldId id="285" r:id="rId4"/>
    <p:sldId id="276" r:id="rId5"/>
    <p:sldId id="290" r:id="rId6"/>
    <p:sldId id="298" r:id="rId7"/>
    <p:sldId id="297" r:id="rId8"/>
    <p:sldId id="308" r:id="rId9"/>
    <p:sldId id="286" r:id="rId10"/>
    <p:sldId id="287" r:id="rId11"/>
    <p:sldId id="311" r:id="rId12"/>
    <p:sldId id="300" r:id="rId13"/>
    <p:sldId id="302" r:id="rId14"/>
    <p:sldId id="304" r:id="rId15"/>
    <p:sldId id="306" r:id="rId16"/>
    <p:sldId id="277" r:id="rId17"/>
    <p:sldId id="278" r:id="rId18"/>
    <p:sldId id="309" r:id="rId19"/>
    <p:sldId id="315" r:id="rId20"/>
    <p:sldId id="289" r:id="rId21"/>
    <p:sldId id="284" r:id="rId22"/>
    <p:sldId id="314" r:id="rId23"/>
    <p:sldId id="283"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06/relationships/legacyDocTextInfo" Target="legacyDocTextInfo.bin"/></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5" Type="http://schemas.microsoft.com/office/2006/relationships/legacyDiagramText" Target="legacyDiagramText5.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9C7484-83BA-454D-87C4-45908130EDEB}" type="datetimeFigureOut">
              <a:rPr lang="fr-FR" smtClean="0"/>
              <a:pPr/>
              <a:t>11/01/2021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F4E9A9-5D88-4267-AA36-7255BC5F9ED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DC24F59-9871-4F6E-8784-869779999F5C}" type="slidenum">
              <a:rPr lang="fr-FR"/>
              <a:pPr>
                <a:defRPr/>
              </a:pPr>
              <a:t>13</a:t>
            </a:fld>
            <a:endParaRPr lang="fr-FR"/>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68F219-4475-4D7D-A804-FC7190B615B9}" type="datetimeFigureOut">
              <a:rPr lang="fr-FR" smtClean="0"/>
              <a:pPr/>
              <a:t>11/01/2021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8CA610D-5030-4235-9B96-62F59069F64B}"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8F219-4475-4D7D-A804-FC7190B615B9}" type="datetimeFigureOut">
              <a:rPr lang="fr-FR" smtClean="0"/>
              <a:pPr/>
              <a:t>11/01/2021</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CA610D-5030-4235-9B96-62F59069F64B}"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85926"/>
            <a:ext cx="7772400" cy="2000264"/>
          </a:xfrm>
        </p:spPr>
        <p:txBody>
          <a:bodyPr>
            <a:normAutofit/>
          </a:bodyPr>
          <a:lstStyle/>
          <a:p>
            <a:r>
              <a:rPr lang="fr-FR" b="1" dirty="0" smtClean="0">
                <a:solidFill>
                  <a:srgbClr val="FF0000"/>
                </a:solidFill>
                <a:latin typeface="Baskerville Old Face" pitchFamily="18" charset="0"/>
              </a:rPr>
              <a:t>Les Théories Cognitives</a:t>
            </a:r>
            <a:endParaRPr lang="fr-FR" b="1" dirty="0">
              <a:solidFill>
                <a:srgbClr val="FF0000"/>
              </a:solidFill>
              <a:latin typeface="Baskerville Old Face" pitchFamily="18" charset="0"/>
            </a:endParaRPr>
          </a:p>
        </p:txBody>
      </p:sp>
      <p:sp>
        <p:nvSpPr>
          <p:cNvPr id="3" name="Sous-titre 2"/>
          <p:cNvSpPr>
            <a:spLocks noGrp="1"/>
          </p:cNvSpPr>
          <p:nvPr>
            <p:ph type="subTitle" idx="1"/>
          </p:nvPr>
        </p:nvSpPr>
        <p:spPr>
          <a:xfrm>
            <a:off x="2243166" y="4676796"/>
            <a:ext cx="6400800" cy="1752600"/>
          </a:xfrm>
        </p:spPr>
        <p:txBody>
          <a:bodyPr>
            <a:normAutofit/>
          </a:bodyPr>
          <a:lstStyle/>
          <a:p>
            <a:pPr algn="r"/>
            <a:r>
              <a:rPr lang="fr-FR" sz="2000" dirty="0" smtClean="0">
                <a:solidFill>
                  <a:srgbClr val="002060"/>
                </a:solidFill>
              </a:rPr>
              <a:t>Pr. Ismail RAMMOUZ</a:t>
            </a:r>
          </a:p>
          <a:p>
            <a:pPr algn="r"/>
            <a:r>
              <a:rPr lang="fr-FR" sz="2000" dirty="0" smtClean="0">
                <a:solidFill>
                  <a:srgbClr val="002060"/>
                </a:solidFill>
              </a:rPr>
              <a:t>Octobre 2020 </a:t>
            </a:r>
            <a:endParaRPr lang="fr-FR" sz="2000"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 Tristesse- Inactivité</a:t>
            </a:r>
            <a:endParaRPr lang="fr-FR" dirty="0"/>
          </a:p>
        </p:txBody>
      </p:sp>
      <p:pic>
        <p:nvPicPr>
          <p:cNvPr id="4" name="Picture 5" descr="depression"/>
          <p:cNvPicPr>
            <a:picLocks noGrp="1" noChangeAspect="1" noChangeArrowheads="1"/>
          </p:cNvPicPr>
          <p:nvPr>
            <p:ph idx="1"/>
          </p:nvPr>
        </p:nvPicPr>
        <p:blipFill>
          <a:blip r:embed="rId2" cstate="print"/>
          <a:srcRect/>
          <a:stretch>
            <a:fillRect/>
          </a:stretch>
        </p:blipFill>
        <p:spPr bwMode="auto">
          <a:xfrm>
            <a:off x="2428875" y="1905794"/>
            <a:ext cx="4286250" cy="3914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schémas cognitifs</a:t>
            </a:r>
            <a:endParaRPr lang="fr-FR" dirty="0"/>
          </a:p>
        </p:txBody>
      </p:sp>
      <p:sp>
        <p:nvSpPr>
          <p:cNvPr id="3" name="Espace réservé du contenu 2"/>
          <p:cNvSpPr>
            <a:spLocks noGrp="1"/>
          </p:cNvSpPr>
          <p:nvPr>
            <p:ph idx="1"/>
          </p:nvPr>
        </p:nvSpPr>
        <p:spPr/>
        <p:txBody>
          <a:bodyPr>
            <a:noAutofit/>
          </a:bodyPr>
          <a:lstStyle/>
          <a:p>
            <a:r>
              <a:rPr lang="fr-FR" sz="2400" dirty="0" smtClean="0"/>
              <a:t>Croyances anciennes et des représentations mentales abstraites qui résument et organisent de façon structurée des événements, des objets, des situations ou des expériences semblables. </a:t>
            </a:r>
          </a:p>
          <a:p>
            <a:r>
              <a:rPr lang="fr-FR" sz="2400" dirty="0" smtClean="0"/>
              <a:t>Les schémas, stockés en mémoire à long terme, permettent d'analyser, de sélectionner, de structurer et d'interpréter des informations nouvelles. Ils servent donc en quelque sorte de modèle et de cadre pour traiter l'information et diriger les comportements</a:t>
            </a:r>
          </a:p>
          <a:p>
            <a:r>
              <a:rPr lang="fr-FR" sz="2400" dirty="0" smtClean="0"/>
              <a:t> les travaux de Beck ont montré l'existence de schémas inadaptés à l'origine de la dépression et des personnalités pathologiques.</a:t>
            </a:r>
            <a:endParaRPr lang="fr-FR"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b="1" dirty="0" smtClean="0"/>
              <a:t>Les schémas précoces</a:t>
            </a:r>
            <a:endParaRPr lang="fr-FR" b="1" dirty="0"/>
          </a:p>
        </p:txBody>
      </p:sp>
      <p:sp>
        <p:nvSpPr>
          <p:cNvPr id="3" name="Espace réservé du contenu 2"/>
          <p:cNvSpPr>
            <a:spLocks noGrp="1"/>
          </p:cNvSpPr>
          <p:nvPr>
            <p:ph idx="1"/>
          </p:nvPr>
        </p:nvSpPr>
        <p:spPr>
          <a:xfrm>
            <a:off x="457200" y="1600200"/>
            <a:ext cx="7467600" cy="4873625"/>
          </a:xfrm>
        </p:spPr>
        <p:txBody>
          <a:bodyPr>
            <a:normAutofit fontScale="77500" lnSpcReduction="20000"/>
          </a:bodyPr>
          <a:lstStyle/>
          <a:p>
            <a:pPr>
              <a:lnSpc>
                <a:spcPct val="90000"/>
              </a:lnSpc>
              <a:defRPr/>
            </a:pPr>
            <a:r>
              <a:rPr lang="fr-FR" dirty="0" smtClean="0"/>
              <a:t>Les expériences toxiques de l’enfance sont à l’origine des schémas précoces inadaptés.</a:t>
            </a:r>
          </a:p>
          <a:p>
            <a:pPr>
              <a:lnSpc>
                <a:spcPct val="90000"/>
              </a:lnSpc>
              <a:defRPr/>
            </a:pPr>
            <a:r>
              <a:rPr lang="fr-FR" dirty="0" smtClean="0"/>
              <a:t>Les schémas les plus précoces s’enracinent dans la famille nucléaire. ils sont plus invasifs et plus résistants. </a:t>
            </a:r>
          </a:p>
          <a:p>
            <a:pPr>
              <a:lnSpc>
                <a:spcPct val="90000"/>
              </a:lnSpc>
              <a:defRPr/>
            </a:pPr>
            <a:r>
              <a:rPr lang="fr-FR" dirty="0" smtClean="0"/>
              <a:t> Les schémas en rapport avec l’entourage (les pairs, l’école, communauté, culture) sont moins envahissants et moins rigides.  </a:t>
            </a:r>
          </a:p>
          <a:p>
            <a:pPr>
              <a:lnSpc>
                <a:spcPct val="90000"/>
              </a:lnSpc>
              <a:defRPr/>
            </a:pPr>
            <a:r>
              <a:rPr lang="fr-FR" dirty="0" smtClean="0"/>
              <a:t>Ils sont composés de souvenirs, émotions, cognitions et sensations corporelles.</a:t>
            </a:r>
          </a:p>
          <a:p>
            <a:pPr>
              <a:lnSpc>
                <a:spcPct val="90000"/>
              </a:lnSpc>
              <a:defRPr/>
            </a:pPr>
            <a:r>
              <a:rPr lang="fr-FR" dirty="0" smtClean="0"/>
              <a:t>Ils portent sur soi et sur les relations avec autrui</a:t>
            </a:r>
          </a:p>
          <a:p>
            <a:pPr>
              <a:lnSpc>
                <a:spcPct val="90000"/>
              </a:lnSpc>
              <a:defRPr/>
            </a:pPr>
            <a:r>
              <a:rPr lang="fr-FR" dirty="0" smtClean="0"/>
              <a:t>Ils sont développés  pendant l’enfance ou l’adolescence</a:t>
            </a:r>
          </a:p>
          <a:p>
            <a:pPr>
              <a:lnSpc>
                <a:spcPct val="90000"/>
              </a:lnSpc>
              <a:defRPr/>
            </a:pPr>
            <a:r>
              <a:rPr lang="fr-FR" dirty="0" smtClean="0"/>
              <a:t>Ils peuvent être réactivés par les évènements quotidiens en rapport avec leur contenu ou par des états d’humeur.</a:t>
            </a:r>
            <a:endParaRPr lang="en-GB" dirty="0" smtClean="0"/>
          </a:p>
          <a:p>
            <a:pPr>
              <a:defRPr/>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1026"/>
          <p:cNvSpPr>
            <a:spLocks noGrp="1" noRot="1" noChangeArrowheads="1"/>
          </p:cNvSpPr>
          <p:nvPr>
            <p:ph type="title"/>
          </p:nvPr>
        </p:nvSpPr>
        <p:spPr/>
        <p:txBody>
          <a:bodyPr>
            <a:normAutofit fontScale="90000"/>
          </a:bodyPr>
          <a:lstStyle/>
          <a:p>
            <a:pPr>
              <a:defRPr/>
            </a:pPr>
            <a:r>
              <a:rPr lang="fr-FR" sz="2200" dirty="0" smtClean="0"/>
              <a:t>LES SCHEMAS: Quelles émotions et sentiments ressent-il de manière répétitive et durable?</a:t>
            </a:r>
            <a:r>
              <a:rPr lang="fr-FR" dirty="0" smtClean="0"/>
              <a:t/>
            </a:r>
            <a:br>
              <a:rPr lang="fr-FR" dirty="0" smtClean="0"/>
            </a:br>
            <a:endParaRPr lang="fr-FR" dirty="0"/>
          </a:p>
        </p:txBody>
      </p:sp>
      <p:sp>
        <p:nvSpPr>
          <p:cNvPr id="48131" name="Rectangle 1027"/>
          <p:cNvSpPr>
            <a:spLocks noGrp="1" noRot="1" noChangeArrowheads="1"/>
          </p:cNvSpPr>
          <p:nvPr>
            <p:ph type="body" idx="1"/>
          </p:nvPr>
        </p:nvSpPr>
        <p:spPr>
          <a:xfrm>
            <a:off x="457200" y="1600200"/>
            <a:ext cx="7467600" cy="4873625"/>
          </a:xfrm>
        </p:spPr>
        <p:txBody>
          <a:bodyPr>
            <a:normAutofit fontScale="92500" lnSpcReduction="10000"/>
          </a:bodyPr>
          <a:lstStyle/>
          <a:p>
            <a:endParaRPr lang="fr-FR" dirty="0" smtClean="0"/>
          </a:p>
          <a:p>
            <a:r>
              <a:rPr lang="fr-FR" dirty="0" smtClean="0"/>
              <a:t>Un enfant de la rue ?</a:t>
            </a:r>
            <a:endParaRPr lang="fr-FR" sz="1800" dirty="0" smtClean="0"/>
          </a:p>
          <a:p>
            <a:pPr>
              <a:buFont typeface="Wingdings" pitchFamily="2" charset="2"/>
              <a:buChar char="§"/>
            </a:pPr>
            <a:r>
              <a:rPr lang="fr-FR" sz="1800" dirty="0" smtClean="0"/>
              <a:t>Méfiance </a:t>
            </a:r>
          </a:p>
          <a:p>
            <a:pPr>
              <a:buFont typeface="Wingdings" pitchFamily="2" charset="2"/>
              <a:buChar char="§"/>
            </a:pPr>
            <a:r>
              <a:rPr lang="fr-FR" sz="1800" dirty="0" smtClean="0"/>
              <a:t>L’environnement est dangereux,</a:t>
            </a:r>
          </a:p>
          <a:p>
            <a:pPr>
              <a:buFont typeface="Wingdings" pitchFamily="2" charset="2"/>
              <a:buChar char="§"/>
            </a:pPr>
            <a:r>
              <a:rPr lang="fr-FR" sz="1800" dirty="0" smtClean="0"/>
              <a:t>La valeur, c’est la force…</a:t>
            </a:r>
          </a:p>
          <a:p>
            <a:pPr>
              <a:buFont typeface="Wingdings" pitchFamily="2" charset="2"/>
              <a:buChar char="§"/>
            </a:pPr>
            <a:r>
              <a:rPr lang="fr-FR" sz="1800" dirty="0" smtClean="0"/>
              <a:t>Il n’y a pas de place aux sentiments</a:t>
            </a:r>
          </a:p>
          <a:p>
            <a:pPr>
              <a:buFont typeface="Wingdings" pitchFamily="2" charset="2"/>
              <a:buChar char="§"/>
            </a:pPr>
            <a:r>
              <a:rPr lang="fr-FR" sz="1800" dirty="0" smtClean="0"/>
              <a:t>Mon corps n’a pas de valeur...</a:t>
            </a:r>
          </a:p>
          <a:p>
            <a:r>
              <a:rPr lang="fr-FR" dirty="0" smtClean="0"/>
              <a:t>Une femme divorcée ?</a:t>
            </a:r>
          </a:p>
          <a:p>
            <a:r>
              <a:rPr lang="fr-FR" dirty="0" smtClean="0"/>
              <a:t>Une jeune fille victime d’une agression sexuelle ?</a:t>
            </a:r>
          </a:p>
          <a:p>
            <a:r>
              <a:rPr lang="fr-FR" dirty="0" smtClean="0"/>
              <a:t>Un adulte ayant un historique riche de maltraitance parentale ?</a:t>
            </a:r>
          </a:p>
          <a:p>
            <a:endParaRPr lang="fr-F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defRPr/>
            </a:pPr>
            <a:r>
              <a:rPr lang="fr-FR" dirty="0" smtClean="0"/>
              <a:t>Exemple de la multiplicité des cognitions </a:t>
            </a:r>
            <a:endParaRPr lang="fr-FR" dirty="0"/>
          </a:p>
        </p:txBody>
      </p:sp>
      <p:sp>
        <p:nvSpPr>
          <p:cNvPr id="49155" name="Espace réservé du contenu 2"/>
          <p:cNvSpPr>
            <a:spLocks noGrp="1"/>
          </p:cNvSpPr>
          <p:nvPr>
            <p:ph idx="1"/>
          </p:nvPr>
        </p:nvSpPr>
        <p:spPr>
          <a:xfrm>
            <a:off x="457200" y="1600200"/>
            <a:ext cx="7467600" cy="4873625"/>
          </a:xfrm>
        </p:spPr>
        <p:txBody>
          <a:bodyPr/>
          <a:lstStyle/>
          <a:p>
            <a:pPr>
              <a:buFont typeface="Wingdings" pitchFamily="2" charset="2"/>
              <a:buNone/>
            </a:pPr>
            <a:endParaRPr lang="fr-FR" smtClean="0"/>
          </a:p>
          <a:p>
            <a:pPr>
              <a:buFont typeface="Wingdings" pitchFamily="2" charset="2"/>
              <a:buNone/>
            </a:pPr>
            <a:endParaRPr lang="fr-FR" smtClean="0"/>
          </a:p>
        </p:txBody>
      </p:sp>
      <p:graphicFrame>
        <p:nvGraphicFramePr>
          <p:cNvPr id="4" name="Tableau 3"/>
          <p:cNvGraphicFramePr>
            <a:graphicFrameLocks noGrp="1"/>
          </p:cNvGraphicFramePr>
          <p:nvPr/>
        </p:nvGraphicFramePr>
        <p:xfrm>
          <a:off x="468313" y="1989138"/>
          <a:ext cx="7704856" cy="4182107"/>
        </p:xfrm>
        <a:graphic>
          <a:graphicData uri="http://schemas.openxmlformats.org/drawingml/2006/table">
            <a:tbl>
              <a:tblPr firstRow="1" bandRow="1">
                <a:tableStyleId>{5C22544A-7EE6-4342-B048-85BDC9FD1C3A}</a:tableStyleId>
              </a:tblPr>
              <a:tblGrid>
                <a:gridCol w="1710192"/>
                <a:gridCol w="1890210"/>
                <a:gridCol w="1710190"/>
                <a:gridCol w="2394264"/>
              </a:tblGrid>
              <a:tr h="864096">
                <a:tc>
                  <a:txBody>
                    <a:bodyPr/>
                    <a:lstStyle/>
                    <a:p>
                      <a:pPr algn="ctr"/>
                      <a:r>
                        <a:rPr lang="fr-FR" dirty="0" smtClean="0"/>
                        <a:t>?????</a:t>
                      </a:r>
                    </a:p>
                    <a:p>
                      <a:pPr algn="ctr"/>
                      <a:r>
                        <a:rPr lang="fr-FR" dirty="0" smtClean="0"/>
                        <a:t>Schéma</a:t>
                      </a:r>
                      <a:endParaRPr lang="fr-FR" dirty="0"/>
                    </a:p>
                  </a:txBody>
                  <a:tcPr/>
                </a:tc>
                <a:tc>
                  <a:txBody>
                    <a:bodyPr/>
                    <a:lstStyle/>
                    <a:p>
                      <a:r>
                        <a:rPr lang="fr-FR" dirty="0" smtClean="0"/>
                        <a:t>Cognition</a:t>
                      </a:r>
                      <a:endParaRPr lang="fr-FR" dirty="0"/>
                    </a:p>
                  </a:txBody>
                  <a:tcPr/>
                </a:tc>
                <a:tc>
                  <a:txBody>
                    <a:bodyPr/>
                    <a:lstStyle/>
                    <a:p>
                      <a:r>
                        <a:rPr lang="fr-FR" dirty="0" smtClean="0"/>
                        <a:t>Emotion</a:t>
                      </a:r>
                      <a:endParaRPr lang="fr-FR" dirty="0"/>
                    </a:p>
                  </a:txBody>
                  <a:tcPr/>
                </a:tc>
                <a:tc>
                  <a:txBody>
                    <a:bodyPr/>
                    <a:lstStyle/>
                    <a:p>
                      <a:r>
                        <a:rPr lang="fr-FR" dirty="0" smtClean="0"/>
                        <a:t>Comportement</a:t>
                      </a:r>
                      <a:endParaRPr lang="fr-FR" dirty="0"/>
                    </a:p>
                  </a:txBody>
                  <a:tcPr/>
                </a:tc>
              </a:tr>
              <a:tr h="773766">
                <a:tc>
                  <a:txBody>
                    <a:bodyPr/>
                    <a:lstStyle/>
                    <a:p>
                      <a:r>
                        <a:rPr lang="fr-FR" dirty="0" smtClean="0"/>
                        <a:t>Schéma anxieux</a:t>
                      </a:r>
                      <a:endParaRPr lang="fr-FR" dirty="0"/>
                    </a:p>
                  </a:txBody>
                  <a:tcPr/>
                </a:tc>
                <a:tc>
                  <a:txBody>
                    <a:bodyPr/>
                    <a:lstStyle/>
                    <a:p>
                      <a:r>
                        <a:rPr lang="fr-FR" dirty="0" smtClean="0"/>
                        <a:t>Peut être un accident</a:t>
                      </a:r>
                      <a:endParaRPr lang="fr-FR" dirty="0"/>
                    </a:p>
                  </a:txBody>
                  <a:tcPr/>
                </a:tc>
                <a:tc>
                  <a:txBody>
                    <a:bodyPr/>
                    <a:lstStyle/>
                    <a:p>
                      <a:r>
                        <a:rPr lang="fr-FR" dirty="0" smtClean="0"/>
                        <a:t>Peur</a:t>
                      </a:r>
                      <a:endParaRPr lang="fr-FR" dirty="0"/>
                    </a:p>
                  </a:txBody>
                  <a:tcPr/>
                </a:tc>
                <a:tc>
                  <a:txBody>
                    <a:bodyPr/>
                    <a:lstStyle/>
                    <a:p>
                      <a:r>
                        <a:rPr lang="fr-FR" dirty="0" smtClean="0"/>
                        <a:t>Téléphoner </a:t>
                      </a:r>
                    </a:p>
                    <a:p>
                      <a:r>
                        <a:rPr lang="fr-FR" dirty="0" smtClean="0"/>
                        <a:t>Se renseigner  très vite</a:t>
                      </a:r>
                      <a:endParaRPr lang="fr-FR" dirty="0"/>
                    </a:p>
                  </a:txBody>
                  <a:tcPr/>
                </a:tc>
              </a:tr>
              <a:tr h="380833">
                <a:tc>
                  <a:txBody>
                    <a:bodyPr/>
                    <a:lstStyle/>
                    <a:p>
                      <a:r>
                        <a:rPr lang="fr-FR" dirty="0" smtClean="0"/>
                        <a:t>Schéma agressif</a:t>
                      </a:r>
                      <a:endParaRPr lang="fr-FR" dirty="0"/>
                    </a:p>
                  </a:txBody>
                  <a:tcPr/>
                </a:tc>
                <a:tc>
                  <a:txBody>
                    <a:bodyPr/>
                    <a:lstStyle/>
                    <a:p>
                      <a:r>
                        <a:rPr lang="fr-FR" dirty="0" smtClean="0"/>
                        <a:t>Il ne me respecte pas </a:t>
                      </a:r>
                      <a:endParaRPr lang="fr-FR" dirty="0"/>
                    </a:p>
                  </a:txBody>
                  <a:tcPr/>
                </a:tc>
                <a:tc>
                  <a:txBody>
                    <a:bodyPr/>
                    <a:lstStyle/>
                    <a:p>
                      <a:r>
                        <a:rPr lang="fr-FR" dirty="0" smtClean="0"/>
                        <a:t>Colère</a:t>
                      </a:r>
                      <a:endParaRPr lang="fr-FR" dirty="0"/>
                    </a:p>
                  </a:txBody>
                  <a:tcPr/>
                </a:tc>
                <a:tc>
                  <a:txBody>
                    <a:bodyPr/>
                    <a:lstStyle/>
                    <a:p>
                      <a:r>
                        <a:rPr lang="fr-FR" dirty="0" smtClean="0"/>
                        <a:t>Insulter</a:t>
                      </a:r>
                      <a:endParaRPr lang="fr-FR" dirty="0"/>
                    </a:p>
                  </a:txBody>
                  <a:tcPr/>
                </a:tc>
              </a:tr>
              <a:tr h="380833">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380833">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380833">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380833">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r>
              <a:tr h="380833">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sz="3200" b="1" dirty="0" smtClean="0"/>
              <a:t>Modèle cognitif chez les  dépendants au tabac</a:t>
            </a:r>
            <a:endParaRPr lang="fr-FR" sz="3200" b="1" dirty="0"/>
          </a:p>
        </p:txBody>
      </p:sp>
      <p:sp>
        <p:nvSpPr>
          <p:cNvPr id="3" name="Espace réservé du contenu 2"/>
          <p:cNvSpPr>
            <a:spLocks noGrp="1"/>
          </p:cNvSpPr>
          <p:nvPr>
            <p:ph idx="1"/>
          </p:nvPr>
        </p:nvSpPr>
        <p:spPr>
          <a:xfrm>
            <a:off x="457200" y="1600200"/>
            <a:ext cx="7467600" cy="4873625"/>
          </a:xfrm>
        </p:spPr>
        <p:txBody>
          <a:bodyPr>
            <a:normAutofit fontScale="92500" lnSpcReduction="20000"/>
          </a:bodyPr>
          <a:lstStyle/>
          <a:p>
            <a:pPr>
              <a:defRPr/>
            </a:pPr>
            <a:r>
              <a:rPr lang="fr-FR" sz="3000" dirty="0" smtClean="0">
                <a:ea typeface="ＭＳ Ｐゴシック" pitchFamily="34" charset="-128"/>
              </a:rPr>
              <a:t>« Je ne peux pas être heureux sans fumer»</a:t>
            </a:r>
          </a:p>
          <a:p>
            <a:pPr>
              <a:defRPr/>
            </a:pPr>
            <a:r>
              <a:rPr lang="fr-FR" sz="3000" dirty="0" smtClean="0">
                <a:ea typeface="ＭＳ Ｐゴシック" pitchFamily="34" charset="-128"/>
              </a:rPr>
              <a:t>« Je contrôle mieux la situation avec une ou deux cigarettes»</a:t>
            </a:r>
          </a:p>
          <a:p>
            <a:pPr>
              <a:defRPr/>
            </a:pPr>
            <a:r>
              <a:rPr lang="fr-FR" sz="3000" dirty="0" smtClean="0">
                <a:ea typeface="ＭＳ Ｐゴシック" pitchFamily="34" charset="-128"/>
              </a:rPr>
              <a:t>« Je ne peux pas m’</a:t>
            </a:r>
            <a:r>
              <a:rPr lang="fr-FR" altLang="ja-JP" sz="3000" dirty="0" smtClean="0">
                <a:ea typeface="ＭＳ Ｐゴシック" pitchFamily="34" charset="-128"/>
              </a:rPr>
              <a:t>intégrer dans le groupe sans fumer»</a:t>
            </a:r>
          </a:p>
          <a:p>
            <a:pPr>
              <a:defRPr/>
            </a:pPr>
            <a:r>
              <a:rPr lang="fr-FR" sz="3000" dirty="0" smtClean="0">
                <a:ea typeface="ＭＳ Ｐゴシック" pitchFamily="34" charset="-128"/>
              </a:rPr>
              <a:t>Si je m’arrête de fumer, cela menace mon fonctionnement quotidien et mon bien-être</a:t>
            </a:r>
          </a:p>
          <a:p>
            <a:pPr>
              <a:defRPr/>
            </a:pPr>
            <a:r>
              <a:rPr lang="fr-FR" altLang="ja-JP" sz="3000" dirty="0" smtClean="0">
                <a:ea typeface="ＭＳ Ｐゴシック" pitchFamily="34" charset="-128"/>
              </a:rPr>
              <a:t> </a:t>
            </a:r>
            <a:r>
              <a:rPr lang="fr-FR" sz="3000" dirty="0" smtClean="0">
                <a:ea typeface="ＭＳ Ｐゴシック" pitchFamily="34" charset="-128"/>
              </a:rPr>
              <a:t>«Si je ne consomme pas, je ne pourrais pas supporter l</a:t>
            </a:r>
            <a:r>
              <a:rPr lang="ja-JP" altLang="fr-FR" sz="3000" dirty="0" smtClean="0">
                <a:ea typeface="ＭＳ Ｐゴシック" pitchFamily="34" charset="-128"/>
              </a:rPr>
              <a:t>’</a:t>
            </a:r>
            <a:r>
              <a:rPr lang="fr-FR" altLang="ja-JP" sz="3000" dirty="0" smtClean="0">
                <a:ea typeface="ＭＳ Ｐゴシック" pitchFamily="34" charset="-128"/>
              </a:rPr>
              <a:t>ennui / la douleur / il ne me restera plus rien dans la vie … »</a:t>
            </a:r>
          </a:p>
          <a:p>
            <a:pPr>
              <a:defRPr/>
            </a:pPr>
            <a:r>
              <a:rPr lang="fr-FR" sz="3000" dirty="0" smtClean="0">
                <a:ea typeface="ＭＳ Ｐゴシック" pitchFamily="34" charset="-128"/>
              </a:rPr>
              <a:t>« Je suis incapable de tenir »</a:t>
            </a:r>
          </a:p>
          <a:p>
            <a:pPr>
              <a:defRPr/>
            </a:pPr>
            <a:r>
              <a:rPr lang="fr-FR" sz="3000" dirty="0" smtClean="0">
                <a:ea typeface="ＭＳ Ｐゴシック" pitchFamily="34" charset="-128"/>
              </a:rPr>
              <a:t>« De toutes les façons, je rechuterai »</a:t>
            </a:r>
          </a:p>
          <a:p>
            <a:pPr>
              <a:defRPr/>
            </a:pPr>
            <a:endParaRPr lang="fr-FR" sz="2800" dirty="0" smtClean="0">
              <a:ea typeface="ＭＳ Ｐゴシック" pitchFamily="34" charset="-128"/>
            </a:endParaRPr>
          </a:p>
          <a:p>
            <a:pPr>
              <a:defRPr/>
            </a:pP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ERREURS COGNITIVES </a:t>
            </a:r>
            <a:endParaRPr lang="fr-FR" dirty="0"/>
          </a:p>
        </p:txBody>
      </p:sp>
      <p:sp>
        <p:nvSpPr>
          <p:cNvPr id="3" name="Espace réservé du contenu 2"/>
          <p:cNvSpPr>
            <a:spLocks noGrp="1"/>
          </p:cNvSpPr>
          <p:nvPr>
            <p:ph idx="1"/>
          </p:nvPr>
        </p:nvSpPr>
        <p:spPr/>
        <p:txBody>
          <a:bodyPr>
            <a:normAutofit fontScale="77500" lnSpcReduction="20000"/>
          </a:bodyPr>
          <a:lstStyle/>
          <a:p>
            <a:pPr marL="514350" indent="-514350">
              <a:buNone/>
            </a:pPr>
            <a:r>
              <a:rPr lang="fr-FR" b="1" dirty="0" smtClean="0"/>
              <a:t>Surgénéralisation</a:t>
            </a:r>
            <a:r>
              <a:rPr lang="fr-FR" dirty="0" smtClean="0"/>
              <a:t>: = </a:t>
            </a:r>
            <a:r>
              <a:rPr lang="fr-FR" dirty="0" smtClean="0">
                <a:sym typeface="Wingdings" pitchFamily="2" charset="2"/>
              </a:rPr>
              <a:t>conclusion tirée à partir d’un seul élément, se condamner sur la base d’ un seul événement.</a:t>
            </a:r>
          </a:p>
          <a:p>
            <a:pPr marL="514350" indent="-514350">
              <a:buNone/>
            </a:pPr>
            <a:r>
              <a:rPr lang="fr-FR" dirty="0" smtClean="0">
                <a:sym typeface="Wingdings" pitchFamily="2" charset="2"/>
              </a:rPr>
              <a:t>        </a:t>
            </a:r>
            <a:r>
              <a:rPr lang="fr-FR" dirty="0" smtClean="0"/>
              <a:t>«si c’est vrai dans ce cas, c’est vrai dans tous les cas »</a:t>
            </a:r>
          </a:p>
          <a:p>
            <a:pPr marL="514350" indent="-514350">
              <a:buNone/>
            </a:pPr>
            <a:r>
              <a:rPr lang="fr-FR" b="1" dirty="0" smtClean="0"/>
              <a:t>Abstraction sélective</a:t>
            </a:r>
            <a:r>
              <a:rPr lang="fr-FR" dirty="0" smtClean="0"/>
              <a:t>:</a:t>
            </a:r>
            <a:r>
              <a:rPr lang="fr-FR" b="1" dirty="0" smtClean="0"/>
              <a:t> = </a:t>
            </a:r>
            <a:r>
              <a:rPr lang="fr-FR" dirty="0" smtClean="0"/>
              <a:t>isoler un événement de son contexte</a:t>
            </a:r>
          </a:p>
          <a:p>
            <a:pPr marL="514350" indent="-514350">
              <a:buNone/>
            </a:pPr>
            <a:r>
              <a:rPr lang="fr-FR" dirty="0" smtClean="0"/>
              <a:t>        « seuls les événements qui comptent pour moi sont les échecs »</a:t>
            </a:r>
            <a:r>
              <a:rPr lang="fr-FR" b="1" dirty="0" smtClean="0"/>
              <a:t> </a:t>
            </a:r>
            <a:r>
              <a:rPr lang="fr-FR" dirty="0" smtClean="0"/>
              <a:t>« est ce que je ne fais attention qu’aux mauvais côtés des choses? </a:t>
            </a:r>
          </a:p>
          <a:p>
            <a:pPr marL="514350" indent="-514350">
              <a:buNone/>
            </a:pPr>
            <a:r>
              <a:rPr lang="fr-FR" b="1" dirty="0" smtClean="0"/>
              <a:t>Excès de responsabilisation </a:t>
            </a:r>
            <a:r>
              <a:rPr lang="fr-FR" dirty="0" smtClean="0"/>
              <a:t>: =attribution à soi-même des responsabilités qui ne sont pas de notre ressort </a:t>
            </a:r>
          </a:p>
          <a:p>
            <a:pPr marL="514350" indent="-514350">
              <a:buNone/>
            </a:pPr>
            <a:r>
              <a:rPr lang="fr-FR" dirty="0" smtClean="0"/>
              <a:t>       «  je suis responsable de tous les événements négatifs »</a:t>
            </a:r>
          </a:p>
          <a:p>
            <a:pPr marL="514350" indent="-514350">
              <a:buNone/>
            </a:pPr>
            <a:r>
              <a:rPr lang="fr-FR" dirty="0" smtClean="0"/>
              <a:t>       « est ce que je ne me rends pas responsable de quelque chose qui n’était pas de mon fait?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85000" lnSpcReduction="10000"/>
          </a:bodyPr>
          <a:lstStyle/>
          <a:p>
            <a:pPr>
              <a:buNone/>
            </a:pPr>
            <a:endParaRPr lang="fr-FR" dirty="0" smtClean="0"/>
          </a:p>
          <a:p>
            <a:pPr>
              <a:buNone/>
            </a:pPr>
            <a:r>
              <a:rPr lang="fr-FR" b="1" dirty="0" smtClean="0"/>
              <a:t>Généralisation de la causalité</a:t>
            </a:r>
            <a:r>
              <a:rPr lang="fr-FR" dirty="0" smtClean="0"/>
              <a:t>: « si cela a été vrai dans le passé, ça sera toujours vrai »</a:t>
            </a:r>
          </a:p>
          <a:p>
            <a:pPr>
              <a:buNone/>
            </a:pPr>
            <a:r>
              <a:rPr lang="fr-FR" dirty="0" smtClean="0"/>
              <a:t> </a:t>
            </a:r>
            <a:r>
              <a:rPr lang="fr-FR" b="1" dirty="0" smtClean="0"/>
              <a:t>Catastrophisme </a:t>
            </a:r>
            <a:r>
              <a:rPr lang="fr-FR" dirty="0" smtClean="0"/>
              <a:t>: « je pense toujours le pire, c’est la chose la plus probable »</a:t>
            </a:r>
          </a:p>
          <a:p>
            <a:pPr>
              <a:buNone/>
            </a:pPr>
            <a:r>
              <a:rPr lang="fr-FR" b="1" dirty="0" smtClean="0"/>
              <a:t>Pensée dichotomique </a:t>
            </a:r>
            <a:r>
              <a:rPr lang="fr-FR" dirty="0" smtClean="0"/>
              <a:t>: =chaque chose n’est décrite qu’en extrême ou en son contraire ». (succès-échec, bon –mauvais). La personne n’envisage pas  la situation en des termes opposés </a:t>
            </a:r>
          </a:p>
          <a:p>
            <a:pPr>
              <a:buNone/>
            </a:pPr>
            <a:r>
              <a:rPr lang="fr-FR" b="1" dirty="0" smtClean="0"/>
              <a:t>Inférence arbitraire</a:t>
            </a:r>
            <a:r>
              <a:rPr lang="fr-FR" dirty="0" smtClean="0">
                <a:sym typeface="Wingdings" pitchFamily="2" charset="2"/>
              </a:rPr>
              <a:t>:= </a:t>
            </a:r>
            <a:r>
              <a:rPr lang="fr-FR" dirty="0" smtClean="0"/>
              <a:t>tirer des conclusions sans preuve</a:t>
            </a:r>
          </a:p>
          <a:p>
            <a:pPr>
              <a:buNone/>
            </a:pPr>
            <a:r>
              <a:rPr lang="fr-FR" dirty="0" smtClean="0"/>
              <a:t>« est ce que cette vue des choses est la seule possible? » </a:t>
            </a:r>
          </a:p>
          <a:p>
            <a:pPr>
              <a:buNone/>
            </a:pPr>
            <a:r>
              <a:rPr lang="fr-FR" b="1" dirty="0" smtClean="0"/>
              <a:t>Auto-injonctions volontaires</a:t>
            </a:r>
            <a:r>
              <a:rPr lang="fr-FR" dirty="0" smtClean="0"/>
              <a:t> :«  il faut, je dois » ces termes maintiennent l’insatisfaction et l’inhibition</a:t>
            </a:r>
          </a:p>
          <a:p>
            <a:pPr>
              <a:buNone/>
            </a:pP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Erreurs cognitifs</a:t>
            </a:r>
            <a:endParaRPr lang="fr-FR" dirty="0"/>
          </a:p>
        </p:txBody>
      </p:sp>
      <p:pic>
        <p:nvPicPr>
          <p:cNvPr id="27650" name="Picture 2" descr="D:\cours psychologie\7_thinking_errors.png"/>
          <p:cNvPicPr>
            <a:picLocks noGrp="1" noChangeAspect="1" noChangeArrowheads="1"/>
          </p:cNvPicPr>
          <p:nvPr>
            <p:ph idx="1"/>
          </p:nvPr>
        </p:nvPicPr>
        <p:blipFill>
          <a:blip r:embed="rId2" cstate="print"/>
          <a:srcRect/>
          <a:stretch>
            <a:fillRect/>
          </a:stretch>
        </p:blipFill>
        <p:spPr bwMode="auto">
          <a:xfrm>
            <a:off x="251520" y="1600200"/>
            <a:ext cx="8892480" cy="52578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700" dirty="0" smtClean="0"/>
              <a:t>Distorsions </a:t>
            </a:r>
            <a:r>
              <a:rPr lang="fr-FR" sz="2700" dirty="0" err="1" smtClean="0"/>
              <a:t>cogntives</a:t>
            </a:r>
            <a:r>
              <a:rPr lang="fr-FR" dirty="0" smtClean="0"/>
              <a:t> </a:t>
            </a:r>
            <a:r>
              <a:rPr lang="fr-FR" sz="2700" dirty="0" smtClean="0"/>
              <a:t>= erreurs cognitifs</a:t>
            </a:r>
            <a:br>
              <a:rPr lang="fr-FR" sz="2700" dirty="0" smtClean="0"/>
            </a:br>
            <a:r>
              <a:rPr lang="fr-FR" sz="2700" dirty="0" smtClean="0"/>
              <a:t> = dysfonctionnements cognitifs</a:t>
            </a:r>
            <a:endParaRPr lang="fr-FR" sz="2700" dirty="0"/>
          </a:p>
        </p:txBody>
      </p:sp>
      <p:pic>
        <p:nvPicPr>
          <p:cNvPr id="23554" name="Picture 2" descr="D:\cours psychologie\Distorsions cognitives.jpg"/>
          <p:cNvPicPr>
            <a:picLocks noGrp="1" noChangeAspect="1" noChangeArrowheads="1"/>
          </p:cNvPicPr>
          <p:nvPr>
            <p:ph idx="1"/>
          </p:nvPr>
        </p:nvPicPr>
        <p:blipFill>
          <a:blip r:embed="rId2" cstate="print"/>
          <a:srcRect/>
          <a:stretch>
            <a:fillRect/>
          </a:stretch>
        </p:blipFill>
        <p:spPr bwMode="auto">
          <a:xfrm>
            <a:off x="251520" y="1556792"/>
            <a:ext cx="8892480" cy="530120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fondateur du courant cognitiviste</a:t>
            </a:r>
            <a:endParaRPr lang="fr-FR" dirty="0"/>
          </a:p>
        </p:txBody>
      </p:sp>
      <p:sp>
        <p:nvSpPr>
          <p:cNvPr id="3" name="Espace réservé du contenu 2"/>
          <p:cNvSpPr>
            <a:spLocks noGrp="1"/>
          </p:cNvSpPr>
          <p:nvPr>
            <p:ph idx="1"/>
          </p:nvPr>
        </p:nvSpPr>
        <p:spPr/>
        <p:txBody>
          <a:bodyPr/>
          <a:lstStyle/>
          <a:p>
            <a:endParaRPr lang="fr-FR" dirty="0"/>
          </a:p>
        </p:txBody>
      </p:sp>
      <p:pic>
        <p:nvPicPr>
          <p:cNvPr id="24578" name="Picture 2" descr="D:\cours psychologie\Beck 1.jpg"/>
          <p:cNvPicPr>
            <a:picLocks noChangeAspect="1" noChangeArrowheads="1"/>
          </p:cNvPicPr>
          <p:nvPr/>
        </p:nvPicPr>
        <p:blipFill>
          <a:blip r:embed="rId2" cstate="print"/>
          <a:srcRect/>
          <a:stretch>
            <a:fillRect/>
          </a:stretch>
        </p:blipFill>
        <p:spPr bwMode="auto">
          <a:xfrm>
            <a:off x="395536" y="1700808"/>
            <a:ext cx="8352928" cy="496855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Exemples</a:t>
            </a:r>
            <a:endParaRPr lang="fr-FR" dirty="0"/>
          </a:p>
        </p:txBody>
      </p:sp>
      <p:sp>
        <p:nvSpPr>
          <p:cNvPr id="3" name="Espace réservé du contenu 2"/>
          <p:cNvSpPr>
            <a:spLocks noGrp="1"/>
          </p:cNvSpPr>
          <p:nvPr>
            <p:ph idx="1"/>
          </p:nvPr>
        </p:nvSpPr>
        <p:spPr/>
        <p:txBody>
          <a:bodyPr/>
          <a:lstStyle/>
          <a:p>
            <a:r>
              <a:rPr lang="fr-FR" dirty="0" smtClean="0"/>
              <a:t>Un ingénieur compétent pourrait dire: « J’ai bien réussi le chantier, c’est normal, il était simple ».</a:t>
            </a:r>
          </a:p>
          <a:p>
            <a:r>
              <a:rPr lang="fr-FR" dirty="0" smtClean="0"/>
              <a:t>Une Maman pourrait dire: « La femme de ménage est partie, c’est à cause de mon état ».</a:t>
            </a:r>
          </a:p>
          <a:p>
            <a:r>
              <a:rPr lang="fr-FR" dirty="0" smtClean="0"/>
              <a:t>Un parmi nous pourrait dire: « Mon ami ne m’a pas rappelé, il ne veut plus me parler ».</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Modèle cognitif chez les alcoolo dépendants</a:t>
            </a:r>
            <a:endParaRPr lang="fr-FR" sz="3200" b="1" dirty="0"/>
          </a:p>
        </p:txBody>
      </p:sp>
      <p:sp>
        <p:nvSpPr>
          <p:cNvPr id="3" name="Espace réservé du contenu 2"/>
          <p:cNvSpPr>
            <a:spLocks noGrp="1"/>
          </p:cNvSpPr>
          <p:nvPr>
            <p:ph idx="1"/>
          </p:nvPr>
        </p:nvSpPr>
        <p:spPr/>
        <p:txBody>
          <a:bodyPr>
            <a:normAutofit fontScale="85000" lnSpcReduction="10000"/>
          </a:bodyPr>
          <a:lstStyle/>
          <a:p>
            <a:r>
              <a:rPr lang="fr-FR" sz="3000" dirty="0" smtClean="0">
                <a:ea typeface="ＭＳ Ｐゴシック" pitchFamily="34" charset="-128"/>
              </a:rPr>
              <a:t>« Je ne peux pas être heureux sans consommer»</a:t>
            </a:r>
          </a:p>
          <a:p>
            <a:r>
              <a:rPr lang="fr-FR" sz="3000" dirty="0" smtClean="0">
                <a:ea typeface="ＭＳ Ｐゴシック" pitchFamily="34" charset="-128"/>
              </a:rPr>
              <a:t>« Je contrôle mieux la situation avec quelques verres»</a:t>
            </a:r>
          </a:p>
          <a:p>
            <a:r>
              <a:rPr lang="fr-FR" sz="3000" dirty="0" smtClean="0">
                <a:ea typeface="ＭＳ Ｐゴシック" pitchFamily="34" charset="-128"/>
              </a:rPr>
              <a:t>« Je ne peux pas m’</a:t>
            </a:r>
            <a:r>
              <a:rPr lang="fr-FR" altLang="ja-JP" sz="3000" dirty="0" smtClean="0">
                <a:ea typeface="ＭＳ Ｐゴシック" pitchFamily="34" charset="-128"/>
              </a:rPr>
              <a:t>intégrer dans le groupe sans consommer»</a:t>
            </a:r>
          </a:p>
          <a:p>
            <a:r>
              <a:rPr lang="fr-FR" sz="3000" dirty="0" smtClean="0">
                <a:ea typeface="ＭＳ Ｐゴシック" pitchFamily="34" charset="-128"/>
              </a:rPr>
              <a:t>Sevrage = menace sur le fonctionnement et le bien-être</a:t>
            </a:r>
          </a:p>
          <a:p>
            <a:r>
              <a:rPr lang="fr-FR" sz="3000" dirty="0" smtClean="0">
                <a:ea typeface="ＭＳ Ｐゴシック" pitchFamily="34" charset="-128"/>
              </a:rPr>
              <a:t>Suppression d</a:t>
            </a:r>
            <a:r>
              <a:rPr lang="ja-JP" altLang="fr-FR" sz="3000" dirty="0" smtClean="0">
                <a:ea typeface="ＭＳ Ｐゴシック" pitchFamily="34" charset="-128"/>
              </a:rPr>
              <a:t>’</a:t>
            </a:r>
            <a:r>
              <a:rPr lang="fr-FR" altLang="ja-JP" sz="3000" dirty="0" smtClean="0">
                <a:ea typeface="ＭＳ Ｐゴシック" pitchFamily="34" charset="-128"/>
              </a:rPr>
              <a:t>une béquille contre la </a:t>
            </a:r>
            <a:r>
              <a:rPr lang="fr-FR" altLang="ja-JP" sz="3000" smtClean="0">
                <a:ea typeface="ＭＳ Ｐゴシック" pitchFamily="34" charset="-128"/>
              </a:rPr>
              <a:t>nevrosité: </a:t>
            </a:r>
            <a:r>
              <a:rPr lang="fr-FR" sz="3000" dirty="0" smtClean="0">
                <a:ea typeface="ＭＳ Ｐゴシック" pitchFamily="34" charset="-128"/>
              </a:rPr>
              <a:t>«Si je ne consomme pas, je ne pourrais pas supporter l</a:t>
            </a:r>
            <a:r>
              <a:rPr lang="ja-JP" altLang="fr-FR" sz="3000" dirty="0" smtClean="0">
                <a:ea typeface="ＭＳ Ｐゴシック" pitchFamily="34" charset="-128"/>
              </a:rPr>
              <a:t>’</a:t>
            </a:r>
            <a:r>
              <a:rPr lang="fr-FR" altLang="ja-JP" sz="3000" dirty="0" smtClean="0">
                <a:ea typeface="ＭＳ Ｐゴシック" pitchFamily="34" charset="-128"/>
              </a:rPr>
              <a:t>ennui / la douleur / il ne me restera plus rien dans la vie / je perdrais mes amis … »</a:t>
            </a:r>
          </a:p>
          <a:p>
            <a:r>
              <a:rPr lang="fr-FR" sz="3000" dirty="0" smtClean="0">
                <a:ea typeface="ＭＳ Ｐゴシック" pitchFamily="34" charset="-128"/>
              </a:rPr>
              <a:t>« Je suis incapable de tenir »</a:t>
            </a:r>
          </a:p>
          <a:p>
            <a:r>
              <a:rPr lang="fr-FR" sz="3000" dirty="0" smtClean="0">
                <a:ea typeface="ＭＳ Ｐゴシック" pitchFamily="34" charset="-128"/>
              </a:rPr>
              <a:t>« De toutes les façons je rechuterai »</a:t>
            </a:r>
          </a:p>
          <a:p>
            <a:endParaRPr lang="fr-FR" sz="2800" dirty="0" smtClean="0">
              <a:ea typeface="ＭＳ Ｐゴシック" pitchFamily="34" charset="-128"/>
            </a:endParaRPr>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courant cognitif expliquant les traits de la personnalité</a:t>
            </a:r>
            <a:endParaRPr lang="fr-FR" dirty="0"/>
          </a:p>
        </p:txBody>
      </p:sp>
      <p:pic>
        <p:nvPicPr>
          <p:cNvPr id="25602" name="Picture 2" descr="D:\cours psychologie\Schema Beck.jpg"/>
          <p:cNvPicPr>
            <a:picLocks noGrp="1" noChangeAspect="1" noChangeArrowheads="1"/>
          </p:cNvPicPr>
          <p:nvPr>
            <p:ph idx="1"/>
          </p:nvPr>
        </p:nvPicPr>
        <p:blipFill>
          <a:blip r:embed="rId2" cstate="print"/>
          <a:srcRect/>
          <a:stretch>
            <a:fillRect/>
          </a:stretch>
        </p:blipFill>
        <p:spPr bwMode="auto">
          <a:xfrm>
            <a:off x="251520" y="1484784"/>
            <a:ext cx="8892480" cy="554461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Modèle cognitif des troubles  de la personnalité</a:t>
            </a:r>
            <a:endParaRPr lang="fr-FR" sz="3200" b="1" dirty="0"/>
          </a:p>
        </p:txBody>
      </p:sp>
      <p:sp>
        <p:nvSpPr>
          <p:cNvPr id="3" name="Espace réservé du contenu 2"/>
          <p:cNvSpPr>
            <a:spLocks noGrp="1"/>
          </p:cNvSpPr>
          <p:nvPr>
            <p:ph idx="1"/>
          </p:nvPr>
        </p:nvSpPr>
        <p:spPr/>
        <p:txBody>
          <a:bodyPr>
            <a:normAutofit fontScale="92500" lnSpcReduction="10000"/>
          </a:bodyPr>
          <a:lstStyle/>
          <a:p>
            <a:r>
              <a:rPr lang="fr-FR" dirty="0" smtClean="0"/>
              <a:t>P. paranoïaque: les autres sont des ennemis potentiels</a:t>
            </a:r>
          </a:p>
          <a:p>
            <a:r>
              <a:rPr lang="fr-FR" dirty="0" smtClean="0"/>
              <a:t>P. schizoïde: j’ai besoin de beaucoup d’espace</a:t>
            </a:r>
          </a:p>
          <a:p>
            <a:r>
              <a:rPr lang="fr-FR" dirty="0" smtClean="0"/>
              <a:t>P. narcissique: je suis quelqu’un de spécial</a:t>
            </a:r>
          </a:p>
          <a:p>
            <a:r>
              <a:rPr lang="fr-FR" dirty="0" smtClean="0"/>
              <a:t>P. histrionique: je dois impressionner les autres</a:t>
            </a:r>
          </a:p>
          <a:p>
            <a:r>
              <a:rPr lang="fr-FR" dirty="0" smtClean="0"/>
              <a:t>P. antisociale: les autres sont des proies</a:t>
            </a:r>
          </a:p>
          <a:p>
            <a:r>
              <a:rPr lang="fr-FR" dirty="0" smtClean="0"/>
              <a:t>P. dépendante: je suis faible et sans protection</a:t>
            </a:r>
          </a:p>
          <a:p>
            <a:r>
              <a:rPr lang="fr-FR" dirty="0" smtClean="0"/>
              <a:t>P. obsessionnelle: je ne dois faire aucune erreur</a:t>
            </a:r>
          </a:p>
          <a:p>
            <a:r>
              <a:rPr lang="fr-FR" dirty="0" smtClean="0"/>
              <a:t>P. évitante: je peux être blessé(e)</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Triade cognitive</a:t>
            </a:r>
            <a:endParaRPr lang="fr-FR" dirty="0"/>
          </a:p>
        </p:txBody>
      </p:sp>
      <p:sp>
        <p:nvSpPr>
          <p:cNvPr id="3" name="Espace réservé du contenu 2"/>
          <p:cNvSpPr>
            <a:spLocks noGrp="1"/>
          </p:cNvSpPr>
          <p:nvPr>
            <p:ph idx="1"/>
          </p:nvPr>
        </p:nvSpPr>
        <p:spPr/>
        <p:txBody>
          <a:bodyPr/>
          <a:lstStyle/>
          <a:p>
            <a:r>
              <a:rPr lang="fr-FR" dirty="0" smtClean="0"/>
              <a:t>Pensées- Emotions- Comportements</a:t>
            </a:r>
          </a:p>
          <a:p>
            <a:r>
              <a:rPr lang="fr-FR" dirty="0" smtClean="0"/>
              <a:t>Relations réciproques et bidirectionnelles</a:t>
            </a:r>
          </a:p>
          <a:p>
            <a:r>
              <a:rPr lang="fr-FR" dirty="0" smtClean="0"/>
              <a:t>Le fondateur: Aaron Beck</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92500" lnSpcReduction="20000"/>
          </a:bodyPr>
          <a:lstStyle/>
          <a:p>
            <a:pPr algn="ctr">
              <a:buNone/>
            </a:pPr>
            <a:r>
              <a:rPr lang="fr-FR" b="1" dirty="0" smtClean="0"/>
              <a:t>Les théories cognitives </a:t>
            </a:r>
          </a:p>
          <a:p>
            <a:r>
              <a:rPr lang="fr-FR" dirty="0" smtClean="0"/>
              <a:t>Ces théories sont non spéculatives, et sont articulées sur une pratique expérimentale</a:t>
            </a:r>
          </a:p>
          <a:p>
            <a:r>
              <a:rPr lang="fr-FR" dirty="0" smtClean="0"/>
              <a:t>Elles s’intéressent à : </a:t>
            </a:r>
          </a:p>
          <a:p>
            <a:pPr lvl="1">
              <a:buFont typeface="Wingdings" pitchFamily="2" charset="2"/>
              <a:buChar char="ü"/>
            </a:pPr>
            <a:r>
              <a:rPr lang="fr-FR" dirty="0" smtClean="0"/>
              <a:t> Styles cognitifs et modes de perception </a:t>
            </a:r>
          </a:p>
          <a:p>
            <a:pPr lvl="1">
              <a:buFont typeface="Wingdings" pitchFamily="2" charset="2"/>
              <a:buChar char="ü"/>
            </a:pPr>
            <a:r>
              <a:rPr lang="fr-FR" dirty="0" smtClean="0"/>
              <a:t>Formes et dynamismes de l’activité mentale</a:t>
            </a:r>
          </a:p>
          <a:p>
            <a:pPr lvl="1">
              <a:buFont typeface="Wingdings" pitchFamily="2" charset="2"/>
              <a:buChar char="ü"/>
            </a:pPr>
            <a:r>
              <a:rPr lang="fr-FR" dirty="0" smtClean="0"/>
              <a:t>Représentations mentales </a:t>
            </a:r>
          </a:p>
          <a:p>
            <a:pPr lvl="1">
              <a:buFont typeface="Wingdings" pitchFamily="2" charset="2"/>
              <a:buChar char="ü"/>
            </a:pPr>
            <a:r>
              <a:rPr lang="fr-FR" dirty="0" smtClean="0"/>
              <a:t>Catégorisation des prises de risques</a:t>
            </a:r>
          </a:p>
          <a:p>
            <a:pPr lvl="1">
              <a:buFont typeface="Wingdings" pitchFamily="2" charset="2"/>
              <a:buChar char="ü"/>
            </a:pPr>
            <a:r>
              <a:rPr lang="fr-FR" dirty="0" smtClean="0"/>
              <a:t>Dimension réflexion-impulsivité. </a:t>
            </a:r>
          </a:p>
          <a:p>
            <a:r>
              <a:rPr lang="fr-FR" dirty="0" smtClean="0"/>
              <a:t> Moyens :</a:t>
            </a:r>
          </a:p>
          <a:p>
            <a:pPr lvl="1">
              <a:buFont typeface="Wingdings" pitchFamily="2" charset="2"/>
              <a:buChar char="ü"/>
            </a:pPr>
            <a:r>
              <a:rPr lang="fr-FR" dirty="0" smtClean="0"/>
              <a:t> schémas précoces </a:t>
            </a:r>
          </a:p>
          <a:p>
            <a:pPr lvl="1">
              <a:buFont typeface="Wingdings" pitchFamily="2" charset="2"/>
              <a:buChar char="ü"/>
            </a:pPr>
            <a:r>
              <a:rPr lang="fr-FR" dirty="0" smtClean="0"/>
              <a:t>Croyances erronées</a:t>
            </a:r>
          </a:p>
          <a:p>
            <a:pPr lvl="1">
              <a:buFont typeface="Wingdings" pitchFamily="2" charset="2"/>
              <a:buChar char="ü"/>
            </a:pPr>
            <a:r>
              <a:rPr lang="fr-FR" dirty="0" smtClean="0"/>
              <a:t>Distorsions cognitives  </a:t>
            </a:r>
          </a:p>
          <a:p>
            <a:pP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Exemple de la multiplicité des cognitions </a:t>
            </a:r>
            <a:endParaRPr lang="fr-FR" dirty="0"/>
          </a:p>
        </p:txBody>
      </p:sp>
      <p:sp>
        <p:nvSpPr>
          <p:cNvPr id="3" name="Espace réservé du contenu 2"/>
          <p:cNvSpPr>
            <a:spLocks noGrp="1"/>
          </p:cNvSpPr>
          <p:nvPr>
            <p:ph idx="1"/>
          </p:nvPr>
        </p:nvSpPr>
        <p:spPr/>
        <p:txBody>
          <a:bodyPr/>
          <a:lstStyle/>
          <a:p>
            <a:r>
              <a:rPr lang="fr-FR" dirty="0" smtClean="0"/>
              <a:t>Exemple: établir un RDV avec quelqu’un et il ne vient pas</a:t>
            </a:r>
          </a:p>
          <a:p>
            <a:pPr>
              <a:buNone/>
            </a:pPr>
            <a:r>
              <a:rPr lang="fr-FR" dirty="0" smtClean="0"/>
              <a:t>Cognitions ?</a:t>
            </a:r>
          </a:p>
          <a:p>
            <a:pPr>
              <a:buNone/>
            </a:pPr>
            <a:r>
              <a:rPr lang="fr-FR" dirty="0" smtClean="0"/>
              <a:t>Emotions?</a:t>
            </a:r>
          </a:p>
          <a:p>
            <a:pPr>
              <a:buNone/>
            </a:pPr>
            <a:r>
              <a:rPr lang="fr-FR" dirty="0" smtClean="0"/>
              <a:t>Comportements?</a:t>
            </a:r>
          </a:p>
          <a:p>
            <a:pPr>
              <a:buNone/>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defRPr/>
            </a:pPr>
            <a:r>
              <a:rPr lang="fr-FR" dirty="0" smtClean="0"/>
              <a:t>Exemple de la multiplicité des cognitions </a:t>
            </a:r>
            <a:endParaRPr lang="fr-FR" dirty="0"/>
          </a:p>
        </p:txBody>
      </p:sp>
      <p:sp>
        <p:nvSpPr>
          <p:cNvPr id="40963" name="Espace réservé du contenu 2"/>
          <p:cNvSpPr>
            <a:spLocks noGrp="1"/>
          </p:cNvSpPr>
          <p:nvPr>
            <p:ph idx="1"/>
          </p:nvPr>
        </p:nvSpPr>
        <p:spPr>
          <a:xfrm>
            <a:off x="457200" y="1600200"/>
            <a:ext cx="7467600" cy="4873625"/>
          </a:xfrm>
        </p:spPr>
        <p:txBody>
          <a:bodyPr/>
          <a:lstStyle/>
          <a:p>
            <a:r>
              <a:rPr lang="fr-FR" smtClean="0"/>
              <a:t>Exemple: établir un RDV avec quelqu’un et il ne vient pas</a:t>
            </a:r>
          </a:p>
          <a:p>
            <a:pPr>
              <a:buFont typeface="Wingdings" pitchFamily="2" charset="2"/>
              <a:buNone/>
            </a:pPr>
            <a:endParaRPr lang="fr-FR" smtClean="0"/>
          </a:p>
          <a:p>
            <a:pPr>
              <a:buFont typeface="Wingdings" pitchFamily="2" charset="2"/>
              <a:buNone/>
            </a:pPr>
            <a:endParaRPr lang="fr-FR" smtClean="0"/>
          </a:p>
        </p:txBody>
      </p:sp>
      <p:graphicFrame>
        <p:nvGraphicFramePr>
          <p:cNvPr id="4" name="Tableau 3"/>
          <p:cNvGraphicFramePr>
            <a:graphicFrameLocks noGrp="1"/>
          </p:cNvGraphicFramePr>
          <p:nvPr/>
        </p:nvGraphicFramePr>
        <p:xfrm>
          <a:off x="468313" y="2708275"/>
          <a:ext cx="7704855" cy="3790430"/>
        </p:xfrm>
        <a:graphic>
          <a:graphicData uri="http://schemas.openxmlformats.org/drawingml/2006/table">
            <a:tbl>
              <a:tblPr firstRow="1" bandRow="1">
                <a:tableStyleId>{5C22544A-7EE6-4342-B048-85BDC9FD1C3A}</a:tableStyleId>
              </a:tblPr>
              <a:tblGrid>
                <a:gridCol w="1540971"/>
                <a:gridCol w="1540971"/>
                <a:gridCol w="1540971"/>
                <a:gridCol w="1540971"/>
                <a:gridCol w="1540971"/>
              </a:tblGrid>
              <a:tr h="450050">
                <a:tc>
                  <a:txBody>
                    <a:bodyPr/>
                    <a:lstStyle/>
                    <a:p>
                      <a:pPr algn="ctr"/>
                      <a:r>
                        <a:rPr lang="fr-FR" dirty="0" smtClean="0"/>
                        <a:t>?????</a:t>
                      </a:r>
                      <a:endParaRPr lang="fr-FR" dirty="0"/>
                    </a:p>
                  </a:txBody>
                  <a:tcPr/>
                </a:tc>
                <a:tc>
                  <a:txBody>
                    <a:bodyPr/>
                    <a:lstStyle/>
                    <a:p>
                      <a:r>
                        <a:rPr lang="fr-FR" dirty="0" smtClean="0"/>
                        <a:t>Cognition</a:t>
                      </a:r>
                      <a:endParaRPr lang="fr-FR" dirty="0"/>
                    </a:p>
                  </a:txBody>
                  <a:tcPr/>
                </a:tc>
                <a:tc>
                  <a:txBody>
                    <a:bodyPr/>
                    <a:lstStyle/>
                    <a:p>
                      <a:r>
                        <a:rPr lang="fr-FR" dirty="0" smtClean="0"/>
                        <a:t>Emotion</a:t>
                      </a:r>
                      <a:endParaRPr lang="fr-FR" dirty="0"/>
                    </a:p>
                  </a:txBody>
                  <a:tcPr/>
                </a:tc>
                <a:tc>
                  <a:txBody>
                    <a:bodyPr/>
                    <a:lstStyle/>
                    <a:p>
                      <a:r>
                        <a:rPr lang="fr-FR" dirty="0" smtClean="0"/>
                        <a:t>Comportement</a:t>
                      </a:r>
                      <a:endParaRPr lang="fr-FR" dirty="0"/>
                    </a:p>
                  </a:txBody>
                  <a:tcPr/>
                </a:tc>
                <a:tc>
                  <a:txBody>
                    <a:bodyPr/>
                    <a:lstStyle/>
                    <a:p>
                      <a:r>
                        <a:rPr lang="fr-FR" dirty="0" smtClean="0"/>
                        <a:t>Conséquence</a:t>
                      </a:r>
                      <a:endParaRPr lang="fr-FR" dirty="0"/>
                    </a:p>
                  </a:txBody>
                  <a:tcPr/>
                </a:tc>
              </a:tr>
              <a:tr h="450050">
                <a:tc>
                  <a:txBody>
                    <a:bodyPr/>
                    <a:lstStyle/>
                    <a:p>
                      <a:endParaRPr lang="fr-FR"/>
                    </a:p>
                  </a:txBody>
                  <a:tcPr/>
                </a:tc>
                <a:tc>
                  <a:txBody>
                    <a:bodyPr/>
                    <a:lstStyle/>
                    <a:p>
                      <a:r>
                        <a:rPr lang="fr-FR" dirty="0" smtClean="0"/>
                        <a:t>1</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450050">
                <a:tc>
                  <a:txBody>
                    <a:bodyPr/>
                    <a:lstStyle/>
                    <a:p>
                      <a:endParaRPr lang="fr-FR"/>
                    </a:p>
                  </a:txBody>
                  <a:tcPr/>
                </a:tc>
                <a:tc>
                  <a:txBody>
                    <a:bodyPr/>
                    <a:lstStyle/>
                    <a:p>
                      <a:r>
                        <a:rPr lang="fr-FR" dirty="0" smtClean="0"/>
                        <a:t>2</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450050">
                <a:tc>
                  <a:txBody>
                    <a:bodyPr/>
                    <a:lstStyle/>
                    <a:p>
                      <a:endParaRPr lang="fr-FR"/>
                    </a:p>
                  </a:txBody>
                  <a:tcPr/>
                </a:tc>
                <a:tc>
                  <a:txBody>
                    <a:bodyPr/>
                    <a:lstStyle/>
                    <a:p>
                      <a:r>
                        <a:rPr lang="fr-FR" dirty="0" smtClean="0"/>
                        <a:t>3</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450050">
                <a:tc>
                  <a:txBody>
                    <a:bodyPr/>
                    <a:lstStyle/>
                    <a:p>
                      <a:endParaRPr lang="fr-FR"/>
                    </a:p>
                  </a:txBody>
                  <a:tcPr/>
                </a:tc>
                <a:tc>
                  <a:txBody>
                    <a:bodyPr/>
                    <a:lstStyle/>
                    <a:p>
                      <a:r>
                        <a:rPr lang="fr-FR" dirty="0" smtClean="0"/>
                        <a:t>4</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450050">
                <a:tc>
                  <a:txBody>
                    <a:bodyPr/>
                    <a:lstStyle/>
                    <a:p>
                      <a:endParaRPr lang="fr-FR"/>
                    </a:p>
                  </a:txBody>
                  <a:tcPr/>
                </a:tc>
                <a:tc>
                  <a:txBody>
                    <a:bodyPr/>
                    <a:lstStyle/>
                    <a:p>
                      <a:r>
                        <a:rPr lang="fr-FR" dirty="0" smtClean="0"/>
                        <a:t>5</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450050">
                <a:tc>
                  <a:txBody>
                    <a:bodyPr/>
                    <a:lstStyle/>
                    <a:p>
                      <a:endParaRPr lang="fr-FR"/>
                    </a:p>
                  </a:txBody>
                  <a:tcPr/>
                </a:tc>
                <a:tc>
                  <a:txBody>
                    <a:bodyPr/>
                    <a:lstStyle/>
                    <a:p>
                      <a:r>
                        <a:rPr lang="fr-FR" dirty="0" smtClean="0"/>
                        <a:t>6</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450050">
                <a:tc>
                  <a:txBody>
                    <a:bodyPr/>
                    <a:lstStyle/>
                    <a:p>
                      <a:endParaRPr lang="fr-FR"/>
                    </a:p>
                  </a:txBody>
                  <a:tcPr/>
                </a:tc>
                <a:tc>
                  <a:txBody>
                    <a:bodyPr/>
                    <a:lstStyle/>
                    <a:p>
                      <a:r>
                        <a:rPr lang="fr-FR" dirty="0" smtClean="0"/>
                        <a:t>7</a:t>
                      </a:r>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dirty="0" smtClean="0"/>
              <a:t>BECK: </a:t>
            </a:r>
            <a:r>
              <a:rPr lang="fr-FR" sz="2800" dirty="0" smtClean="0"/>
              <a:t>Pensées automatiques négatives</a:t>
            </a:r>
            <a:endParaRPr lang="fr-FR" sz="2800" dirty="0"/>
          </a:p>
        </p:txBody>
      </p:sp>
      <p:sp>
        <p:nvSpPr>
          <p:cNvPr id="38915" name="Espace réservé du contenu 2"/>
          <p:cNvSpPr>
            <a:spLocks noGrp="1"/>
          </p:cNvSpPr>
          <p:nvPr>
            <p:ph idx="1"/>
          </p:nvPr>
        </p:nvSpPr>
        <p:spPr>
          <a:xfrm>
            <a:off x="457200" y="1600200"/>
            <a:ext cx="7467600" cy="4873625"/>
          </a:xfrm>
        </p:spPr>
        <p:txBody>
          <a:bodyPr>
            <a:normAutofit fontScale="92500"/>
          </a:bodyPr>
          <a:lstStyle/>
          <a:p>
            <a:pPr>
              <a:lnSpc>
                <a:spcPct val="80000"/>
              </a:lnSpc>
            </a:pPr>
            <a:r>
              <a:rPr lang="fr-FR" dirty="0" smtClean="0"/>
              <a:t>Monologue intérieur </a:t>
            </a:r>
            <a:r>
              <a:rPr lang="fr-FR" dirty="0" err="1" smtClean="0"/>
              <a:t>sub-conscient</a:t>
            </a:r>
            <a:r>
              <a:rPr lang="fr-FR" dirty="0" smtClean="0"/>
              <a:t>, qui donne une signification aux évènements et détermine notre réponse émotionnelle.</a:t>
            </a:r>
          </a:p>
          <a:p>
            <a:pPr>
              <a:lnSpc>
                <a:spcPct val="80000"/>
              </a:lnSpc>
            </a:pPr>
            <a:endParaRPr lang="fr-FR" dirty="0" smtClean="0"/>
          </a:p>
          <a:p>
            <a:pPr>
              <a:lnSpc>
                <a:spcPct val="80000"/>
              </a:lnSpc>
            </a:pPr>
            <a:r>
              <a:rPr lang="fr-FR" dirty="0" smtClean="0"/>
              <a:t>Beck:  « YOU FEEL THE WAY YOU THINK »</a:t>
            </a:r>
          </a:p>
          <a:p>
            <a:pPr>
              <a:lnSpc>
                <a:spcPct val="80000"/>
              </a:lnSpc>
              <a:buFontTx/>
              <a:buNone/>
            </a:pPr>
            <a:r>
              <a:rPr lang="fr-FR" dirty="0" smtClean="0"/>
              <a:t>   On répond plus à la représentation cognitive des événements, qu’aux événements.</a:t>
            </a:r>
          </a:p>
          <a:p>
            <a:pPr>
              <a:lnSpc>
                <a:spcPct val="80000"/>
              </a:lnSpc>
            </a:pPr>
            <a:endParaRPr lang="fr-FR" dirty="0" smtClean="0"/>
          </a:p>
          <a:p>
            <a:pPr>
              <a:lnSpc>
                <a:spcPct val="80000"/>
              </a:lnSpc>
            </a:pPr>
            <a:r>
              <a:rPr lang="fr-FR" dirty="0" smtClean="0"/>
              <a:t> «Ce qui trouble les hommes, ce ne sont pas les choses, mais les opinions qu’ils en ont. »</a:t>
            </a:r>
            <a:br>
              <a:rPr lang="fr-FR" dirty="0" smtClean="0"/>
            </a:br>
            <a:r>
              <a:rPr lang="fr-FR" dirty="0" smtClean="0"/>
              <a:t> </a:t>
            </a:r>
            <a:r>
              <a:rPr lang="fr-FR" sz="2000" dirty="0" smtClean="0"/>
              <a:t>Épictète (2000 ans)</a:t>
            </a:r>
          </a:p>
          <a:p>
            <a:pPr>
              <a:lnSpc>
                <a:spcPct val="80000"/>
              </a:lnSpc>
              <a:buFontTx/>
              <a:buNone/>
            </a:pPr>
            <a:endParaRPr lang="fr-FR" dirty="0" smtClean="0"/>
          </a:p>
          <a:p>
            <a:pPr>
              <a:lnSpc>
                <a:spcPct val="80000"/>
              </a:lnSpc>
              <a:buFontTx/>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triade</a:t>
            </a:r>
            <a:endParaRPr lang="fr-FR" dirty="0"/>
          </a:p>
        </p:txBody>
      </p:sp>
      <p:pic>
        <p:nvPicPr>
          <p:cNvPr id="26626" name="Picture 2" descr="D:\cours psychologie\Triade 1.jpg"/>
          <p:cNvPicPr>
            <a:picLocks noGrp="1" noChangeAspect="1" noChangeArrowheads="1"/>
          </p:cNvPicPr>
          <p:nvPr>
            <p:ph idx="1"/>
          </p:nvPr>
        </p:nvPicPr>
        <p:blipFill>
          <a:blip r:embed="rId2" cstate="print"/>
          <a:srcRect/>
          <a:stretch>
            <a:fillRect/>
          </a:stretch>
        </p:blipFill>
        <p:spPr bwMode="auto">
          <a:xfrm>
            <a:off x="251520" y="1772816"/>
            <a:ext cx="8208912" cy="396043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 de la triade</a:t>
            </a:r>
            <a:endParaRPr lang="fr-FR" dirty="0"/>
          </a:p>
        </p:txBody>
      </p:sp>
      <p:graphicFrame>
        <p:nvGraphicFramePr>
          <p:cNvPr id="1026" name="Diagram 7"/>
          <p:cNvGraphicFramePr>
            <a:graphicFrameLocks/>
          </p:cNvGraphicFramePr>
          <p:nvPr>
            <p:ph idx="1"/>
          </p:nvPr>
        </p:nvGraphicFramePr>
        <p:xfrm>
          <a:off x="457200" y="1600200"/>
          <a:ext cx="8229600" cy="4525963"/>
        </p:xfrm>
        <a:graphic>
          <a:graphicData uri="http://schemas.openxmlformats.org/drawingml/2006/compatibility">
            <com:legacyDrawing xmlns:com="http://schemas.openxmlformats.org/drawingml/2006/compatibility" spid="_x0000_s102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TotalTime>
  <Words>737</Words>
  <Application>Microsoft Office PowerPoint</Application>
  <PresentationFormat>Affichage à l'écran (4:3)</PresentationFormat>
  <Paragraphs>147</Paragraphs>
  <Slides>23</Slides>
  <Notes>1</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Thème Office</vt:lpstr>
      <vt:lpstr>Les Théories Cognitives</vt:lpstr>
      <vt:lpstr>Le fondateur du courant cognitiviste</vt:lpstr>
      <vt:lpstr>La Triade cognitive</vt:lpstr>
      <vt:lpstr>Diapositive 4</vt:lpstr>
      <vt:lpstr>Exemple de la multiplicité des cognitions </vt:lpstr>
      <vt:lpstr>Exemple de la multiplicité des cognitions </vt:lpstr>
      <vt:lpstr>BECK: Pensées automatiques négatives</vt:lpstr>
      <vt:lpstr>La triade</vt:lpstr>
      <vt:lpstr>Exemple de la triade</vt:lpstr>
      <vt:lpstr>Exemple: Tristesse- Inactivité</vt:lpstr>
      <vt:lpstr>Les schémas cognitifs</vt:lpstr>
      <vt:lpstr>Les schémas précoces</vt:lpstr>
      <vt:lpstr>LES SCHEMAS: Quelles émotions et sentiments ressent-il de manière répétitive et durable? </vt:lpstr>
      <vt:lpstr>Exemple de la multiplicité des cognitions </vt:lpstr>
      <vt:lpstr>Modèle cognitif chez les  dépendants au tabac</vt:lpstr>
      <vt:lpstr>ERREURS COGNITIVES </vt:lpstr>
      <vt:lpstr>Diapositive 17</vt:lpstr>
      <vt:lpstr>Erreurs cognitifs</vt:lpstr>
      <vt:lpstr>Distorsions cogntives = erreurs cognitifs  = dysfonctionnements cognitifs</vt:lpstr>
      <vt:lpstr>Exemples</vt:lpstr>
      <vt:lpstr>Modèle cognitif chez les alcoolo dépendants</vt:lpstr>
      <vt:lpstr>Le courant cognitif expliquant les traits de la personnalité</vt:lpstr>
      <vt:lpstr>Modèle cognitif des troubles  de la personnalité</vt:lpstr>
    </vt:vector>
  </TitlesOfParts>
  <Company>PROFESSIONNEL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 WINDOWS XP</dc:creator>
  <cp:lastModifiedBy>Utilisateur Windows</cp:lastModifiedBy>
  <cp:revision>97</cp:revision>
  <dcterms:created xsi:type="dcterms:W3CDTF">2009-10-13T09:00:15Z</dcterms:created>
  <dcterms:modified xsi:type="dcterms:W3CDTF">2021-01-11T10:47:11Z</dcterms:modified>
</cp:coreProperties>
</file>