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74" r:id="rId4"/>
    <p:sldId id="262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5" r:id="rId1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29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8F219-4475-4D7D-A804-FC7190B615B9}" type="datetimeFigureOut">
              <a:rPr lang="fr-FR" smtClean="0"/>
              <a:pPr/>
              <a:t>12/11/2020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A610D-5030-4235-9B96-62F59069F64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8F219-4475-4D7D-A804-FC7190B615B9}" type="datetimeFigureOut">
              <a:rPr lang="fr-FR" smtClean="0"/>
              <a:pPr/>
              <a:t>12/11/2020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A610D-5030-4235-9B96-62F59069F64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8F219-4475-4D7D-A804-FC7190B615B9}" type="datetimeFigureOut">
              <a:rPr lang="fr-FR" smtClean="0"/>
              <a:pPr/>
              <a:t>12/11/2020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A610D-5030-4235-9B96-62F59069F64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8F219-4475-4D7D-A804-FC7190B615B9}" type="datetimeFigureOut">
              <a:rPr lang="fr-FR" smtClean="0"/>
              <a:pPr/>
              <a:t>12/11/2020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A610D-5030-4235-9B96-62F59069F64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8F219-4475-4D7D-A804-FC7190B615B9}" type="datetimeFigureOut">
              <a:rPr lang="fr-FR" smtClean="0"/>
              <a:pPr/>
              <a:t>12/11/2020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A610D-5030-4235-9B96-62F59069F64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8F219-4475-4D7D-A804-FC7190B615B9}" type="datetimeFigureOut">
              <a:rPr lang="fr-FR" smtClean="0"/>
              <a:pPr/>
              <a:t>12/11/2020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A610D-5030-4235-9B96-62F59069F64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8F219-4475-4D7D-A804-FC7190B615B9}" type="datetimeFigureOut">
              <a:rPr lang="fr-FR" smtClean="0"/>
              <a:pPr/>
              <a:t>12/11/2020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A610D-5030-4235-9B96-62F59069F64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8F219-4475-4D7D-A804-FC7190B615B9}" type="datetimeFigureOut">
              <a:rPr lang="fr-FR" smtClean="0"/>
              <a:pPr/>
              <a:t>12/11/2020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A610D-5030-4235-9B96-62F59069F64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8F219-4475-4D7D-A804-FC7190B615B9}" type="datetimeFigureOut">
              <a:rPr lang="fr-FR" smtClean="0"/>
              <a:pPr/>
              <a:t>12/11/2020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A610D-5030-4235-9B96-62F59069F64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8F219-4475-4D7D-A804-FC7190B615B9}" type="datetimeFigureOut">
              <a:rPr lang="fr-FR" smtClean="0"/>
              <a:pPr/>
              <a:t>12/11/2020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A610D-5030-4235-9B96-62F59069F64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8F219-4475-4D7D-A804-FC7190B615B9}" type="datetimeFigureOut">
              <a:rPr lang="fr-FR" smtClean="0"/>
              <a:pPr/>
              <a:t>12/11/2020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A610D-5030-4235-9B96-62F59069F64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8F219-4475-4D7D-A804-FC7190B615B9}" type="datetimeFigureOut">
              <a:rPr lang="fr-FR" smtClean="0"/>
              <a:pPr/>
              <a:t>12/11/2020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CA610D-5030-4235-9B96-62F59069F64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785926"/>
            <a:ext cx="7772400" cy="2000264"/>
          </a:xfrm>
        </p:spPr>
        <p:txBody>
          <a:bodyPr>
            <a:normAutofit/>
          </a:bodyPr>
          <a:lstStyle/>
          <a:p>
            <a:r>
              <a:rPr lang="fr-FR" sz="4000" b="1" dirty="0" smtClean="0">
                <a:solidFill>
                  <a:srgbClr val="FF0000"/>
                </a:solidFill>
                <a:latin typeface="Baskerville Old Face" pitchFamily="18" charset="0"/>
              </a:rPr>
              <a:t>La Théorie Psychanalytique</a:t>
            </a:r>
            <a:r>
              <a:rPr lang="fr-FR" b="1" dirty="0" smtClean="0">
                <a:solidFill>
                  <a:srgbClr val="FF0000"/>
                </a:solidFill>
                <a:latin typeface="Baskerville Old Face" pitchFamily="18" charset="0"/>
              </a:rPr>
              <a:t> </a:t>
            </a:r>
            <a:br>
              <a:rPr lang="fr-FR" b="1" dirty="0" smtClean="0">
                <a:solidFill>
                  <a:srgbClr val="FF0000"/>
                </a:solidFill>
                <a:latin typeface="Baskerville Old Face" pitchFamily="18" charset="0"/>
              </a:rPr>
            </a:br>
            <a:endParaRPr lang="fr-FR" sz="2400" b="1" dirty="0">
              <a:solidFill>
                <a:srgbClr val="FF0000"/>
              </a:solidFill>
              <a:latin typeface="Baskerville Old Face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243166" y="4676796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fr-FR" sz="1800" dirty="0" smtClean="0">
                <a:solidFill>
                  <a:srgbClr val="002060"/>
                </a:solidFill>
              </a:rPr>
              <a:t>Pr. Ismail RAMMOUZ</a:t>
            </a:r>
          </a:p>
          <a:p>
            <a:pPr algn="r"/>
            <a:r>
              <a:rPr lang="fr-FR" sz="1800" dirty="0" smtClean="0">
                <a:solidFill>
                  <a:srgbClr val="002060"/>
                </a:solidFill>
              </a:rPr>
              <a:t>Octo</a:t>
            </a:r>
            <a:r>
              <a:rPr lang="fr-FR" sz="1800" dirty="0" smtClean="0">
                <a:solidFill>
                  <a:srgbClr val="002060"/>
                </a:solidFill>
              </a:rPr>
              <a:t>bre 2020</a:t>
            </a:r>
            <a:endParaRPr lang="fr-FR" sz="18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FR" dirty="0" smtClean="0"/>
              <a:t>3. </a:t>
            </a:r>
            <a:r>
              <a:rPr lang="fr-FR" b="1" dirty="0" smtClean="0"/>
              <a:t>Formation réactionnelle </a:t>
            </a:r>
            <a:r>
              <a:rPr lang="fr-FR" dirty="0" smtClean="0"/>
              <a:t>: </a:t>
            </a:r>
          </a:p>
          <a:p>
            <a:pPr>
              <a:buNone/>
            </a:pPr>
            <a:r>
              <a:rPr lang="fr-FR" dirty="0" smtClean="0"/>
              <a:t>une pulsion qui est inacceptable est transformée en son contraire. Ex : le trouble obsessionnel</a:t>
            </a:r>
          </a:p>
          <a:p>
            <a:pPr>
              <a:buNone/>
            </a:pPr>
            <a:r>
              <a:rPr lang="fr-FR" b="1" dirty="0" smtClean="0"/>
              <a:t>4-  Isolation </a:t>
            </a:r>
            <a:r>
              <a:rPr lang="fr-FR" dirty="0" smtClean="0"/>
              <a:t>:</a:t>
            </a:r>
          </a:p>
          <a:p>
            <a:pPr>
              <a:buNone/>
            </a:pPr>
            <a:r>
              <a:rPr lang="fr-FR" dirty="0" smtClean="0"/>
              <a:t> séparation d’une idée de l’affect qui l’accompagne </a:t>
            </a:r>
          </a:p>
          <a:p>
            <a:pPr>
              <a:buNone/>
            </a:pPr>
            <a:r>
              <a:rPr lang="fr-FR" dirty="0" err="1" smtClean="0"/>
              <a:t>Càd</a:t>
            </a:r>
            <a:r>
              <a:rPr lang="fr-FR" dirty="0" smtClean="0"/>
              <a:t>: refouler l’affect et garder l’idée. Ex : le trouble obsessionnel </a:t>
            </a:r>
          </a:p>
          <a:p>
            <a:pPr>
              <a:buNone/>
            </a:pPr>
            <a:r>
              <a:rPr lang="fr-FR" b="1" dirty="0" smtClean="0"/>
              <a:t>5- Somatisation </a:t>
            </a:r>
          </a:p>
          <a:p>
            <a:pPr>
              <a:buNone/>
            </a:pPr>
            <a:r>
              <a:rPr lang="fr-FR" dirty="0" smtClean="0"/>
              <a:t>les représentations psychiques sont converties en des symptômes corporels. Ex : la névrose hystérique.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FR" b="1" dirty="0" smtClean="0"/>
              <a:t>6- le déni </a:t>
            </a:r>
            <a:r>
              <a:rPr lang="fr-FR" dirty="0" smtClean="0"/>
              <a:t>: </a:t>
            </a:r>
          </a:p>
          <a:p>
            <a:pPr>
              <a:buNone/>
            </a:pPr>
            <a:r>
              <a:rPr lang="fr-FR" dirty="0" smtClean="0"/>
              <a:t>Refus de certains aspects douloureux de la réalité </a:t>
            </a:r>
          </a:p>
          <a:p>
            <a:pPr>
              <a:buNone/>
            </a:pPr>
            <a:r>
              <a:rPr lang="fr-FR" dirty="0" smtClean="0"/>
              <a:t>Ex: psychose, maladie grave. </a:t>
            </a:r>
          </a:p>
          <a:p>
            <a:pPr>
              <a:buNone/>
            </a:pPr>
            <a:r>
              <a:rPr lang="fr-FR" b="1" dirty="0" smtClean="0"/>
              <a:t>7- La projection </a:t>
            </a:r>
            <a:r>
              <a:rPr lang="fr-FR" dirty="0" smtClean="0"/>
              <a:t>:</a:t>
            </a:r>
          </a:p>
          <a:p>
            <a:pPr>
              <a:buNone/>
            </a:pPr>
            <a:r>
              <a:rPr lang="fr-FR" dirty="0" smtClean="0"/>
              <a:t>Le sujet attribut à autrui ses sentiments, ses désirs inacceptables et leurs représentants.</a:t>
            </a:r>
          </a:p>
          <a:p>
            <a:pPr>
              <a:buNone/>
            </a:pPr>
            <a:r>
              <a:rPr lang="fr-FR" dirty="0" smtClean="0"/>
              <a:t> Ex : Psychose </a:t>
            </a:r>
          </a:p>
          <a:p>
            <a:pPr>
              <a:buNone/>
            </a:pPr>
            <a:r>
              <a:rPr lang="fr-FR" b="1" dirty="0" smtClean="0"/>
              <a:t>8- La régression </a:t>
            </a:r>
            <a:r>
              <a:rPr lang="fr-FR" dirty="0" smtClean="0"/>
              <a:t>: </a:t>
            </a:r>
          </a:p>
          <a:p>
            <a:pPr>
              <a:buNone/>
            </a:pPr>
            <a:r>
              <a:rPr lang="fr-FR" dirty="0" smtClean="0"/>
              <a:t>Le sujet tente de revenir à une phase libidinale plus précoce pour éviter la tension physique du niveau actuel du développement. Ex : Psychose. 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642918"/>
            <a:ext cx="8229600" cy="564360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FR" b="1" dirty="0" smtClean="0"/>
              <a:t>A4/ Les niveaux d’organisation de la personnalité </a:t>
            </a:r>
          </a:p>
          <a:p>
            <a:pPr>
              <a:buNone/>
            </a:pPr>
            <a:r>
              <a:rPr lang="fr-FR" dirty="0" smtClean="0"/>
              <a:t>La psychanalyse a défini : 3 niveaux d’organisation de la personnalité </a:t>
            </a:r>
          </a:p>
          <a:p>
            <a:pPr marL="514350" indent="-514350">
              <a:buAutoNum type="arabicPeriod"/>
            </a:pPr>
            <a:r>
              <a:rPr lang="fr-FR" b="1" dirty="0" smtClean="0"/>
              <a:t>Organisation névrotique</a:t>
            </a:r>
          </a:p>
          <a:p>
            <a:pPr marL="514350" indent="-514350">
              <a:buFont typeface="Arial" charset="0"/>
              <a:buChar char="•"/>
            </a:pPr>
            <a:r>
              <a:rPr lang="fr-FR" dirty="0" smtClean="0"/>
              <a:t>Différenciation du Moi suffisante, capable de s’adapter aux exigences de la personnalité</a:t>
            </a:r>
          </a:p>
          <a:p>
            <a:pPr marL="514350" indent="-514350">
              <a:buFont typeface="Arial" charset="0"/>
              <a:buChar char="•"/>
            </a:pPr>
            <a:r>
              <a:rPr lang="fr-FR" dirty="0" smtClean="0"/>
              <a:t>Un développement qui a atteint au moins le stade génital</a:t>
            </a:r>
          </a:p>
          <a:p>
            <a:pPr marL="514350" indent="-514350">
              <a:buFont typeface="Arial" charset="0"/>
              <a:buChar char="•"/>
            </a:pPr>
            <a:r>
              <a:rPr lang="fr-FR" dirty="0" smtClean="0"/>
              <a:t>Les conflits siègent entre le surmoi et le ça </a:t>
            </a:r>
          </a:p>
          <a:p>
            <a:pPr marL="514350" indent="-514350">
              <a:buFont typeface="Arial" charset="0"/>
              <a:buChar char="•"/>
            </a:pPr>
            <a:r>
              <a:rPr lang="fr-FR" dirty="0" smtClean="0"/>
              <a:t>Une angoisse de castration</a:t>
            </a:r>
          </a:p>
          <a:p>
            <a:pPr marL="514350" indent="-514350">
              <a:buFont typeface="Arial" charset="0"/>
              <a:buChar char="•"/>
            </a:pPr>
            <a:r>
              <a:rPr lang="fr-FR" dirty="0" smtClean="0"/>
              <a:t>Mécanismes de défense très élaborés.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FR" b="1" dirty="0" smtClean="0"/>
              <a:t>2. Organisation psychotique </a:t>
            </a:r>
            <a:r>
              <a:rPr lang="fr-FR" dirty="0" smtClean="0"/>
              <a:t>:</a:t>
            </a:r>
          </a:p>
          <a:p>
            <a:pPr>
              <a:buFontTx/>
              <a:buChar char="-"/>
            </a:pPr>
            <a:r>
              <a:rPr lang="fr-FR" dirty="0" smtClean="0"/>
              <a:t>Indifférenciation du Moi : narcissisme, désintérêt, retrait et absence d’investissement de l’objet.  </a:t>
            </a:r>
          </a:p>
          <a:p>
            <a:pPr>
              <a:buFontTx/>
              <a:buChar char="-"/>
            </a:pPr>
            <a:r>
              <a:rPr lang="fr-FR" dirty="0" smtClean="0"/>
              <a:t>Fixation du développement au stade précoce</a:t>
            </a:r>
          </a:p>
          <a:p>
            <a:pPr>
              <a:buFontTx/>
              <a:buChar char="-"/>
            </a:pPr>
            <a:r>
              <a:rPr lang="fr-FR" dirty="0" smtClean="0"/>
              <a:t>Conflits liés entre le ça et le Moi</a:t>
            </a:r>
          </a:p>
          <a:p>
            <a:pPr>
              <a:buFontTx/>
              <a:buChar char="-"/>
            </a:pPr>
            <a:r>
              <a:rPr lang="fr-FR" dirty="0" smtClean="0"/>
              <a:t>Angoisse de morcellement et d’anéantissement </a:t>
            </a:r>
          </a:p>
          <a:p>
            <a:pPr>
              <a:buNone/>
            </a:pPr>
            <a:r>
              <a:rPr lang="fr-FR" b="1" dirty="0" smtClean="0"/>
              <a:t>3. Organisation limite</a:t>
            </a:r>
          </a:p>
          <a:p>
            <a:pPr>
              <a:buFontTx/>
              <a:buChar char="-"/>
            </a:pPr>
            <a:r>
              <a:rPr lang="fr-FR" dirty="0" smtClean="0"/>
              <a:t>Différenciation relative du Moi</a:t>
            </a:r>
          </a:p>
          <a:p>
            <a:pPr>
              <a:buFontTx/>
              <a:buChar char="-"/>
            </a:pPr>
            <a:r>
              <a:rPr lang="fr-FR" dirty="0" smtClean="0"/>
              <a:t> Mécanismes de défense intermédiaires </a:t>
            </a:r>
          </a:p>
          <a:p>
            <a:pPr>
              <a:buFontTx/>
              <a:buChar char="-"/>
            </a:pPr>
            <a:r>
              <a:rPr lang="fr-FR" dirty="0" smtClean="0"/>
              <a:t>Angoisse d’abandon  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FR" b="1" dirty="0" smtClean="0"/>
              <a:t> Implications thérapeutiques</a:t>
            </a:r>
          </a:p>
          <a:p>
            <a:pPr>
              <a:buNone/>
            </a:pPr>
            <a:r>
              <a:rPr lang="fr-FR" dirty="0" smtClean="0"/>
              <a:t>1- l’association libre </a:t>
            </a:r>
          </a:p>
          <a:p>
            <a:pPr>
              <a:buNone/>
            </a:pPr>
            <a:r>
              <a:rPr lang="fr-FR" dirty="0" smtClean="0"/>
              <a:t>Paroles </a:t>
            </a:r>
            <a:r>
              <a:rPr lang="fr-FR" dirty="0" smtClean="0">
                <a:sym typeface="Wingdings 3"/>
              </a:rPr>
              <a:t> enchainement d’idées puis des émotions  reconnaitre les conflits</a:t>
            </a:r>
          </a:p>
          <a:p>
            <a:pPr>
              <a:buNone/>
            </a:pPr>
            <a:r>
              <a:rPr lang="fr-FR" dirty="0" smtClean="0">
                <a:sym typeface="Wingdings 3"/>
              </a:rPr>
              <a:t>2- Le transfert: Répétition d’attitudes dirigées vers les autres personnes,</a:t>
            </a:r>
            <a:r>
              <a:rPr lang="fr-FR" dirty="0" smtClean="0"/>
              <a:t> à partir de la relation avec le thérapeute, et extériorisation des images préconçues </a:t>
            </a:r>
          </a:p>
          <a:p>
            <a:pPr>
              <a:buNone/>
            </a:pPr>
            <a:r>
              <a:rPr lang="fr-FR" dirty="0" smtClean="0"/>
              <a:t>3- Moyens: récits de la vie, expériences affectives…</a:t>
            </a:r>
          </a:p>
          <a:p>
            <a:pPr>
              <a:buNone/>
            </a:pPr>
            <a:r>
              <a:rPr lang="fr-FR" smtClean="0"/>
              <a:t>4- Le </a:t>
            </a:r>
            <a:r>
              <a:rPr lang="fr-FR" dirty="0" smtClean="0"/>
              <a:t>cadre : position du thérapeute, séances fréquentes, honoraires, durée, neutralité affective. </a:t>
            </a:r>
          </a:p>
          <a:p>
            <a:pPr>
              <a:buFont typeface="Wingdings" pitchFamily="2" charset="2"/>
              <a:buChar char="§"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MA" dirty="0" smtClean="0"/>
              <a:t>Conclusions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MA" dirty="0" smtClean="0"/>
              <a:t>La psychanalyse  est une théorie: car elle donne une réponse sur des questions telles comment s e développe la personnalité et les troubles mentaux, comment on se défend contre l’angoisse,…</a:t>
            </a:r>
          </a:p>
          <a:p>
            <a:r>
              <a:rPr lang="fr-MA" dirty="0" smtClean="0"/>
              <a:t>La psychanalyse est une méthode d’investigation parce que avec ses concepts, elle aise à explorer l’inconscient de la personne et explorer les conflits intrapsychiques et les mécanismes d e défense de la personne</a:t>
            </a:r>
          </a:p>
          <a:p>
            <a:r>
              <a:rPr lang="fr-MA" dirty="0" smtClean="0"/>
              <a:t>La psychanalyse est une thérapie parce que elle utilise des moyens de traitement psychologique propres à </a:t>
            </a:r>
            <a:r>
              <a:rPr lang="fr-MA" smtClean="0"/>
              <a:t>sa théorie </a:t>
            </a:r>
            <a:r>
              <a:rPr lang="fr-MA" dirty="0" smtClean="0"/>
              <a:t>comme la libre association des idées,…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 fontScale="85000" lnSpcReduction="10000"/>
          </a:bodyPr>
          <a:lstStyle/>
          <a:p>
            <a:pPr lvl="0">
              <a:buNone/>
            </a:pPr>
            <a:r>
              <a:rPr lang="fr-FR" b="1" dirty="0" smtClean="0"/>
              <a:t>La psychanalyse est</a:t>
            </a:r>
          </a:p>
          <a:p>
            <a:pPr lvl="0">
              <a:buNone/>
            </a:pPr>
            <a:r>
              <a:rPr lang="fr-FR" b="1" dirty="0" smtClean="0"/>
              <a:t>= </a:t>
            </a:r>
            <a:r>
              <a:rPr lang="fr-FR" u="sng" dirty="0" smtClean="0"/>
              <a:t>une théorie </a:t>
            </a:r>
            <a:r>
              <a:rPr lang="fr-FR" dirty="0" smtClean="0"/>
              <a:t>explicative du développement de la personnalité et des maladies mentales </a:t>
            </a:r>
          </a:p>
          <a:p>
            <a:pPr lvl="0">
              <a:buNone/>
            </a:pPr>
            <a:r>
              <a:rPr lang="fr-FR" b="1" dirty="0" smtClean="0"/>
              <a:t>= </a:t>
            </a:r>
            <a:r>
              <a:rPr lang="fr-FR" dirty="0" smtClean="0"/>
              <a:t>Une </a:t>
            </a:r>
            <a:r>
              <a:rPr lang="fr-FR" u="sng" dirty="0" smtClean="0"/>
              <a:t>méthode</a:t>
            </a:r>
            <a:r>
              <a:rPr lang="fr-FR" dirty="0" smtClean="0"/>
              <a:t> d’investigation de l’appareil psychique</a:t>
            </a:r>
          </a:p>
          <a:p>
            <a:pPr lvl="0">
              <a:buNone/>
            </a:pPr>
            <a:r>
              <a:rPr lang="fr-FR" b="1" dirty="0" smtClean="0"/>
              <a:t>=</a:t>
            </a:r>
            <a:r>
              <a:rPr lang="fr-FR" dirty="0" smtClean="0"/>
              <a:t> Technique </a:t>
            </a:r>
            <a:r>
              <a:rPr lang="fr-FR" u="sng" smtClean="0"/>
              <a:t>thérapeutique </a:t>
            </a:r>
            <a:r>
              <a:rPr lang="fr-FR" smtClean="0"/>
              <a:t>( </a:t>
            </a:r>
            <a:r>
              <a:rPr lang="fr-FR" dirty="0" smtClean="0"/>
              <a:t>psychothérapies psychanalytiques)</a:t>
            </a:r>
          </a:p>
          <a:p>
            <a:pPr>
              <a:buNone/>
            </a:pPr>
            <a:r>
              <a:rPr lang="fr-FR" b="1" dirty="0" smtClean="0"/>
              <a:t>Le fondateur: </a:t>
            </a:r>
            <a:r>
              <a:rPr lang="fr-FR" sz="2800" b="1" dirty="0" smtClean="0"/>
              <a:t>SIGMUND FREUD </a:t>
            </a:r>
            <a:r>
              <a:rPr lang="fr-FR" sz="2800" dirty="0" smtClean="0">
                <a:sym typeface="Wingdings 3"/>
              </a:rPr>
              <a:t> </a:t>
            </a:r>
          </a:p>
          <a:p>
            <a:pPr>
              <a:buNone/>
            </a:pPr>
            <a:r>
              <a:rPr lang="fr-FR" b="1" dirty="0" smtClean="0">
                <a:sym typeface="Wingdings 3"/>
              </a:rPr>
              <a:t>La première topique : L’inconscient </a:t>
            </a:r>
          </a:p>
          <a:p>
            <a:pPr>
              <a:buNone/>
            </a:pPr>
            <a:r>
              <a:rPr lang="fr-FR" dirty="0" smtClean="0">
                <a:sym typeface="Wingdings 3"/>
              </a:rPr>
              <a:t> une partie de notre pensée échappe à notre conscience  enchainement de sentiments ou des actes qui échappent aussi à la conscience (lapsus, actes marquées, fantasmes sexuels…), mais aussi les rêves +++. 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MA" dirty="0" smtClean="0"/>
              <a:t>Charcot dans une séance d’hypnose</a:t>
            </a:r>
            <a:endParaRPr lang="fr-FR" dirty="0"/>
          </a:p>
        </p:txBody>
      </p:sp>
      <p:pic>
        <p:nvPicPr>
          <p:cNvPr id="1026" name="Picture 2" descr="D:\cours psychologie\charcot_experience_histeric-hipnotic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750" y="1639094"/>
            <a:ext cx="7810500" cy="4448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fr-FR" dirty="0" smtClean="0">
                <a:sym typeface="Wingdings 3"/>
              </a:rPr>
              <a:t> </a:t>
            </a:r>
            <a:r>
              <a:rPr lang="fr-FR" b="1" dirty="0" smtClean="0"/>
              <a:t>Les instances de la personnalité</a:t>
            </a:r>
          </a:p>
          <a:p>
            <a:r>
              <a:rPr lang="fr-FR" dirty="0" smtClean="0"/>
              <a:t> le ça : ensemble de désirs et de pulsions</a:t>
            </a:r>
          </a:p>
          <a:p>
            <a:r>
              <a:rPr lang="fr-FR" dirty="0" smtClean="0"/>
              <a:t>Le Moi : instance gouvernante </a:t>
            </a:r>
          </a:p>
          <a:p>
            <a:r>
              <a:rPr lang="fr-FR" dirty="0" smtClean="0"/>
              <a:t>Le Surmoi : parents, autorités, religion, mœurs société, les lois… </a:t>
            </a:r>
          </a:p>
          <a:p>
            <a:pPr>
              <a:buNone/>
            </a:pPr>
            <a:r>
              <a:rPr lang="fr-FR" b="1" dirty="0" smtClean="0">
                <a:sym typeface="Wingdings 3"/>
              </a:rPr>
              <a:t> </a:t>
            </a:r>
            <a:r>
              <a:rPr lang="fr-FR" b="1" dirty="0" smtClean="0"/>
              <a:t>Les conflits intrapsychiques </a:t>
            </a:r>
          </a:p>
          <a:p>
            <a:r>
              <a:rPr lang="fr-FR" dirty="0" smtClean="0"/>
              <a:t>Amour et haine</a:t>
            </a:r>
          </a:p>
          <a:p>
            <a:r>
              <a:rPr lang="fr-FR" dirty="0" smtClean="0"/>
              <a:t>Tolérer ou contrôler les pulsions ?</a:t>
            </a:r>
          </a:p>
          <a:p>
            <a:pPr>
              <a:buNone/>
            </a:pPr>
            <a:r>
              <a:rPr lang="fr-FR" dirty="0" smtClean="0"/>
              <a:t>Entre ça et le surmoi+++, mais aussi avec le Moi</a:t>
            </a:r>
          </a:p>
          <a:p>
            <a:pPr>
              <a:buNone/>
            </a:pPr>
            <a:r>
              <a:rPr lang="fr-FR" dirty="0" smtClean="0"/>
              <a:t> </a:t>
            </a:r>
            <a:r>
              <a:rPr lang="fr-FR" b="1" dirty="0" smtClean="0">
                <a:sym typeface="Wingdings 3"/>
              </a:rPr>
              <a:t> </a:t>
            </a:r>
            <a:r>
              <a:rPr lang="fr-FR" b="1" dirty="0" smtClean="0"/>
              <a:t>Les Pulsions </a:t>
            </a:r>
          </a:p>
          <a:p>
            <a:r>
              <a:rPr lang="fr-FR" dirty="0" smtClean="0"/>
              <a:t>Pulsions sexuelles ou libidinales</a:t>
            </a:r>
          </a:p>
          <a:p>
            <a:r>
              <a:rPr lang="fr-FR" dirty="0" smtClean="0"/>
              <a:t>Pulsions de destruction ou d’agressivité et de mort </a:t>
            </a:r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fr-FR" b="1" dirty="0" smtClean="0"/>
              <a:t> Développement psychosexuel de la personnalité </a:t>
            </a:r>
          </a:p>
          <a:p>
            <a:pPr>
              <a:buNone/>
            </a:pPr>
            <a:r>
              <a:rPr lang="fr-FR" b="1" dirty="0" smtClean="0"/>
              <a:t>1- stade oral: </a:t>
            </a:r>
            <a:r>
              <a:rPr lang="fr-FR" dirty="0" smtClean="0"/>
              <a:t>(de la naissance à un an)</a:t>
            </a:r>
          </a:p>
          <a:p>
            <a:pPr>
              <a:buNone/>
            </a:pPr>
            <a:r>
              <a:rPr lang="fr-FR" dirty="0" smtClean="0"/>
              <a:t>Les besoins, les perceptions et les modes d’expression sont essentiellement centrés sur la bouche, les lèvres et la zone orale. </a:t>
            </a:r>
          </a:p>
          <a:p>
            <a:pPr>
              <a:buNone/>
            </a:pPr>
            <a:r>
              <a:rPr lang="fr-FR" dirty="0" smtClean="0"/>
              <a:t>* La pulsion libidinale : apaiser la faim, se relaxer -  dormir </a:t>
            </a:r>
          </a:p>
          <a:p>
            <a:pPr>
              <a:buNone/>
            </a:pPr>
            <a:r>
              <a:rPr lang="fr-FR" dirty="0" smtClean="0"/>
              <a:t>* La pulsion agressive = sadisme orale: morsure, cris mâchonnement. Ce sont des désirs primitifs de dévoration et de destruction </a:t>
            </a:r>
          </a:p>
          <a:p>
            <a:pPr>
              <a:buFont typeface="Arial" charset="0"/>
              <a:buChar char="•"/>
            </a:pPr>
            <a:r>
              <a:rPr lang="fr-FR" dirty="0" smtClean="0"/>
              <a:t>Si passage réussi:</a:t>
            </a:r>
            <a:r>
              <a:rPr lang="fr-FR" dirty="0" smtClean="0">
                <a:sym typeface="Wingdings 3"/>
              </a:rPr>
              <a:t> relation à autrui sans dépendance </a:t>
            </a:r>
          </a:p>
          <a:p>
            <a:pPr>
              <a:buFont typeface="Arial" charset="0"/>
              <a:buChar char="•"/>
            </a:pPr>
            <a:r>
              <a:rPr lang="fr-FR" dirty="0" smtClean="0">
                <a:sym typeface="Wingdings 3"/>
              </a:rPr>
              <a:t>Si passage non réussi: pessimisme excessive, dépendance  ou bien jalousie, narcissisme.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FR" b="1" dirty="0" smtClean="0"/>
              <a:t>2- stade anal </a:t>
            </a:r>
            <a:r>
              <a:rPr lang="fr-FR" dirty="0" smtClean="0"/>
              <a:t>(1 à 3ans)</a:t>
            </a:r>
          </a:p>
          <a:p>
            <a:pPr>
              <a:buNone/>
            </a:pPr>
            <a:r>
              <a:rPr lang="fr-FR" dirty="0" smtClean="0"/>
              <a:t>Stade de maturation des sphincters </a:t>
            </a:r>
          </a:p>
          <a:p>
            <a:pPr>
              <a:buFont typeface="Wingdings 3"/>
              <a:buChar char="&quot;"/>
            </a:pPr>
            <a:r>
              <a:rPr lang="fr-FR" dirty="0" smtClean="0">
                <a:sym typeface="Wingdings 3"/>
              </a:rPr>
              <a:t>Donc: passage de la passivité vers l’activité</a:t>
            </a:r>
          </a:p>
          <a:p>
            <a:pPr>
              <a:buFont typeface="Wingdings 3"/>
              <a:buChar char="&quot;"/>
            </a:pPr>
            <a:r>
              <a:rPr lang="fr-FR" dirty="0" smtClean="0">
                <a:sym typeface="Wingdings 3"/>
              </a:rPr>
              <a:t> Donc: situation de contrôle </a:t>
            </a:r>
          </a:p>
          <a:p>
            <a:pPr>
              <a:buFont typeface="Wingdings 3"/>
              <a:buChar char="&quot;"/>
            </a:pPr>
            <a:r>
              <a:rPr lang="fr-FR" dirty="0" smtClean="0">
                <a:sym typeface="Wingdings 3"/>
              </a:rPr>
              <a:t>Donc: lutte avec les parents : propreté +++</a:t>
            </a:r>
          </a:p>
          <a:p>
            <a:pPr>
              <a:buFont typeface="Wingdings 3"/>
              <a:buChar char="&quot;"/>
            </a:pPr>
            <a:r>
              <a:rPr lang="fr-FR" dirty="0" smtClean="0">
                <a:sym typeface="Wingdings 3"/>
              </a:rPr>
              <a:t>Situation ambivalente </a:t>
            </a:r>
          </a:p>
          <a:p>
            <a:pPr marL="514350" indent="-514350">
              <a:buAutoNum type="arabicPeriod"/>
            </a:pPr>
            <a:r>
              <a:rPr lang="fr-FR" dirty="0" smtClean="0">
                <a:sym typeface="Wingdings 3"/>
              </a:rPr>
              <a:t>Sadisme anal : saleté, manque de gout et de l’ordre, l’ambivalence, les doutes…</a:t>
            </a:r>
          </a:p>
          <a:p>
            <a:pPr marL="514350" indent="-514350">
              <a:buAutoNum type="arabicPeriod"/>
            </a:pPr>
            <a:r>
              <a:rPr lang="fr-FR" dirty="0" smtClean="0">
                <a:sym typeface="Wingdings 3"/>
              </a:rPr>
              <a:t> Érotisme anal = plaisir sexuel du fonctionnement anal: l’ordre, l’économie, l’obstination…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500042"/>
            <a:ext cx="8229600" cy="5626121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fr-FR" b="1" dirty="0" smtClean="0"/>
              <a:t>3-</a:t>
            </a:r>
            <a:r>
              <a:rPr lang="fr-FR" dirty="0" smtClean="0"/>
              <a:t> </a:t>
            </a:r>
            <a:r>
              <a:rPr lang="fr-FR" b="1" dirty="0" smtClean="0"/>
              <a:t>Stade phallique </a:t>
            </a:r>
            <a:r>
              <a:rPr lang="fr-FR" dirty="0" smtClean="0"/>
              <a:t>: (2 à 6 ans) </a:t>
            </a:r>
          </a:p>
          <a:p>
            <a:r>
              <a:rPr lang="fr-FR" dirty="0" smtClean="0"/>
              <a:t>Focalisation sur l’aire génitale</a:t>
            </a:r>
          </a:p>
          <a:p>
            <a:r>
              <a:rPr lang="fr-FR" dirty="0" smtClean="0"/>
              <a:t>Différence de morphologie de l’appareil génital externe entre garçons et filles </a:t>
            </a:r>
          </a:p>
          <a:p>
            <a:pPr>
              <a:buNone/>
            </a:pPr>
            <a:r>
              <a:rPr lang="fr-FR" dirty="0" smtClean="0"/>
              <a:t> LA CASTRATION </a:t>
            </a:r>
          </a:p>
          <a:p>
            <a:r>
              <a:rPr lang="fr-FR" dirty="0" smtClean="0"/>
              <a:t>Fille : preuve de castration </a:t>
            </a:r>
          </a:p>
          <a:p>
            <a:r>
              <a:rPr lang="fr-FR" dirty="0" smtClean="0"/>
              <a:t>garçon : angoisse de castration </a:t>
            </a:r>
          </a:p>
          <a:p>
            <a:r>
              <a:rPr lang="fr-FR" dirty="0" smtClean="0"/>
              <a:t>Fantasmes inconscients de relations sexuelles avec le parent de sexe opposé : désirs œdipiens. </a:t>
            </a:r>
          </a:p>
          <a:p>
            <a:r>
              <a:rPr lang="fr-FR" dirty="0" smtClean="0"/>
              <a:t>Freud : « l’établissement de la situation œdipienne est essentielle pour l’identification aux parents et pour avoir une identité sexuelle ». </a:t>
            </a:r>
          </a:p>
          <a:p>
            <a:r>
              <a:rPr lang="fr-FR" dirty="0" smtClean="0"/>
              <a:t>Si échec ou fixation : développement de la névrose, surtout la névrose hystérique (angoisse de castration)    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>
              <a:buNone/>
            </a:pPr>
            <a:r>
              <a:rPr lang="fr-FR" b="1" dirty="0" smtClean="0"/>
              <a:t>4- stade de latence </a:t>
            </a:r>
          </a:p>
          <a:p>
            <a:pPr>
              <a:buFontTx/>
              <a:buChar char="-"/>
            </a:pPr>
            <a:r>
              <a:rPr lang="fr-FR" dirty="0" smtClean="0"/>
              <a:t>De 6 ans à la puberté </a:t>
            </a:r>
          </a:p>
          <a:p>
            <a:pPr>
              <a:buFontTx/>
              <a:buChar char="-"/>
            </a:pPr>
            <a:r>
              <a:rPr lang="fr-FR" dirty="0" smtClean="0"/>
              <a:t>Consolidation de l’identité sexuelle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5- </a:t>
            </a:r>
            <a:r>
              <a:rPr lang="fr-FR" b="1" dirty="0" smtClean="0"/>
              <a:t>Stade génital </a:t>
            </a:r>
          </a:p>
          <a:p>
            <a:pPr>
              <a:buNone/>
            </a:pPr>
            <a:r>
              <a:rPr lang="fr-FR" dirty="0" smtClean="0"/>
              <a:t>Freud : c’est la période de l’activité sexuelle non  incestueuse.</a:t>
            </a:r>
          </a:p>
          <a:p>
            <a:pPr>
              <a:buFont typeface="Arial" charset="0"/>
              <a:buChar char="•"/>
            </a:pPr>
            <a:r>
              <a:rPr lang="fr-FR" dirty="0" smtClean="0"/>
              <a:t>Stade d’indépendance – séparation </a:t>
            </a:r>
          </a:p>
          <a:p>
            <a:pPr>
              <a:buFont typeface="Arial" charset="0"/>
              <a:buChar char="•"/>
            </a:pPr>
            <a:r>
              <a:rPr lang="fr-FR" dirty="0" smtClean="0"/>
              <a:t>Participation au  monde du travail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fr-FR" dirty="0" smtClean="0"/>
              <a:t> </a:t>
            </a:r>
            <a:r>
              <a:rPr lang="fr-FR" b="1" dirty="0" smtClean="0"/>
              <a:t>MECANISMES DE DEFENSE </a:t>
            </a:r>
          </a:p>
          <a:p>
            <a:pPr marL="514350" indent="-514350">
              <a:buFont typeface="+mj-lt"/>
              <a:buAutoNum type="arabicPeriod"/>
            </a:pPr>
            <a:r>
              <a:rPr lang="fr-FR" b="1" dirty="0" smtClean="0"/>
              <a:t>Sublimation</a:t>
            </a:r>
            <a:r>
              <a:rPr lang="fr-FR" dirty="0" smtClean="0"/>
              <a:t>: canalisation des pulsions plutôt que leur blocage ou leur dispersion ; le sujet reconnait les impulsions, les modifie et les dirige vers un but ou un objet important, mais avec une satisfaction instinctuelle modeste. 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 </a:t>
            </a:r>
            <a:r>
              <a:rPr lang="fr-FR" b="1" dirty="0" smtClean="0"/>
              <a:t>Refoulement</a:t>
            </a:r>
            <a:r>
              <a:rPr lang="fr-FR" dirty="0" smtClean="0"/>
              <a:t>:  chasser la pulsion sous forme d’idées ou de sentiments, de la conscience vers l’inconscient, sans l’oublier complètement. L’objet refoulé est toujours présent symboliquement par un comportement ou une émotion. Ex: la névrose hystérique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1468</TotalTime>
  <Words>970</Words>
  <Application>Microsoft Office PowerPoint</Application>
  <PresentationFormat>Affichage à l'écran (4:3)</PresentationFormat>
  <Paragraphs>99</Paragraphs>
  <Slides>15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Thème Office</vt:lpstr>
      <vt:lpstr>La Théorie Psychanalytique  </vt:lpstr>
      <vt:lpstr>Diapositive 2</vt:lpstr>
      <vt:lpstr>Charcot dans une séance d’hypnose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Conclusions</vt:lpstr>
    </vt:vector>
  </TitlesOfParts>
  <Company>PROFESSIONNEL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 WINDOWS XP</dc:creator>
  <cp:lastModifiedBy>Utilisateur Windows</cp:lastModifiedBy>
  <cp:revision>87</cp:revision>
  <dcterms:created xsi:type="dcterms:W3CDTF">2009-10-13T09:00:15Z</dcterms:created>
  <dcterms:modified xsi:type="dcterms:W3CDTF">2020-11-12T18:42:10Z</dcterms:modified>
</cp:coreProperties>
</file>