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89" r:id="rId6"/>
    <p:sldId id="285" r:id="rId7"/>
    <p:sldId id="286" r:id="rId8"/>
    <p:sldId id="291" r:id="rId9"/>
    <p:sldId id="287" r:id="rId10"/>
    <p:sldId id="290" r:id="rId11"/>
    <p:sldId id="288" r:id="rId12"/>
    <p:sldId id="292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F219-4475-4D7D-A804-FC7190B615B9}" type="datetimeFigureOut">
              <a:rPr lang="fr-FR" smtClean="0"/>
              <a:pPr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A610D-5030-4235-9B96-62F59069F6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2000264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latin typeface="Baskerville Old Face" pitchFamily="18" charset="0"/>
              </a:rPr>
              <a:t>LA PERSONNALITE </a:t>
            </a:r>
            <a:r>
              <a:rPr lang="fr-FR" b="1" dirty="0" smtClean="0">
                <a:solidFill>
                  <a:srgbClr val="FF0000"/>
                </a:solidFill>
                <a:latin typeface="Baskerville Old Face" pitchFamily="18" charset="0"/>
              </a:rPr>
              <a:t/>
            </a:r>
            <a:br>
              <a:rPr lang="fr-FR" b="1" dirty="0" smtClean="0">
                <a:solidFill>
                  <a:srgbClr val="FF0000"/>
                </a:solidFill>
                <a:latin typeface="Baskerville Old Face" pitchFamily="18" charset="0"/>
              </a:rPr>
            </a:br>
            <a:endParaRPr lang="fr-FR" sz="2400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43166" y="467679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fr-FR" sz="1600" dirty="0" smtClean="0">
                <a:solidFill>
                  <a:srgbClr val="002060"/>
                </a:solidFill>
              </a:rPr>
              <a:t>Pr. Ismail RAMMOUZ</a:t>
            </a:r>
          </a:p>
          <a:p>
            <a:pPr algn="r"/>
            <a:r>
              <a:rPr lang="fr-FR" sz="1600" smtClean="0">
                <a:solidFill>
                  <a:srgbClr val="002060"/>
                </a:solidFill>
              </a:rPr>
              <a:t>Octo</a:t>
            </a:r>
            <a:r>
              <a:rPr lang="fr-FR" sz="1600" smtClean="0">
                <a:solidFill>
                  <a:srgbClr val="002060"/>
                </a:solidFill>
              </a:rPr>
              <a:t>bre </a:t>
            </a:r>
            <a:r>
              <a:rPr lang="fr-FR" sz="1600" dirty="0" smtClean="0">
                <a:solidFill>
                  <a:srgbClr val="002060"/>
                </a:solidFill>
              </a:rPr>
              <a:t>2020 </a:t>
            </a:r>
            <a:endParaRPr lang="fr-FR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Groupe B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b="1" dirty="0" smtClean="0"/>
              <a:t>6- Personnalité hystérique (histrionique)</a:t>
            </a:r>
            <a:endParaRPr lang="fr-FR" dirty="0" smtClean="0"/>
          </a:p>
          <a:p>
            <a:pPr lvl="0">
              <a:buFont typeface="Wingdings" pitchFamily="2" charset="2"/>
              <a:buChar char="§"/>
            </a:pPr>
            <a:r>
              <a:rPr lang="fr-FR" dirty="0" smtClean="0"/>
              <a:t> Mal à l’aise dans les situations où il n’est pas au centre de l’attention d’autrui= Egocentrisme</a:t>
            </a:r>
          </a:p>
          <a:p>
            <a:pPr lvl="0">
              <a:buFont typeface="Wingdings" pitchFamily="2" charset="2"/>
              <a:buChar char="§"/>
            </a:pPr>
            <a:r>
              <a:rPr lang="fr-FR" dirty="0" smtClean="0"/>
              <a:t>Suggestibilité: facilement influencé par les autres</a:t>
            </a:r>
          </a:p>
          <a:p>
            <a:pPr lvl="0">
              <a:buFont typeface="Wingdings" pitchFamily="2" charset="2"/>
              <a:buChar char="§"/>
            </a:pPr>
            <a:r>
              <a:rPr lang="fr-FR" dirty="0" smtClean="0"/>
              <a:t>Comportement de séduction Inadaptée, sexuelle ou autre provocations </a:t>
            </a:r>
          </a:p>
          <a:p>
            <a:pPr lvl="0">
              <a:buFont typeface="Wingdings" pitchFamily="2" charset="2"/>
              <a:buChar char="§"/>
            </a:pPr>
            <a:r>
              <a:rPr lang="fr-FR" dirty="0" smtClean="0"/>
              <a:t>Expression émotionnelle superficielle et rapidement changeante  et exagération des émotions</a:t>
            </a:r>
          </a:p>
          <a:p>
            <a:pPr lvl="0">
              <a:buFont typeface="Wingdings" pitchFamily="2" charset="2"/>
              <a:buChar char="§"/>
            </a:pPr>
            <a:r>
              <a:rPr lang="fr-FR" dirty="0" smtClean="0"/>
              <a:t> Dramatisation, théâtralisme, </a:t>
            </a:r>
          </a:p>
          <a:p>
            <a:pPr lvl="0"/>
            <a:endParaRPr lang="fr-FR" dirty="0" smtClean="0"/>
          </a:p>
          <a:p>
            <a:pPr>
              <a:buNone/>
            </a:pPr>
            <a:r>
              <a:rPr lang="fr-FR" dirty="0" smtClean="0"/>
              <a:t> </a:t>
            </a:r>
            <a:r>
              <a:rPr lang="fr-FR" b="1" dirty="0" smtClean="0"/>
              <a:t>7- Personnalité narcissique</a:t>
            </a:r>
            <a:endParaRPr lang="fr-FR" dirty="0" smtClean="0"/>
          </a:p>
          <a:p>
            <a:pPr lvl="0">
              <a:buFont typeface="Wingdings" pitchFamily="2" charset="2"/>
              <a:buChar char="§"/>
            </a:pPr>
            <a:r>
              <a:rPr lang="fr-FR" sz="3300" dirty="0" smtClean="0"/>
              <a:t>Sens grandiose de sa propre importance, surestime de ses </a:t>
            </a:r>
            <a:r>
              <a:rPr lang="fr-FR" sz="3300" dirty="0" err="1" smtClean="0"/>
              <a:t>capacitès</a:t>
            </a:r>
            <a:r>
              <a:rPr lang="fr-FR" sz="3300" dirty="0" smtClean="0"/>
              <a:t> sans avoir accompli quelques choses en rapport </a:t>
            </a:r>
          </a:p>
          <a:p>
            <a:pPr lvl="0">
              <a:buFont typeface="Wingdings" pitchFamily="2" charset="2"/>
              <a:buChar char="§"/>
            </a:pPr>
            <a:r>
              <a:rPr lang="fr-FR" sz="3300" dirty="0" smtClean="0"/>
              <a:t>Fantaisies imaginatives de succès illimité de pouvoir, de beauté ou de savoir absolu</a:t>
            </a:r>
          </a:p>
          <a:p>
            <a:pPr lvl="0">
              <a:buFont typeface="Wingdings" pitchFamily="2" charset="2"/>
              <a:buChar char="§"/>
            </a:pPr>
            <a:r>
              <a:rPr lang="fr-FR" sz="3300" dirty="0" smtClean="0"/>
              <a:t>Besoin excessif d’être admiré </a:t>
            </a:r>
          </a:p>
          <a:p>
            <a:pPr lvl="0">
              <a:buFont typeface="Wingdings" pitchFamily="2" charset="2"/>
              <a:buChar char="§"/>
            </a:pPr>
            <a:r>
              <a:rPr lang="fr-FR" sz="3300" dirty="0" smtClean="0"/>
              <a:t>Manque d’empathie avec des comportements arrogants et hautains</a:t>
            </a:r>
          </a:p>
          <a:p>
            <a:pPr lvl="0">
              <a:buFont typeface="Wingdings" pitchFamily="2" charset="2"/>
              <a:buChar char="§"/>
            </a:pPr>
            <a:r>
              <a:rPr lang="fr-FR" sz="3300" dirty="0" smtClean="0"/>
              <a:t>Exploite l’autre pour ses fins personnels</a:t>
            </a:r>
          </a:p>
          <a:p>
            <a:pPr>
              <a:buNone/>
            </a:pPr>
            <a:r>
              <a:rPr lang="fr-FR" sz="2400" dirty="0" smtClean="0"/>
              <a:t> 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Groupe C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b="1" dirty="0" smtClean="0"/>
              <a:t>8- Personnalité évitante</a:t>
            </a:r>
            <a:endParaRPr lang="fr-FR" dirty="0" smtClean="0"/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Mode général d’inhibition sociale, hypersensibilité au jugement négatif d’autrui et crainte d’être critiqué ou rejeté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Croit qu’il est socialement incompétent, sans attrait ou inferieur aux autres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Très réticent à prendre des risques ou à s’engager dans de nouvelles activités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pPr>
              <a:buNone/>
            </a:pPr>
            <a:r>
              <a:rPr lang="fr-FR" b="1" dirty="0" smtClean="0"/>
              <a:t>9- Personnalité dépendante</a:t>
            </a:r>
            <a:endParaRPr lang="fr-FR" dirty="0" smtClean="0"/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 Difficultés à prendre des décisions dans la vie courante sans être assuré ou conseillé de manière excessive par autrui.</a:t>
            </a:r>
          </a:p>
          <a:p>
            <a:pPr>
              <a:buNone/>
            </a:pPr>
            <a:r>
              <a:rPr lang="fr-FR" b="1" dirty="0" smtClean="0"/>
              <a:t> </a:t>
            </a:r>
            <a:endParaRPr lang="fr-FR" dirty="0" smtClean="0"/>
          </a:p>
          <a:p>
            <a:pPr>
              <a:buNone/>
            </a:pPr>
            <a:r>
              <a:rPr lang="fr-FR" b="1" dirty="0" smtClean="0"/>
              <a:t>10- Personnalité obsessionnelle - compulsive (obsessionnelle)</a:t>
            </a:r>
            <a:endParaRPr lang="fr-FR" dirty="0" smtClean="0"/>
          </a:p>
          <a:p>
            <a:pPr lvl="0">
              <a:buFont typeface="Wingdings" pitchFamily="2" charset="2"/>
              <a:buChar char="§"/>
            </a:pPr>
            <a:r>
              <a:rPr lang="fr-FR" dirty="0" smtClean="0"/>
              <a:t>Préoccupé par les détails, les règles, les inventaires, l’organisation ou les plans</a:t>
            </a:r>
          </a:p>
          <a:p>
            <a:pPr lvl="0">
              <a:buFont typeface="Wingdings" pitchFamily="2" charset="2"/>
              <a:buChar char="§"/>
            </a:pPr>
            <a:r>
              <a:rPr lang="fr-FR" dirty="0" smtClean="0"/>
              <a:t>Perfectionnisme entravant l’achèvement des taches</a:t>
            </a:r>
          </a:p>
          <a:p>
            <a:pPr lvl="0">
              <a:buFont typeface="Wingdings" pitchFamily="2" charset="2"/>
              <a:buChar char="§"/>
            </a:pPr>
            <a:r>
              <a:rPr lang="fr-FR" dirty="0" smtClean="0"/>
              <a:t>Dévotion excessive pour le travail et la productivité, à l’exclusion des loisirs et des amitiés</a:t>
            </a:r>
          </a:p>
          <a:p>
            <a:pPr lvl="0">
              <a:buFont typeface="Wingdings" pitchFamily="2" charset="2"/>
              <a:buChar char="§"/>
            </a:pPr>
            <a:r>
              <a:rPr lang="fr-FR" dirty="0" smtClean="0"/>
              <a:t>Sont généralement rigides, avares et têtus.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MA" dirty="0" smtClean="0">
                <a:solidFill>
                  <a:srgbClr val="FF0000"/>
                </a:solidFill>
              </a:rPr>
              <a:t>Comment le courant cognitif explique les troubles de la personnalité?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35292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La </a:t>
            </a:r>
            <a:r>
              <a:rPr lang="fr-FR" b="1" u="sng" dirty="0" smtClean="0">
                <a:solidFill>
                  <a:srgbClr val="FF0000"/>
                </a:solidFill>
              </a:rPr>
              <a:t>personnalité </a:t>
            </a:r>
            <a:r>
              <a:rPr lang="fr-FR" dirty="0" smtClean="0">
                <a:solidFill>
                  <a:srgbClr val="FF0000"/>
                </a:solidFill>
              </a:rPr>
              <a:t>: 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A/ </a:t>
            </a:r>
            <a:r>
              <a:rPr lang="fr-FR" b="1" u="sng" dirty="0" smtClean="0">
                <a:solidFill>
                  <a:srgbClr val="FF0000"/>
                </a:solidFill>
              </a:rPr>
              <a:t>Définition </a:t>
            </a:r>
            <a:r>
              <a:rPr lang="fr-FR" dirty="0" smtClean="0"/>
              <a:t>: </a:t>
            </a:r>
          </a:p>
          <a:p>
            <a:pPr>
              <a:buNone/>
            </a:pPr>
            <a:r>
              <a:rPr lang="fr-FR" dirty="0" smtClean="0"/>
              <a:t>« Résultante de l’intégration dynamique des aspects cognitifs, conatifs, affectifs, biologiques qui caractérisent la manière dont l’individu interagit avec lui-même et son environnement » </a:t>
            </a:r>
          </a:p>
          <a:p>
            <a:pPr>
              <a:buNone/>
            </a:pPr>
            <a:r>
              <a:rPr lang="fr-FR" dirty="0" smtClean="0"/>
              <a:t>Définition de l’OMS (1993): «  patterns implantés de pensée, sentiment et comportement qui caractérisent le style de vie particulier à un individu et son mode d’adaptation. Ils résultent de facteurs constitutionnels, développementaux et du vécu social. » </a:t>
            </a:r>
            <a:endParaRPr lang="fr-FR" dirty="0"/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B/ </a:t>
            </a:r>
            <a:r>
              <a:rPr lang="fr-FR" b="1" u="sng" dirty="0" smtClean="0">
                <a:solidFill>
                  <a:srgbClr val="FF0000"/>
                </a:solidFill>
              </a:rPr>
              <a:t>Concepts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Notion de « tempérament »: expression extérieure et surtout la composante émotionnelle de la personnalité</a:t>
            </a:r>
            <a:r>
              <a:rPr lang="fr-CH" dirty="0" smtClean="0"/>
              <a:t>. Le tempérament désigne un ensemble de traits phénotypiques que l’on considère comme dépendant essentiellement de la constitution physiologique de l’hérédité</a:t>
            </a:r>
          </a:p>
          <a:p>
            <a:pPr>
              <a:buFont typeface="Arial" charset="0"/>
              <a:buChar char="•"/>
            </a:pPr>
            <a:r>
              <a:rPr lang="fr-CH" dirty="0" smtClean="0"/>
              <a:t>Notion de « Caractère » n’est plus un terme scientifique, renvoie beaucoup plus à la moralité</a:t>
            </a:r>
            <a:endParaRPr lang="fr-FR" dirty="0" smtClean="0"/>
          </a:p>
          <a:p>
            <a:pPr>
              <a:buFont typeface="Arial" charset="0"/>
              <a:buChar char="•"/>
            </a:pPr>
            <a:r>
              <a:rPr lang="fr-FR" dirty="0" smtClean="0"/>
              <a:t>Notion de « structure » : organisation psychique profonde, stable et définitive du sujet (La notion du cristal: Freud+++)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Schéma classique 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fr-FR" dirty="0" smtClean="0"/>
              <a:t>La personnalité: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Apparait durant l’enfance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S’affirme durant l’adolescence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Demeure ensuite stable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Modifications extérieures (expériences, apprentissage, psychothérapie…) autour du noyau de la personnalité, tout au long de la vie.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La </a:t>
            </a:r>
            <a:r>
              <a:rPr lang="fr-FR" b="1" dirty="0" smtClean="0">
                <a:solidFill>
                  <a:srgbClr val="FF0000"/>
                </a:solidFill>
              </a:rPr>
              <a:t>personnalité normale </a:t>
            </a:r>
          </a:p>
          <a:p>
            <a:pPr lvl="0"/>
            <a:r>
              <a:rPr lang="fr-FR" dirty="0" smtClean="0"/>
              <a:t>Concept de personnalité normale est difficile, il n’ya pas une personnalité « idéale », car cela n’existe pas</a:t>
            </a:r>
          </a:p>
          <a:p>
            <a:pPr lvl="0"/>
            <a:r>
              <a:rPr lang="fr-FR" dirty="0" smtClean="0"/>
              <a:t>La normalité est surtout fonctionnelle avec la notion importante de </a:t>
            </a:r>
            <a:r>
              <a:rPr lang="fr-FR" b="1" dirty="0" smtClean="0">
                <a:solidFill>
                  <a:srgbClr val="FF0000"/>
                </a:solidFill>
              </a:rPr>
              <a:t>l’adaptabilité: </a:t>
            </a:r>
            <a:r>
              <a:rPr lang="fr-FR" dirty="0" smtClean="0"/>
              <a:t>capacité à fonctionner sur plusieurs registres dans la vie</a:t>
            </a:r>
          </a:p>
          <a:p>
            <a:pPr lvl="0"/>
            <a:r>
              <a:rPr lang="fr-FR" dirty="0" smtClean="0"/>
              <a:t>Une personne peut avoir plusieurs traits de personnalité. </a:t>
            </a:r>
          </a:p>
          <a:p>
            <a:pPr lvl="0"/>
            <a:r>
              <a:rPr lang="fr-FR" dirty="0" smtClean="0"/>
              <a:t>Le normal et le pathologique se différencient: Pas de limite absolue  entre la personnalité normale et la personnalité pathologique.</a:t>
            </a:r>
          </a:p>
          <a:p>
            <a:r>
              <a:rPr lang="fr-FR" dirty="0" smtClean="0"/>
              <a:t>Le retentissement manifeste sur le plan socio-familial, professionnel…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Troubles de la personnalité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200" dirty="0" smtClean="0"/>
              <a:t>Critères du DSM 5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/>
              <a:t>A-Modalité</a:t>
            </a:r>
            <a:r>
              <a:rPr lang="fr-FR" dirty="0" smtClean="0">
                <a:solidFill>
                  <a:srgbClr val="FF0000"/>
                </a:solidFill>
              </a:rPr>
              <a:t> durable </a:t>
            </a:r>
            <a:r>
              <a:rPr lang="fr-FR" dirty="0" smtClean="0"/>
              <a:t>de l’expérience vécue et des conduites </a:t>
            </a:r>
            <a:r>
              <a:rPr lang="fr-FR" dirty="0" smtClean="0">
                <a:solidFill>
                  <a:srgbClr val="FF0000"/>
                </a:solidFill>
              </a:rPr>
              <a:t>qui dévie </a:t>
            </a:r>
            <a:r>
              <a:rPr lang="fr-FR" dirty="0" smtClean="0"/>
              <a:t>notablement de </a:t>
            </a:r>
            <a:r>
              <a:rPr lang="fr-FR" dirty="0" smtClean="0">
                <a:solidFill>
                  <a:srgbClr val="FF0000"/>
                </a:solidFill>
              </a:rPr>
              <a:t>ce qui est attendu dans la culture de  l’individu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    Cette déviation est manifeste dans au moins deux des domaines suivants:</a:t>
            </a:r>
          </a:p>
          <a:p>
            <a:pPr>
              <a:buNone/>
            </a:pPr>
            <a:r>
              <a:rPr lang="fr-FR" dirty="0" smtClean="0"/>
              <a:t>1-la cognition (c’est-à-dire la perception et la vision de soi même, d’autrui et des événements).</a:t>
            </a:r>
          </a:p>
          <a:p>
            <a:pPr>
              <a:buNone/>
            </a:pPr>
            <a:r>
              <a:rPr lang="fr-FR" dirty="0" smtClean="0"/>
              <a:t>2-l’affectivité (</a:t>
            </a:r>
            <a:r>
              <a:rPr lang="fr-FR" dirty="0" err="1" smtClean="0"/>
              <a:t>c-à-d</a:t>
            </a:r>
            <a:r>
              <a:rPr lang="fr-FR" dirty="0" smtClean="0"/>
              <a:t> la diversité, l’intensité, la labilité et l’adéquation de la réponse émotionnelle)</a:t>
            </a:r>
          </a:p>
          <a:p>
            <a:pPr>
              <a:buNone/>
            </a:pPr>
            <a:r>
              <a:rPr lang="fr-FR" dirty="0" smtClean="0"/>
              <a:t>3-le fonctionnement interpersonnel</a:t>
            </a:r>
          </a:p>
          <a:p>
            <a:pPr>
              <a:buNone/>
            </a:pPr>
            <a:r>
              <a:rPr lang="fr-FR" dirty="0" smtClean="0"/>
              <a:t>4-les contrôle des impulsions. </a:t>
            </a:r>
          </a:p>
          <a:p>
            <a:pPr>
              <a:buNone/>
            </a:pPr>
            <a:r>
              <a:rPr lang="fr-FR" dirty="0" smtClean="0"/>
              <a:t>B-Ces modalités durables sont rigides (stables) et envahissent des situations personnelles et sociables très diverses.</a:t>
            </a:r>
          </a:p>
          <a:p>
            <a:pPr>
              <a:buNone/>
            </a:pPr>
            <a:r>
              <a:rPr lang="fr-FR" dirty="0" smtClean="0"/>
              <a:t>C-Ce mode durable entraîne </a:t>
            </a:r>
            <a:r>
              <a:rPr lang="fr-FR" dirty="0" smtClean="0">
                <a:solidFill>
                  <a:srgbClr val="FF0000"/>
                </a:solidFill>
              </a:rPr>
              <a:t>une souffrance cliniquement significative </a:t>
            </a:r>
            <a:r>
              <a:rPr lang="fr-FR" dirty="0" smtClean="0"/>
              <a:t>ou une altération du fonctionnement social, professionnel ou dans d’autres domaines importants.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Personnalités </a:t>
            </a:r>
            <a:r>
              <a:rPr lang="fr-FR" dirty="0" smtClean="0">
                <a:solidFill>
                  <a:srgbClr val="FF0000"/>
                </a:solidFill>
              </a:rPr>
              <a:t>pathologiques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800" dirty="0" smtClean="0"/>
              <a:t>Les troubles de la personnalité sont des « types de comportements […] qui ont tendance à persister et qui sont l’expression caractéristique de la manière de vivre de l’individu, de concevoir sa propre personne et d’établir des rapports avec autrui » (CIM-10, 1991)</a:t>
            </a:r>
          </a:p>
          <a:p>
            <a:pPr>
              <a:buNone/>
            </a:pPr>
            <a:endParaRPr lang="fr-FR" sz="2600" b="1" u="sng" dirty="0" smtClean="0"/>
          </a:p>
          <a:p>
            <a:pPr>
              <a:buNone/>
            </a:pPr>
            <a:r>
              <a:rPr lang="fr-FR" sz="2600" b="1" u="sng" dirty="0" smtClean="0"/>
              <a:t>Classification des troubles de la </a:t>
            </a:r>
            <a:r>
              <a:rPr lang="fr-FR" sz="2600" b="1" u="sng" dirty="0" err="1" smtClean="0"/>
              <a:t>personnalité_DSM</a:t>
            </a:r>
            <a:r>
              <a:rPr lang="fr-FR" sz="2600" b="1" u="sng" dirty="0" smtClean="0"/>
              <a:t> 5</a:t>
            </a:r>
            <a:endParaRPr lang="fr-FR" sz="2600" dirty="0" smtClean="0"/>
          </a:p>
          <a:p>
            <a:pPr>
              <a:buNone/>
            </a:pPr>
            <a:r>
              <a:rPr lang="fr-FR" dirty="0" smtClean="0"/>
              <a:t> </a:t>
            </a:r>
          </a:p>
          <a:p>
            <a:pPr marL="457200" indent="-457200">
              <a:buFont typeface="+mj-lt"/>
              <a:buAutoNum type="alphaUcPeriod"/>
            </a:pPr>
            <a:r>
              <a:rPr lang="fr-FR" sz="2200" b="1" dirty="0" smtClean="0"/>
              <a:t> Groupe A</a:t>
            </a:r>
            <a:r>
              <a:rPr lang="fr-FR" sz="2200" dirty="0" smtClean="0"/>
              <a:t>: ce sont des types excentriques et bizarres: P paranoïaque, P schizoïde et P </a:t>
            </a:r>
            <a:r>
              <a:rPr lang="fr-FR" sz="2200" dirty="0" err="1" smtClean="0"/>
              <a:t>schizotypique</a:t>
            </a:r>
            <a:r>
              <a:rPr lang="fr-FR" sz="2200" dirty="0" smtClean="0"/>
              <a:t>.</a:t>
            </a:r>
          </a:p>
          <a:p>
            <a:pPr marL="457200" indent="-457200">
              <a:buFont typeface="+mj-lt"/>
              <a:buAutoNum type="alphaUcPeriod"/>
            </a:pPr>
            <a:r>
              <a:rPr lang="fr-FR" sz="2200" b="1" dirty="0" smtClean="0"/>
              <a:t>Groupe B</a:t>
            </a:r>
            <a:r>
              <a:rPr lang="fr-FR" sz="2200" dirty="0" smtClean="0"/>
              <a:t>: ce sont des types dramatiques et émotionnelles: P antisociale, P limite ou  borderline, P histrionique et narcissique.</a:t>
            </a:r>
          </a:p>
          <a:p>
            <a:pPr marL="457200" indent="-457200">
              <a:buFont typeface="+mj-lt"/>
              <a:buAutoNum type="alphaUcPeriod"/>
            </a:pPr>
            <a:r>
              <a:rPr lang="fr-FR" sz="2200" b="1" dirty="0" smtClean="0"/>
              <a:t>Groupe C: </a:t>
            </a:r>
            <a:r>
              <a:rPr lang="fr-FR" sz="2200" dirty="0" smtClean="0"/>
              <a:t>Ce sont des types anxieux et craintifs:  P </a:t>
            </a:r>
            <a:r>
              <a:rPr lang="fr-FR" sz="2200" dirty="0" err="1" smtClean="0"/>
              <a:t>évitante</a:t>
            </a:r>
            <a:r>
              <a:rPr lang="fr-FR" sz="2200" dirty="0" smtClean="0"/>
              <a:t>, P dépendante, P obsessionnelle compulsive</a:t>
            </a:r>
            <a:endParaRPr lang="fr-F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Groupe A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32859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fr-FR" sz="4900" b="1" dirty="0" smtClean="0"/>
              <a:t>1- Personnalité paranoïaque</a:t>
            </a:r>
            <a:endParaRPr lang="fr-FR" sz="4900" dirty="0" smtClean="0"/>
          </a:p>
          <a:p>
            <a:pPr>
              <a:buFont typeface="Wingdings" pitchFamily="2" charset="2"/>
              <a:buChar char="§"/>
            </a:pPr>
            <a:r>
              <a:rPr lang="fr-FR" sz="4900" dirty="0" smtClean="0"/>
              <a:t>Hypertrophie du Moi et psychorigidité,</a:t>
            </a:r>
          </a:p>
          <a:p>
            <a:pPr>
              <a:buFont typeface="Wingdings" pitchFamily="2" charset="2"/>
              <a:buChar char="§"/>
            </a:pPr>
            <a:r>
              <a:rPr lang="fr-FR" sz="4900" dirty="0" smtClean="0"/>
              <a:t> Fausseté du jugement et absence d’autocritique,</a:t>
            </a:r>
          </a:p>
          <a:p>
            <a:pPr>
              <a:buFont typeface="Wingdings" pitchFamily="2" charset="2"/>
              <a:buChar char="§"/>
            </a:pPr>
            <a:r>
              <a:rPr lang="fr-FR" sz="4900" dirty="0" smtClean="0"/>
              <a:t>Méfiance à l’égard d’autrui ,  interprétation de tout et susceptibilité, </a:t>
            </a:r>
          </a:p>
          <a:p>
            <a:pPr>
              <a:buNone/>
            </a:pPr>
            <a:r>
              <a:rPr lang="fr-FR" sz="4900" dirty="0" smtClean="0"/>
              <a:t> </a:t>
            </a:r>
          </a:p>
          <a:p>
            <a:pPr>
              <a:buNone/>
            </a:pPr>
            <a:r>
              <a:rPr lang="fr-FR" sz="4900" b="1" dirty="0" smtClean="0"/>
              <a:t>2- Personnalité schizoïde </a:t>
            </a:r>
            <a:endParaRPr lang="fr-FR" sz="4900" dirty="0" smtClean="0"/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Froideur, détachement ou émoussement de l’affectivité.</a:t>
            </a:r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Solitude très marquée, pas d’amis </a:t>
            </a:r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Préférence marquée pour les activités solitaires.</a:t>
            </a:r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 Désintérêt pour les relations familiales et affectives</a:t>
            </a:r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 Préoccupation excessive par l’imaginaire et l’introspection. </a:t>
            </a:r>
          </a:p>
          <a:p>
            <a:pPr>
              <a:buNone/>
            </a:pPr>
            <a:r>
              <a:rPr lang="fr-FR" sz="4900" dirty="0" smtClean="0"/>
              <a:t> </a:t>
            </a:r>
          </a:p>
          <a:p>
            <a:pPr>
              <a:buNone/>
            </a:pPr>
            <a:r>
              <a:rPr lang="fr-FR" sz="4900" b="1" dirty="0" smtClean="0"/>
              <a:t>3- Personnalité </a:t>
            </a:r>
            <a:r>
              <a:rPr lang="fr-FR" sz="4900" b="1" dirty="0" err="1" smtClean="0"/>
              <a:t>schizotypique</a:t>
            </a:r>
            <a:endParaRPr lang="fr-FR" sz="4900" dirty="0" smtClean="0"/>
          </a:p>
          <a:p>
            <a:pPr>
              <a:buFont typeface="Wingdings" pitchFamily="2" charset="2"/>
              <a:buChar char="§"/>
            </a:pPr>
            <a:r>
              <a:rPr lang="fr-FR" sz="4900" dirty="0" smtClean="0"/>
              <a:t> Croyances bizarres ou pensée et langage magique influençant le comportement. (Magie, Sixième sens, extra-terrestres,, télépathie…) </a:t>
            </a:r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 Idéation méfiante ou </a:t>
            </a:r>
            <a:r>
              <a:rPr lang="fr-FR" sz="4900" dirty="0" err="1" smtClean="0"/>
              <a:t>persécutoire</a:t>
            </a:r>
            <a:r>
              <a:rPr lang="fr-FR" sz="4900" dirty="0" smtClean="0"/>
              <a:t>.</a:t>
            </a:r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Inadéquation ou pauvreté des affects.</a:t>
            </a:r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Perceptions corporelles inhabituelles. </a:t>
            </a:r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Gestes et comportements bizarres</a:t>
            </a:r>
          </a:p>
          <a:p>
            <a:pPr lvl="0">
              <a:buFont typeface="Wingdings" pitchFamily="2" charset="2"/>
              <a:buChar char="§"/>
            </a:pPr>
            <a:r>
              <a:rPr lang="fr-FR" sz="4900" dirty="0" smtClean="0"/>
              <a:t>Pas  d’amis intimes ou ami de confiance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Critères DSM 5 de la personnalité paranoïaque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b="1" dirty="0" err="1" smtClean="0"/>
              <a:t>Paranoid</a:t>
            </a:r>
            <a:r>
              <a:rPr lang="fr-FR" b="1" dirty="0" smtClean="0"/>
              <a:t> </a:t>
            </a:r>
            <a:r>
              <a:rPr lang="fr-FR" b="1" dirty="0" err="1" smtClean="0"/>
              <a:t>Personality</a:t>
            </a:r>
            <a:r>
              <a:rPr lang="fr-FR" b="1" dirty="0" smtClean="0"/>
              <a:t> </a:t>
            </a:r>
            <a:r>
              <a:rPr lang="fr-FR" b="1" dirty="0" err="1" smtClean="0"/>
              <a:t>Disorder</a:t>
            </a:r>
            <a:r>
              <a:rPr lang="fr-FR" b="1" dirty="0" smtClean="0"/>
              <a:t> (F60.0)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ar-MA" dirty="0" smtClean="0"/>
              <a:t>ارتياب وشك شامل في الآخرين بحيث تُفسر دوافعهم على أساس من سوء النية، يبتدئ هذا الارتياب </a:t>
            </a:r>
            <a:r>
              <a:rPr lang="ar-MA" dirty="0" err="1" smtClean="0"/>
              <a:t>منذ-</a:t>
            </a:r>
            <a:endParaRPr lang="ar-MA" dirty="0" smtClean="0"/>
          </a:p>
          <a:p>
            <a:pPr>
              <a:buNone/>
            </a:pPr>
            <a:r>
              <a:rPr lang="ar-MA" dirty="0" smtClean="0"/>
              <a:t>البلوغ الباكر ويتبدى في العديد من السياقات، كما يستدل عليه بأربعة أو </a:t>
            </a:r>
            <a:r>
              <a:rPr lang="ar-MA" dirty="0" err="1" smtClean="0"/>
              <a:t>أكثرمن</a:t>
            </a:r>
            <a:r>
              <a:rPr lang="ar-MA" dirty="0" smtClean="0"/>
              <a:t> </a:t>
            </a:r>
            <a:r>
              <a:rPr lang="ar-MA" dirty="0" err="1" smtClean="0"/>
              <a:t>التالي:</a:t>
            </a:r>
            <a:endParaRPr lang="ar-MA" dirty="0" smtClean="0"/>
          </a:p>
          <a:p>
            <a:pPr algn="r">
              <a:buNone/>
            </a:pPr>
            <a:r>
              <a:rPr lang="ar-MA" dirty="0" err="1" smtClean="0"/>
              <a:t>1 </a:t>
            </a:r>
            <a:r>
              <a:rPr lang="ar-MA" dirty="0" smtClean="0"/>
              <a:t>( شبهات، دون أساسٍ كاف، في أن الآخرين يستغلونه أو يلحقون </a:t>
            </a:r>
            <a:r>
              <a:rPr lang="ar-MA" dirty="0" err="1" smtClean="0"/>
              <a:t>به</a:t>
            </a:r>
            <a:r>
              <a:rPr lang="ar-MA" dirty="0" smtClean="0"/>
              <a:t> الأذى أو يخدعونه.</a:t>
            </a:r>
          </a:p>
          <a:p>
            <a:pPr algn="r">
              <a:buNone/>
            </a:pPr>
            <a:r>
              <a:rPr lang="ar-MA" dirty="0" smtClean="0"/>
              <a:t>2  منشغل بشكوك لا مسوّغ لها حول وفاء وائتمانية الأصدقاء</a:t>
            </a:r>
          </a:p>
          <a:p>
            <a:pPr algn="r">
              <a:buNone/>
            </a:pPr>
            <a:r>
              <a:rPr lang="ar-MA" dirty="0" smtClean="0"/>
              <a:t>والزملاء.</a:t>
            </a:r>
          </a:p>
          <a:p>
            <a:pPr algn="r">
              <a:buNone/>
            </a:pPr>
            <a:r>
              <a:rPr lang="ar-MA" dirty="0" smtClean="0"/>
              <a:t> </a:t>
            </a:r>
            <a:r>
              <a:rPr lang="ar-MA" dirty="0" err="1" smtClean="0"/>
              <a:t>3 </a:t>
            </a:r>
            <a:r>
              <a:rPr lang="ar-MA" dirty="0" smtClean="0"/>
              <a:t>( يتردد بالوثوق في الآخرين بسبب الخوف غير المسوّغ من أن المعلومات ستستخدم بشكلٍ خبيث</a:t>
            </a:r>
          </a:p>
          <a:p>
            <a:pPr algn="r">
              <a:buNone/>
            </a:pPr>
            <a:r>
              <a:rPr lang="ar-MA" dirty="0" smtClean="0"/>
              <a:t>ضده.</a:t>
            </a:r>
            <a:endParaRPr lang="fr-FR" dirty="0" smtClean="0"/>
          </a:p>
          <a:p>
            <a:pPr algn="r">
              <a:buNone/>
            </a:pPr>
            <a:r>
              <a:rPr lang="ar-MA" dirty="0" smtClean="0"/>
              <a:t>( </a:t>
            </a:r>
            <a:r>
              <a:rPr lang="ar-MA" dirty="0" err="1" smtClean="0"/>
              <a:t>4 </a:t>
            </a:r>
            <a:r>
              <a:rPr lang="ar-MA" dirty="0" smtClean="0"/>
              <a:t>( يستنبط من الملاحظات أو الأحداث البريئة إهانات وتهديدات</a:t>
            </a:r>
          </a:p>
          <a:p>
            <a:pPr algn="r">
              <a:buNone/>
            </a:pPr>
            <a:r>
              <a:rPr lang="ar-MA" dirty="0" smtClean="0"/>
              <a:t>خفيّة.</a:t>
            </a:r>
          </a:p>
          <a:p>
            <a:pPr algn="r">
              <a:buNone/>
            </a:pPr>
            <a:r>
              <a:rPr lang="ar-MA" dirty="0" smtClean="0"/>
              <a:t> </a:t>
            </a:r>
            <a:r>
              <a:rPr lang="ar-MA" dirty="0" err="1" smtClean="0"/>
              <a:t>5 </a:t>
            </a:r>
            <a:r>
              <a:rPr lang="ar-MA" dirty="0" smtClean="0"/>
              <a:t>( يحمل الضغائن بصورة </a:t>
            </a:r>
            <a:r>
              <a:rPr lang="ar-MA" dirty="0" err="1" smtClean="0"/>
              <a:t>متواصلة </a:t>
            </a:r>
            <a:r>
              <a:rPr lang="ar-MA" dirty="0" smtClean="0"/>
              <a:t>)أي لا يصفح عن الإهانات أو </a:t>
            </a:r>
            <a:r>
              <a:rPr lang="ar-MA" dirty="0" err="1" smtClean="0"/>
              <a:t>الأذيات</a:t>
            </a:r>
            <a:r>
              <a:rPr lang="ar-MA" dirty="0" smtClean="0"/>
              <a:t> أو </a:t>
            </a:r>
            <a:r>
              <a:rPr lang="ar-MA" dirty="0" err="1" smtClean="0"/>
              <a:t>الاحتقارات.</a:t>
            </a:r>
            <a:endParaRPr lang="ar-MA" dirty="0" smtClean="0"/>
          </a:p>
          <a:p>
            <a:pPr algn="r">
              <a:buNone/>
            </a:pPr>
            <a:r>
              <a:rPr lang="ar-MA" dirty="0" smtClean="0"/>
              <a:t> </a:t>
            </a:r>
            <a:r>
              <a:rPr lang="ar-MA" dirty="0" err="1" smtClean="0"/>
              <a:t>6 </a:t>
            </a:r>
            <a:r>
              <a:rPr lang="ar-MA" dirty="0" smtClean="0"/>
              <a:t>( يستشعر هجمات على شخصه أو سمعته لا تكون ظاهرة للآخرين وهو سريع الاستجابة</a:t>
            </a:r>
          </a:p>
          <a:p>
            <a:pPr algn="r">
              <a:buNone/>
            </a:pPr>
            <a:r>
              <a:rPr lang="ar-MA" dirty="0" smtClean="0"/>
              <a:t>بالغضب أو القيام بهجوم مضاد.</a:t>
            </a:r>
          </a:p>
          <a:p>
            <a:pPr algn="r">
              <a:buNone/>
            </a:pPr>
            <a:r>
              <a:rPr lang="ar-MA" dirty="0" smtClean="0"/>
              <a:t> 7 لديه شكوك متكررة، دون مسوّغ، في إخلاص الزوج أو الشريك الجنسي.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Groupe B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73325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fr-FR" sz="4800" b="1" dirty="0" smtClean="0"/>
              <a:t>4- Personnalité antisociale ou psychopathique</a:t>
            </a:r>
            <a:endParaRPr lang="fr-FR" sz="4800" dirty="0" smtClean="0"/>
          </a:p>
          <a:p>
            <a:pPr lvl="0">
              <a:buFont typeface="Wingdings" pitchFamily="2" charset="2"/>
              <a:buChar char="§"/>
            </a:pPr>
            <a:r>
              <a:rPr lang="fr-FR" sz="4800" dirty="0" smtClean="0"/>
              <a:t>Début avant 15 ans</a:t>
            </a:r>
          </a:p>
          <a:p>
            <a:pPr lvl="0">
              <a:buFont typeface="Wingdings" pitchFamily="2" charset="2"/>
              <a:buChar char="§"/>
            </a:pPr>
            <a:r>
              <a:rPr lang="fr-FR" sz="4800" dirty="0" smtClean="0"/>
              <a:t> Incapacité à se conformer aux normes sociales</a:t>
            </a:r>
          </a:p>
          <a:p>
            <a:pPr lvl="0">
              <a:buFont typeface="Wingdings" pitchFamily="2" charset="2"/>
              <a:buChar char="§"/>
            </a:pPr>
            <a:r>
              <a:rPr lang="fr-FR" sz="4800" dirty="0" smtClean="0"/>
              <a:t> Impulsivité , irritabilité, automutilations et agressivité</a:t>
            </a:r>
          </a:p>
          <a:p>
            <a:pPr lvl="0">
              <a:buFont typeface="Wingdings" pitchFamily="2" charset="2"/>
              <a:buChar char="§"/>
            </a:pPr>
            <a:r>
              <a:rPr lang="fr-FR" sz="4800" dirty="0" smtClean="0"/>
              <a:t> Mépris pour sa sécurité ou celle d’autrui</a:t>
            </a:r>
          </a:p>
          <a:p>
            <a:pPr lvl="0">
              <a:buFont typeface="Wingdings" pitchFamily="2" charset="2"/>
              <a:buChar char="§"/>
            </a:pPr>
            <a:r>
              <a:rPr lang="fr-FR" sz="4800" dirty="0" smtClean="0"/>
              <a:t> Absence de remords</a:t>
            </a:r>
          </a:p>
          <a:p>
            <a:pPr>
              <a:buNone/>
            </a:pPr>
            <a:r>
              <a:rPr lang="fr-FR" sz="4800" dirty="0" smtClean="0"/>
              <a:t> </a:t>
            </a:r>
            <a:r>
              <a:rPr lang="fr-FR" sz="4800" b="1" dirty="0" smtClean="0"/>
              <a:t>5- Personnalité limite ou borderline</a:t>
            </a:r>
          </a:p>
          <a:p>
            <a:pPr>
              <a:buFont typeface="Wingdings" pitchFamily="2" charset="2"/>
              <a:buChar char="§"/>
            </a:pPr>
            <a:r>
              <a:rPr lang="fr-FR" sz="4800" dirty="0" smtClean="0"/>
              <a:t>Polymorphisme clinique important: Anxiété, agressivité, expériences psychotiques ou symptômes dissociatifs transitoires…</a:t>
            </a:r>
          </a:p>
          <a:p>
            <a:pPr>
              <a:buFont typeface="Wingdings" pitchFamily="2" charset="2"/>
              <a:buChar char="§"/>
            </a:pPr>
            <a:r>
              <a:rPr lang="fr-FR" sz="4800" dirty="0" smtClean="0"/>
              <a:t> Une grande peur d’être abandonné, d’où des efforts effrénés pour éviter les abandons réels ou imaginaires</a:t>
            </a:r>
          </a:p>
          <a:p>
            <a:pPr lvl="0">
              <a:buFont typeface="Wingdings" pitchFamily="2" charset="2"/>
              <a:buChar char="§"/>
            </a:pPr>
            <a:r>
              <a:rPr lang="fr-FR" sz="4800" dirty="0" smtClean="0"/>
              <a:t>Relations interpersonnelles instables et intenses.</a:t>
            </a:r>
          </a:p>
          <a:p>
            <a:pPr lvl="0">
              <a:buFont typeface="Wingdings" pitchFamily="2" charset="2"/>
              <a:buChar char="§"/>
            </a:pPr>
            <a:r>
              <a:rPr lang="fr-FR" sz="4800" dirty="0" smtClean="0"/>
              <a:t> Sentiments chroniques de vide intérieur.</a:t>
            </a:r>
          </a:p>
          <a:p>
            <a:pPr lvl="0">
              <a:buFont typeface="Wingdings" pitchFamily="2" charset="2"/>
              <a:buChar char="§"/>
            </a:pPr>
            <a:r>
              <a:rPr lang="fr-FR" sz="4800" dirty="0" smtClean="0"/>
              <a:t>Perturbation de l’image de soi.</a:t>
            </a:r>
          </a:p>
          <a:p>
            <a:pPr lvl="0">
              <a:buFont typeface="Wingdings" pitchFamily="2" charset="2"/>
              <a:buChar char="§"/>
            </a:pPr>
            <a:r>
              <a:rPr lang="fr-FR" sz="4800" dirty="0" smtClean="0"/>
              <a:t>Instabilité émotionnelle et manque de contrôle des impulsions: colères intenses et inappropriées; impulsivité gestuelle et dans l’abus de drogues, répétition de conduites suicidaires ou d’automutilations à la moindre contrariété.</a:t>
            </a:r>
          </a:p>
          <a:p>
            <a:pPr lvl="0">
              <a:buNone/>
            </a:pPr>
            <a:endParaRPr lang="fr-FR" sz="4800" dirty="0" smtClean="0"/>
          </a:p>
          <a:p>
            <a:pPr>
              <a:buNone/>
            </a:pPr>
            <a:r>
              <a:rPr lang="fr-FR" sz="4800" b="1" dirty="0" smtClean="0"/>
              <a:t> </a:t>
            </a:r>
            <a:endParaRPr lang="fr-FR" sz="37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548</Words>
  <Application>Microsoft Office PowerPoint</Application>
  <PresentationFormat>Affichage à l'écran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LA PERSONNALITE  </vt:lpstr>
      <vt:lpstr>Diapositive 2</vt:lpstr>
      <vt:lpstr>Diapositive 3</vt:lpstr>
      <vt:lpstr>Diapositive 4</vt:lpstr>
      <vt:lpstr> Troubles de la personnalité Critères du DSM 5</vt:lpstr>
      <vt:lpstr>Personnalités pathologiques</vt:lpstr>
      <vt:lpstr>Groupe A</vt:lpstr>
      <vt:lpstr>Critères DSM 5 de la personnalité paranoïaque</vt:lpstr>
      <vt:lpstr>Groupe B</vt:lpstr>
      <vt:lpstr>Groupe B</vt:lpstr>
      <vt:lpstr>Groupe C</vt:lpstr>
      <vt:lpstr>Comment le courant cognitif explique les troubles de la personnalité?</vt:lpstr>
    </vt:vector>
  </TitlesOfParts>
  <Company>PROFESSIONNEL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 WINDOWS XP</dc:creator>
  <cp:lastModifiedBy>Utilisateur Windows</cp:lastModifiedBy>
  <cp:revision>114</cp:revision>
  <dcterms:created xsi:type="dcterms:W3CDTF">2009-10-13T09:00:15Z</dcterms:created>
  <dcterms:modified xsi:type="dcterms:W3CDTF">2020-10-28T08:00:32Z</dcterms:modified>
</cp:coreProperties>
</file>