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7"/>
  </p:notesMasterIdLst>
  <p:sldIdLst>
    <p:sldId id="256" r:id="rId2"/>
    <p:sldId id="327" r:id="rId3"/>
    <p:sldId id="397" r:id="rId4"/>
    <p:sldId id="363" r:id="rId5"/>
    <p:sldId id="367" r:id="rId6"/>
    <p:sldId id="371" r:id="rId7"/>
    <p:sldId id="355" r:id="rId8"/>
    <p:sldId id="411" r:id="rId9"/>
    <p:sldId id="412" r:id="rId10"/>
    <p:sldId id="413" r:id="rId11"/>
    <p:sldId id="416" r:id="rId12"/>
    <p:sldId id="418" r:id="rId13"/>
    <p:sldId id="417" r:id="rId14"/>
    <p:sldId id="420" r:id="rId15"/>
    <p:sldId id="414" r:id="rId16"/>
    <p:sldId id="415" r:id="rId17"/>
    <p:sldId id="419" r:id="rId18"/>
    <p:sldId id="345" r:id="rId19"/>
    <p:sldId id="334" r:id="rId20"/>
    <p:sldId id="276" r:id="rId21"/>
    <p:sldId id="335" r:id="rId22"/>
    <p:sldId id="409" r:id="rId23"/>
    <p:sldId id="408" r:id="rId24"/>
    <p:sldId id="398" r:id="rId25"/>
    <p:sldId id="399" r:id="rId26"/>
    <p:sldId id="373" r:id="rId27"/>
    <p:sldId id="375" r:id="rId28"/>
    <p:sldId id="377" r:id="rId29"/>
    <p:sldId id="381" r:id="rId30"/>
    <p:sldId id="383" r:id="rId31"/>
    <p:sldId id="389" r:id="rId32"/>
    <p:sldId id="391" r:id="rId33"/>
    <p:sldId id="403" r:id="rId34"/>
    <p:sldId id="407" r:id="rId35"/>
    <p:sldId id="41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0" autoAdjust="0"/>
    <p:restoredTop sz="94709" autoAdjust="0"/>
  </p:normalViewPr>
  <p:slideViewPr>
    <p:cSldViewPr>
      <p:cViewPr varScale="1">
        <p:scale>
          <a:sx n="69" d="100"/>
          <a:sy n="69" d="100"/>
        </p:scale>
        <p:origin x="-17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85FF6-01D6-4260-8386-2F05FE35E707}" type="datetimeFigureOut">
              <a:rPr lang="fr-FR" smtClean="0"/>
              <a:pPr/>
              <a:t>16/03/2021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37137-DB8D-48A2-8F0B-17B221BAF07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0A376B6-85FC-480F-8A83-BA9B84B98ACF}" type="slidenum">
              <a:rPr lang="fr-FR"/>
              <a:pPr/>
              <a:t>6</a:t>
            </a:fld>
            <a:endParaRPr lang="fr-F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3EDA5DE8-1808-49B8-BD8B-D2ECCF83DC45}" type="slidenum">
              <a:rPr lang="fr-FR" smtClean="0"/>
              <a:pPr/>
              <a:t>33</a:t>
            </a:fld>
            <a:endParaRPr lang="fr-FR"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L’âge d’apparition du TOC est très variable d’un patient à l’autre.</a:t>
            </a:r>
          </a:p>
          <a:p>
            <a:r>
              <a:rPr lang="fr-FR" dirty="0" smtClean="0"/>
              <a:t>Bien que de nombreux patients relatent leurs premiers symptômes</a:t>
            </a:r>
          </a:p>
          <a:p>
            <a:r>
              <a:rPr lang="fr-FR" dirty="0" smtClean="0"/>
              <a:t>obsessionnels compulsifs avant l’adolescence, il n’est pas rare que les</a:t>
            </a:r>
          </a:p>
          <a:p>
            <a:r>
              <a:rPr lang="fr-FR" dirty="0" err="1" smtClean="0"/>
              <a:t>premièresmanifestations</a:t>
            </a:r>
            <a:r>
              <a:rPr lang="fr-FR" dirty="0" smtClean="0"/>
              <a:t> n’apparaissent qu’à l’âge adulte. Cette diversité</a:t>
            </a:r>
          </a:p>
          <a:p>
            <a:r>
              <a:rPr lang="fr-FR" dirty="0" smtClean="0"/>
              <a:t>a conduit à une distinction entre TOC d’apparition « précoce » versus</a:t>
            </a:r>
          </a:p>
          <a:p>
            <a:r>
              <a:rPr lang="fr-FR" dirty="0" smtClean="0"/>
              <a:t>« tardive »1.</a:t>
            </a:r>
            <a:r>
              <a:rPr lang="fr-FR" sz="1200" kern="1200" baseline="0" dirty="0" smtClean="0">
                <a:solidFill>
                  <a:schemeClr val="tx1"/>
                </a:solidFill>
                <a:latin typeface="+mn-lt"/>
                <a:ea typeface="+mn-ea"/>
                <a:cs typeface="+mn-cs"/>
              </a:rPr>
              <a:t> Il semblerait que les TOC apparus précocement soient plus sévères et</a:t>
            </a:r>
          </a:p>
          <a:p>
            <a:r>
              <a:rPr lang="fr-FR" sz="1200" kern="1200" baseline="0" dirty="0" smtClean="0">
                <a:solidFill>
                  <a:schemeClr val="tx1"/>
                </a:solidFill>
                <a:latin typeface="+mn-lt"/>
                <a:ea typeface="+mn-ea"/>
                <a:cs typeface="+mn-cs"/>
              </a:rPr>
              <a:t>concernent majoritairement les hommes (</a:t>
            </a:r>
            <a:r>
              <a:rPr lang="fr-FR" sz="1200" kern="1200" baseline="0" dirty="0" err="1" smtClean="0">
                <a:solidFill>
                  <a:schemeClr val="tx1"/>
                </a:solidFill>
                <a:latin typeface="+mn-lt"/>
                <a:ea typeface="+mn-ea"/>
                <a:cs typeface="+mn-cs"/>
              </a:rPr>
              <a:t>Tukel</a:t>
            </a:r>
            <a:r>
              <a:rPr lang="fr-FR" sz="1200" kern="1200" baseline="0" dirty="0" smtClean="0">
                <a:solidFill>
                  <a:schemeClr val="tx1"/>
                </a:solidFill>
                <a:latin typeface="+mn-lt"/>
                <a:ea typeface="+mn-ea"/>
                <a:cs typeface="+mn-cs"/>
              </a:rPr>
              <a:t>, 2005). L’augmentation</a:t>
            </a:r>
          </a:p>
          <a:p>
            <a:r>
              <a:rPr lang="fr-FR" sz="1200" kern="1200" baseline="0" dirty="0" smtClean="0">
                <a:solidFill>
                  <a:schemeClr val="tx1"/>
                </a:solidFill>
                <a:latin typeface="+mn-lt"/>
                <a:ea typeface="+mn-ea"/>
                <a:cs typeface="+mn-cs"/>
              </a:rPr>
              <a:t>de la sévérité du TOC chez ces patients semble aussi être plus progressive,</a:t>
            </a:r>
          </a:p>
          <a:p>
            <a:r>
              <a:rPr lang="fr-FR" sz="1200" kern="1200" baseline="0" dirty="0" smtClean="0">
                <a:solidFill>
                  <a:schemeClr val="tx1"/>
                </a:solidFill>
                <a:latin typeface="+mn-lt"/>
                <a:ea typeface="+mn-ea"/>
                <a:cs typeface="+mn-cs"/>
              </a:rPr>
              <a:t>comparée aux patients ayant un TOC plus tardif (qui apparaît plus</a:t>
            </a:r>
          </a:p>
          <a:p>
            <a:r>
              <a:rPr lang="fr-FR" sz="1200" kern="1200" baseline="0" dirty="0" smtClean="0">
                <a:solidFill>
                  <a:schemeClr val="tx1"/>
                </a:solidFill>
                <a:latin typeface="+mn-lt"/>
                <a:ea typeface="+mn-ea"/>
                <a:cs typeface="+mn-cs"/>
              </a:rPr>
              <a:t>souvent de façon brutale) (Millet, 2004). Différents types de symptômes</a:t>
            </a:r>
          </a:p>
          <a:p>
            <a:r>
              <a:rPr lang="fr-FR" sz="1200" kern="1200" baseline="0" dirty="0" smtClean="0">
                <a:solidFill>
                  <a:schemeClr val="tx1"/>
                </a:solidFill>
                <a:latin typeface="+mn-lt"/>
                <a:ea typeface="+mn-ea"/>
                <a:cs typeface="+mn-cs"/>
              </a:rPr>
              <a:t>ont été aussi retrouvés chez ces patients : les patients ayant développé un</a:t>
            </a:r>
            <a:endParaRPr lang="fr-FR" dirty="0" smtClean="0"/>
          </a:p>
          <a:p>
            <a:r>
              <a:rPr lang="fr-FR" sz="1200" kern="1200" baseline="0" dirty="0" smtClean="0">
                <a:solidFill>
                  <a:schemeClr val="tx1"/>
                </a:solidFill>
                <a:latin typeface="+mn-lt"/>
                <a:ea typeface="+mn-ea"/>
                <a:cs typeface="+mn-cs"/>
              </a:rPr>
              <a:t>TOC précocement souffrent plus de comptage, pensées magiques, répétition</a:t>
            </a:r>
          </a:p>
          <a:p>
            <a:r>
              <a:rPr lang="fr-FR" sz="1200" kern="1200" baseline="0" dirty="0" smtClean="0">
                <a:solidFill>
                  <a:schemeClr val="tx1"/>
                </a:solidFill>
                <a:latin typeface="+mn-lt"/>
                <a:ea typeface="+mn-ea"/>
                <a:cs typeface="+mn-cs"/>
              </a:rPr>
              <a:t>de gestes, symétrie que les autres patients (</a:t>
            </a:r>
            <a:r>
              <a:rPr lang="fr-FR" sz="1200" kern="1200" baseline="0" dirty="0" err="1" smtClean="0">
                <a:solidFill>
                  <a:schemeClr val="tx1"/>
                </a:solidFill>
                <a:latin typeface="+mn-lt"/>
                <a:ea typeface="+mn-ea"/>
                <a:cs typeface="+mn-cs"/>
              </a:rPr>
              <a:t>Sobin</a:t>
            </a:r>
            <a:r>
              <a:rPr lang="fr-FR" sz="1200" kern="1200" baseline="0" dirty="0" smtClean="0">
                <a:solidFill>
                  <a:schemeClr val="tx1"/>
                </a:solidFill>
                <a:latin typeface="+mn-lt"/>
                <a:ea typeface="+mn-ea"/>
                <a:cs typeface="+mn-cs"/>
              </a:rPr>
              <a:t>, 2000). Ces TOC</a:t>
            </a:r>
          </a:p>
          <a:p>
            <a:r>
              <a:rPr lang="fr-FR" sz="1200" kern="1200" baseline="0" dirty="0" smtClean="0">
                <a:solidFill>
                  <a:schemeClr val="tx1"/>
                </a:solidFill>
                <a:latin typeface="+mn-lt"/>
                <a:ea typeface="+mn-ea"/>
                <a:cs typeface="+mn-cs"/>
              </a:rPr>
              <a:t>précoces sont généralement plus associés à des tics, alors que les patients</a:t>
            </a:r>
          </a:p>
          <a:p>
            <a:r>
              <a:rPr lang="fr-FR" sz="1200" kern="1200" baseline="0" dirty="0" smtClean="0">
                <a:solidFill>
                  <a:schemeClr val="tx1"/>
                </a:solidFill>
                <a:latin typeface="+mn-lt"/>
                <a:ea typeface="+mn-ea"/>
                <a:cs typeface="+mn-cs"/>
              </a:rPr>
              <a:t>ayant des TOC plus tardifs souffrent davantage d’épisodes dépressifs</a:t>
            </a:r>
          </a:p>
          <a:p>
            <a:r>
              <a:rPr lang="fr-FR" sz="1200" kern="1200" baseline="0" dirty="0" smtClean="0">
                <a:solidFill>
                  <a:schemeClr val="tx1"/>
                </a:solidFill>
                <a:latin typeface="+mn-lt"/>
                <a:ea typeface="+mn-ea"/>
                <a:cs typeface="+mn-cs"/>
              </a:rPr>
              <a:t>majeurs. Les données concernant les réponses aux traitements et les</a:t>
            </a:r>
          </a:p>
          <a:p>
            <a:r>
              <a:rPr lang="fr-FR" sz="1200" kern="1200" baseline="0" dirty="0" smtClean="0">
                <a:solidFill>
                  <a:schemeClr val="tx1"/>
                </a:solidFill>
                <a:latin typeface="+mn-lt"/>
                <a:ea typeface="+mn-ea"/>
                <a:cs typeface="+mn-cs"/>
              </a:rPr>
              <a:t>caractéristiques cérébrales de ces deux groupes sont peu nombreuses et</a:t>
            </a:r>
          </a:p>
          <a:p>
            <a:r>
              <a:rPr lang="fr-FR" sz="1200" kern="1200" baseline="0" dirty="0" smtClean="0">
                <a:solidFill>
                  <a:schemeClr val="tx1"/>
                </a:solidFill>
                <a:latin typeface="+mn-lt"/>
                <a:ea typeface="+mn-ea"/>
                <a:cs typeface="+mn-cs"/>
              </a:rPr>
              <a:t>inconsistantes (</a:t>
            </a:r>
            <a:r>
              <a:rPr lang="fr-FR" sz="1200" kern="1200" baseline="0" dirty="0" err="1" smtClean="0">
                <a:solidFill>
                  <a:schemeClr val="tx1"/>
                </a:solidFill>
                <a:latin typeface="+mn-lt"/>
                <a:ea typeface="+mn-ea"/>
                <a:cs typeface="+mn-cs"/>
              </a:rPr>
              <a:t>Lomax</a:t>
            </a:r>
            <a:r>
              <a:rPr lang="fr-FR" sz="1200" kern="1200" baseline="0" dirty="0" smtClean="0">
                <a:solidFill>
                  <a:schemeClr val="tx1"/>
                </a:solidFill>
                <a:latin typeface="+mn-lt"/>
                <a:ea typeface="+mn-ea"/>
                <a:cs typeface="+mn-cs"/>
              </a:rPr>
              <a:t>, 2009</a:t>
            </a:r>
            <a:endParaRPr lang="fr-FR" dirty="0"/>
          </a:p>
        </p:txBody>
      </p:sp>
      <p:sp>
        <p:nvSpPr>
          <p:cNvPr id="4" name="Espace réservé du numéro de diapositive 3"/>
          <p:cNvSpPr>
            <a:spLocks noGrp="1"/>
          </p:cNvSpPr>
          <p:nvPr>
            <p:ph type="sldNum" sz="quarter" idx="10"/>
          </p:nvPr>
        </p:nvSpPr>
        <p:spPr/>
        <p:txBody>
          <a:bodyPr/>
          <a:lstStyle/>
          <a:p>
            <a:fld id="{39337137-DB8D-48A2-8F0B-17B221BAF071}" type="slidenum">
              <a:rPr lang="fr-FR" smtClean="0"/>
              <a:pPr/>
              <a:t>18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Mise au point par Goodman </a:t>
            </a:r>
            <a:r>
              <a:rPr lang="fr-FR" i="1" dirty="0" smtClean="0"/>
              <a:t>et al, elle constitue le « système de mesure </a:t>
            </a:r>
            <a:r>
              <a:rPr lang="fr-FR" dirty="0" smtClean="0"/>
              <a:t>standard » actuel des obsessions-compulsions. Elle se présente comme un entretien structuré qui permet d’obtenir une mesure de la sévérité des symptômes obsessionnels non biaisée par la présence ou l’absence d’un type particulier</a:t>
            </a:r>
          </a:p>
          <a:p>
            <a:r>
              <a:rPr lang="fr-FR" dirty="0" smtClean="0"/>
              <a:t>d’obsession ou de compulsion.</a:t>
            </a:r>
          </a:p>
          <a:p>
            <a:endParaRPr lang="fr-FR" dirty="0"/>
          </a:p>
        </p:txBody>
      </p:sp>
      <p:sp>
        <p:nvSpPr>
          <p:cNvPr id="4" name="Espace réservé du numéro de diapositive 3"/>
          <p:cNvSpPr>
            <a:spLocks noGrp="1"/>
          </p:cNvSpPr>
          <p:nvPr>
            <p:ph type="sldNum" sz="quarter" idx="10"/>
          </p:nvPr>
        </p:nvSpPr>
        <p:spPr/>
        <p:txBody>
          <a:bodyPr/>
          <a:lstStyle/>
          <a:p>
            <a:fld id="{39337137-DB8D-48A2-8F0B-17B221BAF071}" type="slidenum">
              <a:rPr lang="fr-FR" smtClean="0"/>
              <a:pPr/>
              <a:t>20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83A0EA9-C0D9-4836-AD48-C47DCA4ABF0C}" type="slidenum">
              <a:rPr lang="fr-FR"/>
              <a:pPr/>
              <a:t>27</a:t>
            </a:fld>
            <a:endParaRPr lang="fr-F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3C0FD919-9069-4057-BD1D-3AAF956163CE}" type="slidenum">
              <a:rPr lang="fr-FR"/>
              <a:pPr/>
              <a:t>28</a:t>
            </a:fld>
            <a:endParaRPr lang="fr-F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781B80F9-40DB-47AA-906E-B5823475893B}" type="slidenum">
              <a:rPr lang="fr-FR"/>
              <a:pPr/>
              <a:t>29</a:t>
            </a:fld>
            <a:endParaRPr lang="fr-F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E8E2E563-2F6C-4A97-A3DE-88723299E818}" type="slidenum">
              <a:rPr lang="fr-FR"/>
              <a:pPr/>
              <a:t>30</a:t>
            </a:fld>
            <a:endParaRPr lang="fr-F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5EEB890D-A6D8-4950-909B-1C7AC34453ED}" type="slidenum">
              <a:rPr lang="fr-FR"/>
              <a:pPr/>
              <a:t>31</a:t>
            </a:fld>
            <a:endParaRPr lang="fr-F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DAF89951-84B0-4CEE-8B6A-8D855EB51893}" type="slidenum">
              <a:rPr lang="fr-FR"/>
              <a:pPr/>
              <a:t>32</a:t>
            </a:fld>
            <a:endParaRPr lang="fr-F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914294" y="4343985"/>
            <a:ext cx="5029413" cy="4114508"/>
          </a:xfrm>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594AC23-525E-42C6-BA92-EDC39F2EC503}" type="datetimeFigureOut">
              <a:rPr lang="fr-FR" smtClean="0"/>
              <a:pPr/>
              <a:t>16/03/2021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B7595-080D-4589-A2FC-92B500BD0A3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4AC23-525E-42C6-BA92-EDC39F2EC503}" type="datetimeFigureOut">
              <a:rPr lang="fr-FR" smtClean="0"/>
              <a:pPr/>
              <a:t>16/03/2021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B7595-080D-4589-A2FC-92B500BD0A3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solidFill>
                  <a:srgbClr val="FF0000"/>
                </a:solidFill>
              </a:rPr>
              <a:t>Trouble obsessionnel compulsif</a:t>
            </a:r>
            <a:br>
              <a:rPr lang="fr-FR" b="1" dirty="0" smtClean="0">
                <a:solidFill>
                  <a:srgbClr val="FF0000"/>
                </a:solidFill>
              </a:rPr>
            </a:br>
            <a:r>
              <a:rPr lang="fr-FR" dirty="0" smtClean="0"/>
              <a:t/>
            </a:r>
            <a:br>
              <a:rPr lang="fr-FR" dirty="0" smtClean="0"/>
            </a:br>
            <a:endParaRPr lang="fr-FR" sz="3600" dirty="0"/>
          </a:p>
        </p:txBody>
      </p:sp>
      <p:sp>
        <p:nvSpPr>
          <p:cNvPr id="3" name="Sous-titre 2"/>
          <p:cNvSpPr>
            <a:spLocks noGrp="1"/>
          </p:cNvSpPr>
          <p:nvPr>
            <p:ph type="subTitle" idx="1"/>
          </p:nvPr>
        </p:nvSpPr>
        <p:spPr/>
        <p:txBody>
          <a:bodyPr/>
          <a:lstStyle/>
          <a:p>
            <a:pPr algn="r"/>
            <a:r>
              <a:rPr lang="fr-MA" b="1" dirty="0" smtClean="0">
                <a:solidFill>
                  <a:srgbClr val="00B050"/>
                </a:solidFill>
              </a:rPr>
              <a:t>Pr Ismail RAMMOUZ</a:t>
            </a:r>
          </a:p>
          <a:p>
            <a:pPr algn="r"/>
            <a:r>
              <a:rPr lang="fr-MA" b="1" dirty="0" smtClean="0">
                <a:solidFill>
                  <a:srgbClr val="00B050"/>
                </a:solidFill>
              </a:rPr>
              <a:t>Mars 2021</a:t>
            </a:r>
            <a:endParaRPr lang="fr-FR" b="1" dirty="0">
              <a:solidFill>
                <a:srgbClr val="00B050"/>
              </a:solidFill>
            </a:endParaRPr>
          </a:p>
        </p:txBody>
      </p:sp>
      <p:pic>
        <p:nvPicPr>
          <p:cNvPr id="4" name="Picture 4"/>
          <p:cNvPicPr>
            <a:picLocks noChangeAspect="1" noChangeArrowheads="1"/>
          </p:cNvPicPr>
          <p:nvPr/>
        </p:nvPicPr>
        <p:blipFill>
          <a:blip r:embed="rId2" cstate="print"/>
          <a:srcRect/>
          <a:stretch>
            <a:fillRect/>
          </a:stretch>
        </p:blipFill>
        <p:spPr bwMode="auto">
          <a:xfrm>
            <a:off x="611188" y="404813"/>
            <a:ext cx="770572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A" sz="2800" dirty="0" smtClean="0"/>
              <a:t>Une autre entité dans le DSM V </a:t>
            </a:r>
            <a:br>
              <a:rPr lang="fr-MA" sz="2800" dirty="0" smtClean="0"/>
            </a:br>
            <a:r>
              <a:rPr lang="fr-MA" sz="2800" dirty="0" smtClean="0"/>
              <a:t>Obsession d’une dysmorphie corporelle: Critère diagnostique</a:t>
            </a:r>
            <a:endParaRPr lang="fr-FR" sz="28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1412776"/>
            <a:ext cx="8496944"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MA" sz="3600" dirty="0" smtClean="0"/>
              <a:t>Obsession d’une dysmorphie corporelle:</a:t>
            </a:r>
            <a:endParaRPr lang="fr-FR" sz="3600" dirty="0"/>
          </a:p>
        </p:txBody>
      </p:sp>
      <p:sp>
        <p:nvSpPr>
          <p:cNvPr id="3" name="Espace réservé du contenu 2"/>
          <p:cNvSpPr>
            <a:spLocks noGrp="1"/>
          </p:cNvSpPr>
          <p:nvPr>
            <p:ph idx="1"/>
          </p:nvPr>
        </p:nvSpPr>
        <p:spPr>
          <a:xfrm>
            <a:off x="323528" y="1196752"/>
            <a:ext cx="8496944" cy="5400600"/>
          </a:xfrm>
        </p:spPr>
        <p:txBody>
          <a:bodyPr>
            <a:normAutofit fontScale="62500" lnSpcReduction="20000"/>
          </a:bodyPr>
          <a:lstStyle/>
          <a:p>
            <a:pPr>
              <a:buFont typeface="Wingdings" pitchFamily="2" charset="2"/>
              <a:buChar char="§"/>
            </a:pPr>
            <a:r>
              <a:rPr lang="fr-FR" b="1" dirty="0" smtClean="0"/>
              <a:t>Les normes culturelles </a:t>
            </a:r>
            <a:r>
              <a:rPr lang="fr-FR" dirty="0" smtClean="0"/>
              <a:t>déterminent sur quelles parties du corps se concentre l’attention d’une personne atteinte d’obsession d’une dysmorphie corporelle. Une personne considérera son corps comme le poids, la maigreur, la couleur de la peau, la couleur des yeux,….</a:t>
            </a:r>
          </a:p>
          <a:p>
            <a:pPr>
              <a:buFont typeface="Wingdings" pitchFamily="2" charset="2"/>
              <a:buChar char="§"/>
            </a:pPr>
            <a:r>
              <a:rPr lang="fr-FR" dirty="0" smtClean="0"/>
              <a:t> Les normes de beauté sont si difficiles à atteindre (notamment pour les femmes) que, dans les enquêtes de prévalence, une écrasante majorité des personnes sondées affirment ne pas aimer au moins une partie de leur corps </a:t>
            </a:r>
          </a:p>
          <a:p>
            <a:pPr>
              <a:buFont typeface="Wingdings" pitchFamily="2" charset="2"/>
              <a:buChar char="§"/>
            </a:pPr>
            <a:endParaRPr lang="fr-FR" dirty="0" smtClean="0"/>
          </a:p>
          <a:p>
            <a:pPr>
              <a:buFont typeface="Wingdings" pitchFamily="2" charset="2"/>
              <a:buChar char="§"/>
            </a:pPr>
            <a:r>
              <a:rPr lang="fr-FR" dirty="0" smtClean="0"/>
              <a:t>Les anomalies perçues sont principalement liées </a:t>
            </a:r>
            <a:r>
              <a:rPr lang="fr-FR" b="1" dirty="0" smtClean="0"/>
              <a:t>à la peau </a:t>
            </a:r>
            <a:r>
              <a:rPr lang="fr-FR" dirty="0" smtClean="0"/>
              <a:t>(acné, cicatrices, rides, couleur), aux </a:t>
            </a:r>
            <a:r>
              <a:rPr lang="fr-FR" b="1" dirty="0" smtClean="0"/>
              <a:t>cheveu</a:t>
            </a:r>
            <a:r>
              <a:rPr lang="fr-FR" dirty="0" smtClean="0"/>
              <a:t>x (clairsemés), à </a:t>
            </a:r>
            <a:r>
              <a:rPr lang="fr-FR" b="1" dirty="0" smtClean="0"/>
              <a:t>la pilosité </a:t>
            </a:r>
            <a:r>
              <a:rPr lang="fr-FR" dirty="0" smtClean="0"/>
              <a:t>et au</a:t>
            </a:r>
            <a:r>
              <a:rPr lang="fr-FR" b="1" dirty="0" smtClean="0"/>
              <a:t> nez</a:t>
            </a:r>
            <a:r>
              <a:rPr lang="fr-FR" dirty="0" smtClean="0"/>
              <a:t>. </a:t>
            </a:r>
          </a:p>
          <a:p>
            <a:pPr>
              <a:buFont typeface="Wingdings" pitchFamily="2" charset="2"/>
              <a:buChar char="§"/>
            </a:pPr>
            <a:r>
              <a:rPr lang="fr-FR" dirty="0" smtClean="0"/>
              <a:t>Cependant, toutes les parties du corps peuvent faire l’objet de préoccupations (les yeux, les dents, le poids, le ventre, la poitrine, les jambes, les muscles, les lèvres, le menton, les sourcils, les organes génitaux, etc.). </a:t>
            </a:r>
          </a:p>
          <a:p>
            <a:pPr>
              <a:buFont typeface="Wingdings" pitchFamily="2" charset="2"/>
              <a:buChar char="§"/>
            </a:pPr>
            <a:r>
              <a:rPr lang="fr-FR" dirty="0" smtClean="0"/>
              <a:t>La plupart des gens vivent ce type d’inquiétudes, mais, dans le cas d’une obsession d’une dysmorphie corporelle, elles sont </a:t>
            </a:r>
            <a:r>
              <a:rPr lang="fr-FR" b="1" dirty="0" smtClean="0"/>
              <a:t>envahissantes, incontrôlables et la cause d’une importante perte de temps </a:t>
            </a:r>
            <a:r>
              <a:rPr lang="fr-FR" dirty="0" smtClean="0"/>
              <a:t>( DSM </a:t>
            </a:r>
            <a:r>
              <a:rPr lang="fr-FR" dirty="0" smtClean="0">
                <a:solidFill>
                  <a:srgbClr val="FF0000"/>
                </a:solidFill>
              </a:rPr>
              <a:t>V:3 à 8 heures par jour</a:t>
            </a:r>
            <a:r>
              <a:rPr lang="fr-FR"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A" sz="3600" dirty="0" smtClean="0"/>
              <a:t>Obsession d’une dysmorphie corporelle</a:t>
            </a:r>
            <a:endParaRPr lang="fr-FR" sz="3600" dirty="0"/>
          </a:p>
        </p:txBody>
      </p:sp>
      <p:sp>
        <p:nvSpPr>
          <p:cNvPr id="3" name="Espace réservé du contenu 2"/>
          <p:cNvSpPr>
            <a:spLocks noGrp="1"/>
          </p:cNvSpPr>
          <p:nvPr>
            <p:ph idx="1"/>
          </p:nvPr>
        </p:nvSpPr>
        <p:spPr/>
        <p:txBody>
          <a:bodyPr>
            <a:normAutofit fontScale="70000" lnSpcReduction="20000"/>
          </a:bodyPr>
          <a:lstStyle/>
          <a:p>
            <a:pPr>
              <a:buFont typeface="Wingdings" pitchFamily="2" charset="2"/>
              <a:buChar char="§"/>
            </a:pPr>
            <a:r>
              <a:rPr lang="fr-FR" dirty="0" smtClean="0"/>
              <a:t>Le recours à la chirurgie plastique ou à un traitement dermatologique est un moyen utilisé pour tenter de corriger le corps. </a:t>
            </a:r>
          </a:p>
          <a:p>
            <a:pPr>
              <a:buFont typeface="Wingdings" pitchFamily="2" charset="2"/>
              <a:buChar char="§"/>
            </a:pPr>
            <a:r>
              <a:rPr lang="fr-FR" dirty="0" smtClean="0"/>
              <a:t>Il semble même que les interventions </a:t>
            </a:r>
            <a:r>
              <a:rPr lang="fr-FR" dirty="0" smtClean="0"/>
              <a:t>chirurgicales </a:t>
            </a:r>
            <a:r>
              <a:rPr lang="fr-FR" dirty="0" smtClean="0"/>
              <a:t>aggravent le trouble et peuvent donner lieu à des poursuites judiciaires ou à des excès de colère dirigés contre le médecin par la personne insatisfaite du résultat obtenu .</a:t>
            </a:r>
          </a:p>
          <a:p>
            <a:pPr>
              <a:buFont typeface="Wingdings" pitchFamily="2" charset="2"/>
              <a:buChar char="§"/>
            </a:pPr>
            <a:r>
              <a:rPr lang="fr-FR" dirty="0" smtClean="0"/>
              <a:t>Pire encore, certaines personnes se blessent avec les instruments qu’elles utilisent pour tenter de corriger elles-mêmes leur perception négative de leur peau, de leurs sourcils ou bien d’un auriculaire jugé trop long.</a:t>
            </a:r>
          </a:p>
          <a:p>
            <a:pPr>
              <a:buFont typeface="Wingdings" pitchFamily="2" charset="2"/>
              <a:buChar char="§"/>
            </a:pPr>
            <a:r>
              <a:rPr lang="fr-FR" dirty="0" smtClean="0"/>
              <a:t>Les probabilités de suicide sont également élevées, surtout lorsque la personne est profondément convaincue que son anomalie est réelle.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MA" sz="3600" dirty="0" smtClean="0"/>
              <a:t>Obsession d’une dysmorphie corporelle</a:t>
            </a:r>
            <a:endParaRPr lang="fr-FR" sz="3600" dirty="0"/>
          </a:p>
        </p:txBody>
      </p:sp>
      <p:sp>
        <p:nvSpPr>
          <p:cNvPr id="3" name="Espace réservé du contenu 2"/>
          <p:cNvSpPr>
            <a:spLocks noGrp="1"/>
          </p:cNvSpPr>
          <p:nvPr>
            <p:ph idx="1"/>
          </p:nvPr>
        </p:nvSpPr>
        <p:spPr>
          <a:xfrm>
            <a:off x="0" y="1268760"/>
            <a:ext cx="8892480" cy="5256584"/>
          </a:xfrm>
        </p:spPr>
        <p:txBody>
          <a:bodyPr>
            <a:normAutofit fontScale="70000" lnSpcReduction="20000"/>
          </a:bodyPr>
          <a:lstStyle/>
          <a:p>
            <a:pPr>
              <a:buFont typeface="Wingdings" pitchFamily="2" charset="2"/>
              <a:buChar char="§"/>
            </a:pPr>
            <a:r>
              <a:rPr lang="fr-FR" dirty="0" smtClean="0"/>
              <a:t>La conviction irrationnelle, qui est la composante centrale du trouble, se démarque des insatisfactions corporelles courantes de deux manières : par son caractère obsessif et par son caractère envahissant.</a:t>
            </a:r>
          </a:p>
          <a:p>
            <a:pPr>
              <a:buFont typeface="Wingdings" pitchFamily="2" charset="2"/>
              <a:buChar char="§"/>
            </a:pPr>
            <a:r>
              <a:rPr lang="fr-FR" dirty="0" smtClean="0"/>
              <a:t>La perception faussée du corps est maintenue, que la personne concernée soit consciente ou non de son caractère exagéré. Elle a peur d’un défaut et elle est préoccupée par son apparence. Elle agit donc et pense de manière à tenter de se rassurer</a:t>
            </a:r>
          </a:p>
          <a:p>
            <a:pPr>
              <a:buFont typeface="Wingdings" pitchFamily="2" charset="2"/>
              <a:buChar char="§"/>
            </a:pPr>
            <a:r>
              <a:rPr lang="fr-FR" dirty="0" smtClean="0"/>
              <a:t>Ce lien entre des inquiétudes intrusives angoissantes et des actions pour tenter de les contrôler sans y parvenir explique pourquoi l’obsession d’une dysmorphie corporelle est classée avec le trouble obsessionnel-compulsif. </a:t>
            </a:r>
          </a:p>
          <a:p>
            <a:pPr>
              <a:buFont typeface="Wingdings" pitchFamily="2" charset="2"/>
              <a:buChar char="§"/>
            </a:pPr>
            <a:r>
              <a:rPr lang="fr-FR" dirty="0" smtClean="0"/>
              <a:t>La personne </a:t>
            </a:r>
            <a:r>
              <a:rPr lang="fr-FR" b="1" dirty="0" smtClean="0"/>
              <a:t>s’observe, se touche, se maquille avec excès, porte des vêtements ou des accessoires pour camoufler ses imperfections</a:t>
            </a:r>
            <a:r>
              <a:rPr lang="fr-FR" dirty="0" smtClean="0"/>
              <a:t>. Elle peut aussi se comparer sans arrêt à d’autres personnes, des vedettes notamment. </a:t>
            </a:r>
          </a:p>
          <a:p>
            <a:pPr>
              <a:buFont typeface="Wingdings" pitchFamily="2" charset="2"/>
              <a:buChar char="§"/>
            </a:pPr>
            <a:r>
              <a:rPr lang="fr-FR" dirty="0" smtClean="0"/>
              <a:t>Pour éviter d’avoir à faire face au regard d’autrui, elle peut finir </a:t>
            </a:r>
            <a:r>
              <a:rPr lang="fr-FR" b="1" dirty="0" smtClean="0"/>
              <a:t>par éviter les contacts interpersonnels</a:t>
            </a:r>
            <a:r>
              <a:rPr lang="fr-FR" dirty="0" smtClean="0"/>
              <a:t>, ce qui aggrave les conséquences de son trouble par de l’isolement social</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MA" dirty="0" smtClean="0"/>
              <a:t>Faire attention</a:t>
            </a:r>
            <a:endParaRPr lang="fr-FR" dirty="0"/>
          </a:p>
        </p:txBody>
      </p:sp>
      <p:sp>
        <p:nvSpPr>
          <p:cNvPr id="3" name="Espace réservé du contenu 2"/>
          <p:cNvSpPr>
            <a:spLocks noGrp="1"/>
          </p:cNvSpPr>
          <p:nvPr>
            <p:ph idx="1"/>
          </p:nvPr>
        </p:nvSpPr>
        <p:spPr>
          <a:xfrm>
            <a:off x="457200" y="1600201"/>
            <a:ext cx="8229600" cy="1684784"/>
          </a:xfrm>
        </p:spPr>
        <p:txBody>
          <a:bodyPr/>
          <a:lstStyle/>
          <a:p>
            <a:pPr algn="ctr">
              <a:buNone/>
            </a:pPr>
            <a:r>
              <a:rPr lang="fr-MA" dirty="0" smtClean="0"/>
              <a:t>Ceci ne devrait pas être un envahissement schizophrénique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cstate="print"/>
          <a:srcRect/>
          <a:stretch>
            <a:fillRect/>
          </a:stretch>
        </p:blipFill>
        <p:spPr bwMode="auto">
          <a:xfrm>
            <a:off x="0" y="404664"/>
            <a:ext cx="8892480"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MA" sz="3200" dirty="0" smtClean="0"/>
              <a:t>Une autre entité dans le DSM V:</a:t>
            </a:r>
            <a:br>
              <a:rPr lang="fr-MA" sz="3200" dirty="0" smtClean="0"/>
            </a:br>
            <a:r>
              <a:rPr lang="fr-MA" sz="3200" dirty="0" smtClean="0"/>
              <a:t>Thésaurisation pathologique = </a:t>
            </a:r>
            <a:r>
              <a:rPr lang="fr-MA" sz="3200" dirty="0" err="1" smtClean="0"/>
              <a:t>Syllogomanie</a:t>
            </a:r>
            <a:endParaRPr lang="fr-FR"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79512" y="1844824"/>
            <a:ext cx="856895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432048"/>
          </a:xfrm>
        </p:spPr>
        <p:txBody>
          <a:bodyPr>
            <a:noAutofit/>
          </a:bodyPr>
          <a:lstStyle/>
          <a:p>
            <a:r>
              <a:rPr lang="fr-MA" sz="2800" dirty="0" smtClean="0"/>
              <a:t>Thésaurisation pathologique = </a:t>
            </a:r>
            <a:r>
              <a:rPr lang="fr-MA" sz="2800" dirty="0" err="1" smtClean="0"/>
              <a:t>Syllogomanie</a:t>
            </a:r>
            <a:endParaRPr lang="fr-FR" sz="2800" dirty="0"/>
          </a:p>
        </p:txBody>
      </p:sp>
      <p:sp>
        <p:nvSpPr>
          <p:cNvPr id="3" name="Espace réservé du contenu 2"/>
          <p:cNvSpPr>
            <a:spLocks noGrp="1"/>
          </p:cNvSpPr>
          <p:nvPr>
            <p:ph idx="1"/>
          </p:nvPr>
        </p:nvSpPr>
        <p:spPr>
          <a:xfrm>
            <a:off x="323528" y="692696"/>
            <a:ext cx="8640960" cy="6165304"/>
          </a:xfrm>
        </p:spPr>
        <p:txBody>
          <a:bodyPr>
            <a:normAutofit fontScale="40000" lnSpcReduction="20000"/>
          </a:bodyPr>
          <a:lstStyle/>
          <a:p>
            <a:pPr>
              <a:buFont typeface="Wingdings" pitchFamily="2" charset="2"/>
              <a:buChar char="§"/>
            </a:pPr>
            <a:r>
              <a:rPr lang="fr-FR" sz="4500" dirty="0" smtClean="0"/>
              <a:t>La thésaurisation pathologique (ou </a:t>
            </a:r>
            <a:r>
              <a:rPr lang="fr-FR" sz="4500" dirty="0" err="1" smtClean="0"/>
              <a:t>syllogomanie</a:t>
            </a:r>
            <a:r>
              <a:rPr lang="fr-FR" sz="4500" dirty="0" smtClean="0"/>
              <a:t>) est encore souvent nommée trouble de l’accumulation compulsive (TAC). </a:t>
            </a:r>
          </a:p>
          <a:p>
            <a:pPr>
              <a:buFont typeface="Wingdings" pitchFamily="2" charset="2"/>
              <a:buChar char="§"/>
            </a:pPr>
            <a:endParaRPr lang="fr-FR" sz="4500" dirty="0" smtClean="0"/>
          </a:p>
          <a:p>
            <a:pPr>
              <a:buFont typeface="Wingdings" pitchFamily="2" charset="2"/>
              <a:buChar char="§"/>
            </a:pPr>
            <a:r>
              <a:rPr lang="fr-FR" sz="4500" dirty="0" smtClean="0"/>
              <a:t>Ce sont des difficulté persistantes de se débarrasser d’objets, </a:t>
            </a:r>
            <a:r>
              <a:rPr lang="fr-FR" sz="4500" b="1" dirty="0" smtClean="0"/>
              <a:t>peu importe leur réelle valeur.</a:t>
            </a:r>
          </a:p>
          <a:p>
            <a:pPr>
              <a:buFont typeface="Wingdings" pitchFamily="2" charset="2"/>
              <a:buChar char="§"/>
            </a:pPr>
            <a:endParaRPr lang="fr-FR" sz="4500" dirty="0" smtClean="0"/>
          </a:p>
          <a:p>
            <a:pPr>
              <a:buFont typeface="Wingdings" pitchFamily="2" charset="2"/>
              <a:buChar char="§"/>
            </a:pPr>
            <a:r>
              <a:rPr lang="fr-FR" sz="4500" dirty="0" smtClean="0"/>
              <a:t>Les raisons évoquées par la personne pour justifier l’accumulation sont liées à l’éventuelle utilité de l’objet, à sa beauté ou à un attachement émotif particulier.</a:t>
            </a:r>
          </a:p>
          <a:p>
            <a:pPr>
              <a:buFont typeface="Wingdings" pitchFamily="2" charset="2"/>
              <a:buChar char="§"/>
            </a:pPr>
            <a:endParaRPr lang="fr-FR" sz="4500" dirty="0" smtClean="0"/>
          </a:p>
          <a:p>
            <a:pPr>
              <a:buFont typeface="Wingdings" pitchFamily="2" charset="2"/>
              <a:buChar char="§"/>
            </a:pPr>
            <a:r>
              <a:rPr lang="fr-FR" sz="4500" dirty="0" smtClean="0"/>
              <a:t>Les objets les plus fréquemment amassés sont des journaux, des magazines, des vêtements, des sacs, des livres, du courrier ou du papier, mais pratiquement n’importe quel objet peut être convoité, et même des animaux. </a:t>
            </a:r>
          </a:p>
          <a:p>
            <a:pPr>
              <a:buFont typeface="Wingdings" pitchFamily="2" charset="2"/>
              <a:buChar char="§"/>
            </a:pPr>
            <a:r>
              <a:rPr lang="fr-FR" sz="4500" dirty="0" smtClean="0"/>
              <a:t>Si l’on demande à la personne d’envisager la possibilité de s’en départir, elle ressent une grand détresse.</a:t>
            </a:r>
          </a:p>
          <a:p>
            <a:pPr>
              <a:buFont typeface="Wingdings" pitchFamily="2" charset="2"/>
              <a:buChar char="§"/>
            </a:pPr>
            <a:endParaRPr lang="fr-FR" sz="4500" dirty="0" smtClean="0"/>
          </a:p>
          <a:p>
            <a:pPr>
              <a:buFont typeface="Wingdings" pitchFamily="2" charset="2"/>
              <a:buChar char="§"/>
            </a:pPr>
            <a:r>
              <a:rPr lang="fr-FR" sz="4500" dirty="0" smtClean="0"/>
              <a:t>Aussi, contrairement aux collectionneurs, la quantité d’objets entreposés est si importante, l’accumulation si peu planifiée et </a:t>
            </a:r>
            <a:r>
              <a:rPr lang="fr-FR" sz="4500" b="1" dirty="0" smtClean="0"/>
              <a:t>l’espace tellement rempli </a:t>
            </a:r>
            <a:r>
              <a:rPr lang="fr-FR" sz="4500" dirty="0" smtClean="0"/>
              <a:t>qu’il devient impossible de les utiliser. Il peut même devenir difficile, voire impossible, de circuler dans certaines pièces de la demeure, de cuisiner, de s’asseoir ou même de dormir ! </a:t>
            </a:r>
          </a:p>
          <a:p>
            <a:pPr>
              <a:buFont typeface="Wingdings" pitchFamily="2" charset="2"/>
              <a:buChar char="§"/>
            </a:pPr>
            <a:endParaRPr lang="fr-FR" sz="4500" dirty="0" smtClean="0"/>
          </a:p>
          <a:p>
            <a:pPr>
              <a:buFont typeface="Wingdings" pitchFamily="2" charset="2"/>
              <a:buChar char="§"/>
            </a:pPr>
            <a:r>
              <a:rPr lang="fr-FR" sz="4500" dirty="0" smtClean="0"/>
              <a:t>Le fait d’accumuler certains objets lui procure du plaisir. La personne ne cherche pas à exhiber ses accumulations (même si elle y est très attachée), ce qui constitue une autre différence avec les collectionneurs</a:t>
            </a:r>
            <a:r>
              <a:rPr lang="fr-FR" dirty="0" smtClean="0"/>
              <a:t>.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00B050"/>
                </a:solidFill>
              </a:rPr>
              <a:t>L’âge d’apparition de la maladie</a:t>
            </a:r>
          </a:p>
        </p:txBody>
      </p:sp>
      <p:sp>
        <p:nvSpPr>
          <p:cNvPr id="3" name="Espace réservé du contenu 2"/>
          <p:cNvSpPr>
            <a:spLocks noGrp="1"/>
          </p:cNvSpPr>
          <p:nvPr>
            <p:ph idx="1"/>
          </p:nvPr>
        </p:nvSpPr>
        <p:spPr/>
        <p:txBody>
          <a:bodyPr>
            <a:normAutofit/>
          </a:bodyPr>
          <a:lstStyle/>
          <a:p>
            <a:r>
              <a:rPr lang="fr-FR" dirty="0" smtClean="0"/>
              <a:t>Il semblerait que les TOC apparus précocement soient plus sévères et concernent majoritairement les hommes.</a:t>
            </a:r>
          </a:p>
          <a:p>
            <a:r>
              <a:rPr lang="fr-FR" dirty="0" smtClean="0"/>
              <a:t>L’augmentation de la sévérité du TOC chez ces patients semble aussi être plus progressive, comparée aux patients ayant un TOC plus tardif (qui apparaît plus souvent de façon brutale)</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Le syndrome obsessionnel compulsif (SOC)</a:t>
            </a:r>
            <a:endParaRPr lang="fr-FR" b="1" dirty="0">
              <a:solidFill>
                <a:srgbClr val="FF0000"/>
              </a:solidFill>
            </a:endParaRPr>
          </a:p>
        </p:txBody>
      </p:sp>
      <p:sp>
        <p:nvSpPr>
          <p:cNvPr id="3" name="Espace réservé du contenu 2"/>
          <p:cNvSpPr>
            <a:spLocks noGrp="1"/>
          </p:cNvSpPr>
          <p:nvPr>
            <p:ph idx="1"/>
          </p:nvPr>
        </p:nvSpPr>
        <p:spPr/>
        <p:txBody>
          <a:bodyPr>
            <a:normAutofit fontScale="92500"/>
          </a:bodyPr>
          <a:lstStyle/>
          <a:p>
            <a:r>
              <a:rPr lang="fr-FR" dirty="0" smtClean="0"/>
              <a:t>Le SOC toucherait environ 5-6 % de la population générale et présente Les mêmes caractéristiques </a:t>
            </a:r>
          </a:p>
          <a:p>
            <a:r>
              <a:rPr lang="fr-FR" dirty="0" smtClean="0"/>
              <a:t>C’est un sous-type clinique du TOC. </a:t>
            </a:r>
          </a:p>
          <a:p>
            <a:r>
              <a:rPr lang="fr-MA" dirty="0" smtClean="0"/>
              <a:t>Il est généralement moins </a:t>
            </a:r>
            <a:r>
              <a:rPr lang="fr-MA" dirty="0" smtClean="0"/>
              <a:t>grave quand il est isolé, et il est plus gravé s’il est associé à une psychose</a:t>
            </a:r>
            <a:endParaRPr lang="fr-FR" dirty="0" smtClean="0"/>
          </a:p>
          <a:p>
            <a:r>
              <a:rPr lang="fr-FR" dirty="0" smtClean="0"/>
              <a:t>L’évolution temporelle du SOC est très variable allant de la rémission spontanée à la stagnation ou l’évolution vers un TOC.</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Introduction</a:t>
            </a:r>
            <a:endParaRPr lang="fr-FR" b="1" dirty="0">
              <a:solidFill>
                <a:srgbClr val="FF0000"/>
              </a:solidFill>
            </a:endParaRPr>
          </a:p>
        </p:txBody>
      </p:sp>
      <p:sp>
        <p:nvSpPr>
          <p:cNvPr id="3" name="Espace réservé du contenu 2"/>
          <p:cNvSpPr>
            <a:spLocks noGrp="1"/>
          </p:cNvSpPr>
          <p:nvPr>
            <p:ph idx="1"/>
          </p:nvPr>
        </p:nvSpPr>
        <p:spPr>
          <a:xfrm>
            <a:off x="457200" y="2000240"/>
            <a:ext cx="8229600" cy="4125923"/>
          </a:xfrm>
        </p:spPr>
        <p:txBody>
          <a:bodyPr/>
          <a:lstStyle/>
          <a:p>
            <a:pPr>
              <a:lnSpc>
                <a:spcPct val="90000"/>
              </a:lnSpc>
            </a:pPr>
            <a:r>
              <a:rPr lang="fr-FR" dirty="0" smtClean="0"/>
              <a:t>2 à 3% de la population générale</a:t>
            </a:r>
          </a:p>
          <a:p>
            <a:pPr>
              <a:lnSpc>
                <a:spcPct val="90000"/>
              </a:lnSpc>
            </a:pPr>
            <a:r>
              <a:rPr lang="fr-FR" dirty="0" smtClean="0"/>
              <a:t>Hétérogénéité clinique: on parle du spectre obsessionnel incluant les tics, maladie de Gille de la </a:t>
            </a:r>
            <a:r>
              <a:rPr lang="fr-FR" dirty="0" err="1" smtClean="0"/>
              <a:t>Tourette</a:t>
            </a:r>
            <a:r>
              <a:rPr lang="fr-FR" dirty="0" smtClean="0"/>
              <a:t>, …..</a:t>
            </a:r>
          </a:p>
          <a:p>
            <a:pPr>
              <a:lnSpc>
                <a:spcPct val="90000"/>
              </a:lnSpc>
            </a:pPr>
            <a:r>
              <a:rPr lang="fr-FR" dirty="0" smtClean="0"/>
              <a:t>10ème cause d’invalidité dans le monde</a:t>
            </a:r>
          </a:p>
          <a:p>
            <a:pPr>
              <a:lnSpc>
                <a:spcPct val="90000"/>
              </a:lnSpc>
            </a:pPr>
            <a:endParaRPr lang="fr-FR" dirty="0" smtClean="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FF0000"/>
                </a:solidFill>
              </a:rPr>
              <a:t>L’échelle d’obsession-compulsion de Yale-Brown (Y-BOCS)   </a:t>
            </a:r>
            <a:r>
              <a:rPr lang="fr-FR" sz="3600" dirty="0" smtClean="0"/>
              <a:t>pour lecture</a:t>
            </a:r>
            <a:endParaRPr lang="fr-FR" sz="3600" dirty="0"/>
          </a:p>
        </p:txBody>
      </p:sp>
      <p:sp>
        <p:nvSpPr>
          <p:cNvPr id="3" name="Espace réservé du contenu 2"/>
          <p:cNvSpPr>
            <a:spLocks noGrp="1"/>
          </p:cNvSpPr>
          <p:nvPr>
            <p:ph idx="1"/>
          </p:nvPr>
        </p:nvSpPr>
        <p:spPr/>
        <p:txBody>
          <a:bodyPr>
            <a:normAutofit fontScale="92500" lnSpcReduction="20000"/>
          </a:bodyPr>
          <a:lstStyle/>
          <a:p>
            <a:r>
              <a:rPr lang="fr-FR" dirty="0" smtClean="0"/>
              <a:t>L’échelle comprend 10 items qui mesurent cinq dimensions : durée, gêne dans la vie quotidienne, angoisse, résistance et degré de contrôle. </a:t>
            </a:r>
          </a:p>
          <a:p>
            <a:r>
              <a:rPr lang="fr-FR" dirty="0" smtClean="0"/>
              <a:t>Chaque item est coté de 0 (pas de symptôme) à 4 (symptôme extrême).</a:t>
            </a:r>
          </a:p>
          <a:p>
            <a:r>
              <a:rPr lang="fr-FR" dirty="0" smtClean="0"/>
              <a:t> Ainsi, en fonction du score obtenu, on distinguera :</a:t>
            </a:r>
          </a:p>
          <a:p>
            <a:pPr lvl="1">
              <a:buNone/>
            </a:pPr>
            <a:r>
              <a:rPr lang="fr-FR" dirty="0" smtClean="0"/>
              <a:t>- De 10 à 18 : TOC léger causant une détresse mais pas nécessairement un dysfonctionnement</a:t>
            </a:r>
          </a:p>
          <a:p>
            <a:pPr lvl="1">
              <a:buNone/>
            </a:pPr>
            <a:r>
              <a:rPr lang="fr-FR" dirty="0" smtClean="0"/>
              <a:t>- De 18 à 25 : détresse et handicap ;</a:t>
            </a:r>
          </a:p>
          <a:p>
            <a:pPr lvl="1">
              <a:buNone/>
            </a:pPr>
            <a:r>
              <a:rPr lang="fr-FR" dirty="0" smtClean="0"/>
              <a:t>-  De 30 : handicap sévère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64096"/>
          </a:xfrm>
        </p:spPr>
        <p:txBody>
          <a:bodyPr/>
          <a:lstStyle/>
          <a:p>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188640"/>
            <a:ext cx="8712968"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64704"/>
          </a:xfrm>
        </p:spPr>
        <p:txBody>
          <a:bodyPr>
            <a:noAutofit/>
          </a:bodyPr>
          <a:lstStyle/>
          <a:p>
            <a:r>
              <a:rPr lang="fr-FR" sz="2400" dirty="0" smtClean="0"/>
              <a:t>Faire la distinction entre l’obsession, l’anxiété et la rumination</a:t>
            </a:r>
            <a:endParaRPr lang="fr-FR" sz="2400" dirty="0"/>
          </a:p>
        </p:txBody>
      </p:sp>
      <p:sp>
        <p:nvSpPr>
          <p:cNvPr id="3" name="Espace réservé du contenu 2"/>
          <p:cNvSpPr>
            <a:spLocks noGrp="1"/>
          </p:cNvSpPr>
          <p:nvPr>
            <p:ph idx="1"/>
          </p:nvPr>
        </p:nvSpPr>
        <p:spPr>
          <a:xfrm>
            <a:off x="251520" y="620688"/>
            <a:ext cx="8640960" cy="6048672"/>
          </a:xfrm>
        </p:spPr>
        <p:txBody>
          <a:bodyPr>
            <a:noAutofit/>
          </a:bodyPr>
          <a:lstStyle/>
          <a:p>
            <a:pPr>
              <a:buNone/>
            </a:pPr>
            <a:r>
              <a:rPr lang="fr-FR" sz="2000" b="1" dirty="0" smtClean="0"/>
              <a:t>Obsession</a:t>
            </a:r>
          </a:p>
          <a:p>
            <a:pPr>
              <a:buNone/>
            </a:pPr>
            <a:r>
              <a:rPr lang="fr-FR" sz="2000" dirty="0" smtClean="0"/>
              <a:t>• Une phrase absurde ou gênante nous revient tout le temps en tête ; on est incapable de s’empêcher d’y penser.</a:t>
            </a:r>
          </a:p>
          <a:p>
            <a:pPr>
              <a:buNone/>
            </a:pPr>
            <a:r>
              <a:rPr lang="fr-FR" sz="2000" dirty="0" smtClean="0"/>
              <a:t>• L’idée de déclencher les extincteurs en arrivant au travail nous traverse l’esprit chaque </a:t>
            </a:r>
            <a:r>
              <a:rPr lang="fr-FR" sz="2000" dirty="0" smtClean="0"/>
              <a:t>jour; </a:t>
            </a:r>
            <a:r>
              <a:rPr lang="fr-FR" sz="2000" dirty="0" smtClean="0"/>
              <a:t>on n’y cédera pas, mais on ne pourra s’empêcher d’y penser quotidiennement.</a:t>
            </a:r>
          </a:p>
          <a:p>
            <a:pPr>
              <a:buNone/>
            </a:pPr>
            <a:r>
              <a:rPr lang="fr-FR" sz="2000" b="1" dirty="0" smtClean="0"/>
              <a:t>Anxiété</a:t>
            </a:r>
          </a:p>
          <a:p>
            <a:pPr>
              <a:buFont typeface="Wingdings" pitchFamily="2" charset="2"/>
              <a:buChar char="§"/>
            </a:pPr>
            <a:r>
              <a:rPr lang="fr-FR" sz="2000" dirty="0" smtClean="0"/>
              <a:t>En entrant au cinéma, je crains qu’un incendie va se déclencher et causer une panique atroce.</a:t>
            </a:r>
          </a:p>
          <a:p>
            <a:pPr>
              <a:buFont typeface="Wingdings" pitchFamily="2" charset="2"/>
              <a:buChar char="§"/>
            </a:pPr>
            <a:r>
              <a:rPr lang="fr-FR" sz="2000" dirty="0" smtClean="0"/>
              <a:t> En avion, on est persuadé que les turbulences en haute altitude annoncent une catastrophe aérienne.</a:t>
            </a:r>
          </a:p>
          <a:p>
            <a:pPr>
              <a:buFont typeface="Wingdings" pitchFamily="2" charset="2"/>
              <a:buChar char="§"/>
            </a:pPr>
            <a:r>
              <a:rPr lang="fr-FR" sz="2000" dirty="0" smtClean="0"/>
              <a:t>Lorsqu’on est convoqué chez le patron, on est convaincu que c’est pour se faire congédier.</a:t>
            </a:r>
          </a:p>
          <a:p>
            <a:pPr>
              <a:buFont typeface="Wingdings" pitchFamily="2" charset="2"/>
              <a:buChar char="§"/>
            </a:pPr>
            <a:r>
              <a:rPr lang="fr-MA" sz="2000" dirty="0" smtClean="0"/>
              <a:t>A l’approche des examens, je ne cesse d’y penser</a:t>
            </a:r>
            <a:endParaRPr lang="fr-FR" sz="2000" dirty="0" smtClean="0"/>
          </a:p>
          <a:p>
            <a:pPr>
              <a:buNone/>
            </a:pPr>
            <a:r>
              <a:rPr lang="fr-FR" sz="2000" b="1" dirty="0" smtClean="0"/>
              <a:t>Ruminations</a:t>
            </a:r>
          </a:p>
          <a:p>
            <a:pPr>
              <a:buFont typeface="Wingdings" pitchFamily="2" charset="2"/>
              <a:buChar char="§"/>
            </a:pPr>
            <a:r>
              <a:rPr lang="fr-FR" sz="2000" dirty="0" smtClean="0"/>
              <a:t>Après une rupture amoureuse, on pense sans fin aux circonstances qui ont pu la provoquer ; on se concentre sur les signes supposés de sa propre culpabilité….</a:t>
            </a:r>
            <a:endParaRPr lang="fr-F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MA" dirty="0" smtClean="0"/>
              <a:t>Thérapeutiques</a:t>
            </a:r>
            <a:endParaRPr lang="fr-FR" dirty="0"/>
          </a:p>
        </p:txBody>
      </p:sp>
      <p:sp>
        <p:nvSpPr>
          <p:cNvPr id="3" name="Espace réservé du contenu 2"/>
          <p:cNvSpPr>
            <a:spLocks noGrp="1"/>
          </p:cNvSpPr>
          <p:nvPr>
            <p:ph idx="1"/>
          </p:nvPr>
        </p:nvSpPr>
        <p:spPr/>
        <p:txBody>
          <a:bodyPr/>
          <a:lstStyle/>
          <a:p>
            <a:r>
              <a:rPr lang="fr-MA" dirty="0" smtClean="0"/>
              <a:t>Les antidépresseurs </a:t>
            </a:r>
            <a:r>
              <a:rPr lang="fr-MA" dirty="0" err="1" smtClean="0"/>
              <a:t>sérotoninergiques</a:t>
            </a:r>
            <a:endParaRPr lang="fr-MA" dirty="0" smtClean="0"/>
          </a:p>
          <a:p>
            <a:r>
              <a:rPr lang="fr-MA" dirty="0" smtClean="0"/>
              <a:t>Les traitements adjuvants (Antipsychotiques)</a:t>
            </a:r>
          </a:p>
          <a:p>
            <a:r>
              <a:rPr lang="fr-MA" dirty="0" smtClean="0"/>
              <a:t>La thérapie </a:t>
            </a:r>
            <a:r>
              <a:rPr lang="fr-MA" dirty="0" err="1" smtClean="0"/>
              <a:t>cognitivo</a:t>
            </a:r>
            <a:r>
              <a:rPr lang="fr-MA" dirty="0" smtClean="0"/>
              <a:t> comportementale</a:t>
            </a:r>
          </a:p>
          <a:p>
            <a:pPr>
              <a:buFont typeface="Wingdings" pitchFamily="2" charset="2"/>
              <a:buChar char="Ø"/>
            </a:pPr>
            <a:r>
              <a:rPr lang="fr-MA" sz="1800" dirty="0" smtClean="0"/>
              <a:t>Une phase comportementale</a:t>
            </a:r>
          </a:p>
          <a:p>
            <a:pPr>
              <a:buFont typeface="Wingdings" pitchFamily="2" charset="2"/>
              <a:buChar char="Ø"/>
            </a:pPr>
            <a:r>
              <a:rPr lang="fr-MA" sz="1800" dirty="0" smtClean="0"/>
              <a:t>Une phase cognitive</a:t>
            </a:r>
          </a:p>
          <a:p>
            <a:r>
              <a:rPr lang="fr-MA" sz="2800" dirty="0" smtClean="0"/>
              <a:t>Les moyens de neurostimulation </a:t>
            </a:r>
          </a:p>
          <a:p>
            <a:pPr>
              <a:buFont typeface="Wingdings" pitchFamily="2" charset="2"/>
              <a:buChar char="Ø"/>
            </a:pPr>
            <a:r>
              <a:rPr lang="fr-MA" sz="2000" dirty="0" smtClean="0"/>
              <a:t>Stimulation magnétique </a:t>
            </a:r>
            <a:r>
              <a:rPr lang="fr-MA" sz="2000" dirty="0" err="1" smtClean="0"/>
              <a:t>transcrânienne</a:t>
            </a:r>
            <a:endParaRPr lang="fr-MA" sz="2000" dirty="0" smtClean="0"/>
          </a:p>
          <a:p>
            <a:pPr>
              <a:buFont typeface="Wingdings" pitchFamily="2" charset="2"/>
              <a:buChar char="Ø"/>
            </a:pPr>
            <a:r>
              <a:rPr lang="fr-MA" sz="2000" dirty="0" smtClean="0"/>
              <a:t>La stimulation cérébrale profonde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MA" dirty="0" smtClean="0"/>
              <a:t>Les antidépresseurs</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MA" dirty="0" smtClean="0"/>
              <a:t>Les ISRS et la </a:t>
            </a:r>
            <a:r>
              <a:rPr lang="fr-MA" dirty="0" err="1" smtClean="0"/>
              <a:t>clomipramine</a:t>
            </a:r>
            <a:r>
              <a:rPr lang="fr-MA" dirty="0" smtClean="0"/>
              <a:t> sont les plus indiqués</a:t>
            </a:r>
          </a:p>
          <a:p>
            <a:pPr>
              <a:buFont typeface="Wingdings" pitchFamily="2" charset="2"/>
              <a:buChar char="Ø"/>
            </a:pPr>
            <a:r>
              <a:rPr lang="fr-MA" dirty="0" err="1" smtClean="0"/>
              <a:t>Sertraline</a:t>
            </a:r>
            <a:r>
              <a:rPr lang="fr-MA" dirty="0" smtClean="0"/>
              <a:t> 50 mg</a:t>
            </a:r>
          </a:p>
          <a:p>
            <a:pPr>
              <a:buFont typeface="Wingdings" pitchFamily="2" charset="2"/>
              <a:buChar char="Ø"/>
            </a:pPr>
            <a:r>
              <a:rPr lang="fr-MA" dirty="0" err="1" smtClean="0"/>
              <a:t>Fluvoxamine</a:t>
            </a:r>
            <a:r>
              <a:rPr lang="fr-MA" dirty="0" smtClean="0"/>
              <a:t> 100 mg</a:t>
            </a:r>
          </a:p>
          <a:p>
            <a:pPr>
              <a:buFont typeface="Wingdings" pitchFamily="2" charset="2"/>
              <a:buChar char="Ø"/>
            </a:pPr>
            <a:r>
              <a:rPr lang="fr-MA" dirty="0" err="1" smtClean="0"/>
              <a:t>Paroxétine</a:t>
            </a:r>
            <a:r>
              <a:rPr lang="fr-MA" dirty="0" smtClean="0"/>
              <a:t> 20 mg</a:t>
            </a:r>
          </a:p>
          <a:p>
            <a:pPr>
              <a:buFont typeface="Wingdings" pitchFamily="2" charset="2"/>
              <a:buChar char="Ø"/>
            </a:pPr>
            <a:r>
              <a:rPr lang="fr-MA" dirty="0" err="1" smtClean="0"/>
              <a:t>Fluoxétine</a:t>
            </a:r>
            <a:r>
              <a:rPr lang="fr-MA" dirty="0" smtClean="0"/>
              <a:t> 20 mg</a:t>
            </a:r>
          </a:p>
          <a:p>
            <a:pPr>
              <a:buFont typeface="Wingdings" pitchFamily="2" charset="2"/>
              <a:buChar char="Ø"/>
            </a:pPr>
            <a:r>
              <a:rPr lang="fr-MA" dirty="0" err="1" smtClean="0"/>
              <a:t>Anafranil</a:t>
            </a:r>
            <a:r>
              <a:rPr lang="fr-MA" dirty="0" smtClean="0"/>
              <a:t> Cp 75 mg</a:t>
            </a:r>
            <a:endParaRPr lang="fr-FR" dirty="0" smtClean="0"/>
          </a:p>
          <a:p>
            <a:endParaRPr lang="fr-MA" dirty="0" smtClean="0"/>
          </a:p>
          <a:p>
            <a:r>
              <a:rPr lang="fr-MA" dirty="0" smtClean="0"/>
              <a:t>A double dose, puis à triple dose</a:t>
            </a:r>
          </a:p>
          <a:p>
            <a:r>
              <a:rPr lang="fr-MA" dirty="0" smtClean="0"/>
              <a:t>Délai d’action beaucoup plus long</a:t>
            </a:r>
          </a:p>
          <a:p>
            <a:r>
              <a:rPr lang="fr-MA" dirty="0" smtClean="0"/>
              <a:t>Action sur 30 à 70 % des obsessions selon les cas</a:t>
            </a:r>
          </a:p>
          <a:p>
            <a:r>
              <a:rPr lang="fr-MA" dirty="0" smtClean="0"/>
              <a:t>Si peu de réponse, on associe deux antidépresseurs</a:t>
            </a:r>
          </a:p>
          <a:p>
            <a:endParaRPr lang="fr-MA" dirty="0" smtClean="0"/>
          </a:p>
          <a:p>
            <a:endParaRPr lang="fr-MA"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u numéro de diapositive 3"/>
          <p:cNvSpPr>
            <a:spLocks noGrp="1"/>
          </p:cNvSpPr>
          <p:nvPr>
            <p:ph type="sldNum" sz="quarter" idx="12"/>
          </p:nvPr>
        </p:nvSpPr>
        <p:spPr>
          <a:noFill/>
        </p:spPr>
        <p:txBody>
          <a:bodyPr/>
          <a:lstStyle/>
          <a:p>
            <a:fld id="{3535A44E-1E09-488B-BF1F-4833BD4E7B50}" type="slidenum">
              <a:rPr lang="fr-FR"/>
              <a:pPr/>
              <a:t>26</a:t>
            </a:fld>
            <a:endParaRPr lang="fr-FR"/>
          </a:p>
        </p:txBody>
      </p:sp>
      <p:sp>
        <p:nvSpPr>
          <p:cNvPr id="112643"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fr-FR" sz="4400" dirty="0" smtClean="0">
                <a:solidFill>
                  <a:schemeClr val="tx2"/>
                </a:solidFill>
              </a:rPr>
              <a:t>Thérapie </a:t>
            </a:r>
            <a:r>
              <a:rPr lang="fr-FR" sz="4400" dirty="0">
                <a:solidFill>
                  <a:schemeClr val="tx2"/>
                </a:solidFill>
              </a:rPr>
              <a:t>comportementale</a:t>
            </a:r>
          </a:p>
        </p:txBody>
      </p:sp>
      <p:sp>
        <p:nvSpPr>
          <p:cNvPr id="112644"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gn="ctr">
              <a:spcBef>
                <a:spcPct val="20000"/>
              </a:spcBef>
            </a:pPr>
            <a:r>
              <a:rPr lang="fr-FR" sz="2800" b="1" dirty="0" smtClean="0"/>
              <a:t>EXPOSITION </a:t>
            </a:r>
            <a:r>
              <a:rPr lang="fr-FR" sz="2800" b="1" dirty="0"/>
              <a:t>AVEC </a:t>
            </a:r>
            <a:r>
              <a:rPr lang="fr-FR" sz="2800" b="1" dirty="0" smtClean="0"/>
              <a:t>PREVENTION DES REPONSES RITUALISEES ET </a:t>
            </a:r>
            <a:r>
              <a:rPr lang="fr-FR" sz="2800" b="1" dirty="0"/>
              <a:t>DES EVITEMENTS</a:t>
            </a:r>
          </a:p>
          <a:p>
            <a:pPr marL="342900" indent="-342900" algn="ctr">
              <a:spcBef>
                <a:spcPct val="20000"/>
              </a:spcBef>
            </a:pPr>
            <a:r>
              <a:rPr lang="fr-FR" sz="3200" b="1" dirty="0"/>
              <a:t>          	</a:t>
            </a:r>
          </a:p>
          <a:p>
            <a:pPr marL="342900" indent="-342900" algn="ctr">
              <a:spcBef>
                <a:spcPct val="20000"/>
              </a:spcBef>
            </a:pPr>
            <a:endParaRPr lang="fr-FR" sz="3200" b="1" dirty="0"/>
          </a:p>
          <a:p>
            <a:pPr marL="342900" indent="-342900">
              <a:spcBef>
                <a:spcPct val="20000"/>
              </a:spcBef>
              <a:buFontTx/>
              <a:buChar char="•"/>
            </a:pPr>
            <a:endParaRPr lang="fr-F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u numéro de diapositive 5"/>
          <p:cNvSpPr>
            <a:spLocks noGrp="1"/>
          </p:cNvSpPr>
          <p:nvPr>
            <p:ph type="sldNum" sz="quarter" idx="12"/>
          </p:nvPr>
        </p:nvSpPr>
        <p:spPr>
          <a:noFill/>
        </p:spPr>
        <p:txBody>
          <a:bodyPr/>
          <a:lstStyle/>
          <a:p>
            <a:fld id="{A7698401-ED2B-4FA8-9E1D-8B84F79C83FF}" type="slidenum">
              <a:rPr lang="fr-FR"/>
              <a:pPr/>
              <a:t>27</a:t>
            </a:fld>
            <a:endParaRPr lang="fr-FR"/>
          </a:p>
        </p:txBody>
      </p:sp>
      <p:sp>
        <p:nvSpPr>
          <p:cNvPr id="113667" name="Rectangle 2"/>
          <p:cNvSpPr>
            <a:spLocks noGrp="1" noChangeArrowheads="1"/>
          </p:cNvSpPr>
          <p:nvPr>
            <p:ph type="title"/>
          </p:nvPr>
        </p:nvSpPr>
        <p:spPr/>
        <p:txBody>
          <a:bodyPr/>
          <a:lstStyle/>
          <a:p>
            <a:pPr eaLnBrk="1" hangingPunct="1"/>
            <a:r>
              <a:rPr lang="fr-FR" smtClean="0">
                <a:latin typeface="Times New Roman" pitchFamily="18" charset="0"/>
                <a:cs typeface="Times New Roman" pitchFamily="18" charset="0"/>
              </a:rPr>
              <a:t>Principe</a:t>
            </a:r>
          </a:p>
        </p:txBody>
      </p:sp>
      <p:sp>
        <p:nvSpPr>
          <p:cNvPr id="113668" name="Rectangle 3"/>
          <p:cNvSpPr>
            <a:spLocks noGrp="1" noChangeArrowheads="1"/>
          </p:cNvSpPr>
          <p:nvPr>
            <p:ph type="body" idx="1"/>
          </p:nvPr>
        </p:nvSpPr>
        <p:spPr/>
        <p:txBody>
          <a:bodyPr>
            <a:normAutofit lnSpcReduction="10000"/>
          </a:bodyPr>
          <a:lstStyle/>
          <a:p>
            <a:pPr eaLnBrk="1" hangingPunct="1">
              <a:buFontTx/>
              <a:buNone/>
            </a:pPr>
            <a:r>
              <a:rPr lang="fr-FR" dirty="0" smtClean="0">
                <a:latin typeface="Times New Roman" pitchFamily="18" charset="0"/>
                <a:cs typeface="Times New Roman" pitchFamily="18" charset="0"/>
              </a:rPr>
              <a:t>En situations activatrices, Comment faire </a:t>
            </a:r>
          </a:p>
          <a:p>
            <a:pPr eaLnBrk="1" hangingPunct="1">
              <a:buFontTx/>
              <a:buNone/>
            </a:pPr>
            <a:r>
              <a:rPr lang="fr-FR" dirty="0" smtClean="0">
                <a:latin typeface="Times New Roman" pitchFamily="18" charset="0"/>
                <a:cs typeface="Times New Roman" pitchFamily="18" charset="0"/>
              </a:rPr>
              <a:t>baisser l’anxiété, sans rituels, puisque ces </a:t>
            </a:r>
          </a:p>
          <a:p>
            <a:pPr eaLnBrk="1" hangingPunct="1">
              <a:buFontTx/>
              <a:buNone/>
            </a:pPr>
            <a:r>
              <a:rPr lang="fr-FR" dirty="0" smtClean="0">
                <a:latin typeface="Times New Roman" pitchFamily="18" charset="0"/>
                <a:cs typeface="Times New Roman" pitchFamily="18" charset="0"/>
              </a:rPr>
              <a:t>rituels épuisent et entretiennent  l’anxiété?</a:t>
            </a:r>
          </a:p>
          <a:p>
            <a:pPr eaLnBrk="1" hangingPunct="1">
              <a:buFontTx/>
              <a:buNone/>
            </a:pPr>
            <a:endParaRPr lang="fr-FR" dirty="0" smtClean="0">
              <a:latin typeface="Times New Roman" pitchFamily="18" charset="0"/>
              <a:cs typeface="Times New Roman" pitchFamily="18" charset="0"/>
            </a:endParaRPr>
          </a:p>
          <a:p>
            <a:pPr eaLnBrk="1" hangingPunct="1">
              <a:buFontTx/>
              <a:buNone/>
            </a:pPr>
            <a:r>
              <a:rPr lang="fr-FR" dirty="0" smtClean="0">
                <a:latin typeface="Times New Roman" pitchFamily="18" charset="0"/>
                <a:cs typeface="Times New Roman" pitchFamily="18" charset="0"/>
              </a:rPr>
              <a:t>S    Obsession    </a:t>
            </a:r>
            <a:r>
              <a:rPr lang="fr-FR" dirty="0" smtClean="0">
                <a:solidFill>
                  <a:schemeClr val="folHlink"/>
                </a:solidFill>
                <a:latin typeface="Times New Roman" pitchFamily="18" charset="0"/>
                <a:cs typeface="Times New Roman" pitchFamily="18" charset="0"/>
              </a:rPr>
              <a:t>Anxiété </a:t>
            </a:r>
            <a:r>
              <a:rPr lang="fr-FR" dirty="0" smtClean="0">
                <a:latin typeface="Times New Roman" pitchFamily="18" charset="0"/>
                <a:cs typeface="Times New Roman" pitchFamily="18" charset="0"/>
              </a:rPr>
              <a:t>   Rituels   Anxiété</a:t>
            </a:r>
          </a:p>
          <a:p>
            <a:pPr eaLnBrk="1" hangingPunct="1"/>
            <a:endParaRPr lang="fr-FR" dirty="0" smtClean="0">
              <a:latin typeface="Times New Roman" pitchFamily="18" charset="0"/>
              <a:cs typeface="Times New Roman" pitchFamily="18" charset="0"/>
            </a:endParaRPr>
          </a:p>
          <a:p>
            <a:pPr eaLnBrk="1" hangingPunct="1"/>
            <a:endParaRPr lang="fr-MA" dirty="0" smtClean="0">
              <a:latin typeface="Times New Roman" pitchFamily="18" charset="0"/>
              <a:cs typeface="Times New Roman" pitchFamily="18" charset="0"/>
            </a:endParaRPr>
          </a:p>
          <a:p>
            <a:pPr eaLnBrk="1" hangingPunct="1">
              <a:buNone/>
            </a:pPr>
            <a:r>
              <a:rPr lang="fr-MA" dirty="0" smtClean="0">
                <a:latin typeface="Times New Roman" pitchFamily="18" charset="0"/>
                <a:cs typeface="Times New Roman" pitchFamily="18" charset="0"/>
              </a:rPr>
              <a:t>Ex: Obsession phobique de contamination</a:t>
            </a:r>
            <a:endParaRPr lang="fr-FR" dirty="0" smtClean="0">
              <a:latin typeface="Times New Roman" pitchFamily="18" charset="0"/>
              <a:cs typeface="Times New Roman" pitchFamily="18" charset="0"/>
            </a:endParaRPr>
          </a:p>
        </p:txBody>
      </p:sp>
      <p:sp>
        <p:nvSpPr>
          <p:cNvPr id="113669" name="Line 4"/>
          <p:cNvSpPr>
            <a:spLocks noChangeShapeType="1"/>
          </p:cNvSpPr>
          <p:nvPr/>
        </p:nvSpPr>
        <p:spPr bwMode="auto">
          <a:xfrm>
            <a:off x="1066800" y="4648200"/>
            <a:ext cx="228600" cy="0"/>
          </a:xfrm>
          <a:prstGeom prst="line">
            <a:avLst/>
          </a:prstGeom>
          <a:noFill/>
          <a:ln w="9525">
            <a:solidFill>
              <a:schemeClr val="tx1"/>
            </a:solidFill>
            <a:round/>
            <a:headEnd/>
            <a:tailEnd type="triangle" w="med" len="med"/>
          </a:ln>
        </p:spPr>
        <p:txBody>
          <a:bodyPr/>
          <a:lstStyle/>
          <a:p>
            <a:endParaRPr lang="fr-FR"/>
          </a:p>
        </p:txBody>
      </p:sp>
      <p:sp>
        <p:nvSpPr>
          <p:cNvPr id="113670" name="Line 5"/>
          <p:cNvSpPr>
            <a:spLocks noChangeShapeType="1"/>
          </p:cNvSpPr>
          <p:nvPr/>
        </p:nvSpPr>
        <p:spPr bwMode="auto">
          <a:xfrm>
            <a:off x="3200400" y="4648200"/>
            <a:ext cx="228600" cy="0"/>
          </a:xfrm>
          <a:prstGeom prst="line">
            <a:avLst/>
          </a:prstGeom>
          <a:noFill/>
          <a:ln w="9525">
            <a:solidFill>
              <a:schemeClr val="tx1"/>
            </a:solidFill>
            <a:round/>
            <a:headEnd/>
            <a:tailEnd type="triangle" w="med" len="med"/>
          </a:ln>
        </p:spPr>
        <p:txBody>
          <a:bodyPr/>
          <a:lstStyle/>
          <a:p>
            <a:endParaRPr lang="fr-FR"/>
          </a:p>
        </p:txBody>
      </p:sp>
      <p:sp>
        <p:nvSpPr>
          <p:cNvPr id="113671" name="Line 6"/>
          <p:cNvSpPr>
            <a:spLocks noChangeShapeType="1"/>
          </p:cNvSpPr>
          <p:nvPr/>
        </p:nvSpPr>
        <p:spPr bwMode="auto">
          <a:xfrm>
            <a:off x="5029200" y="4648200"/>
            <a:ext cx="228600" cy="0"/>
          </a:xfrm>
          <a:prstGeom prst="line">
            <a:avLst/>
          </a:prstGeom>
          <a:noFill/>
          <a:ln w="9525">
            <a:solidFill>
              <a:schemeClr val="tx1"/>
            </a:solidFill>
            <a:round/>
            <a:headEnd/>
            <a:tailEnd type="triangle" w="med" len="med"/>
          </a:ln>
        </p:spPr>
        <p:txBody>
          <a:bodyPr/>
          <a:lstStyle/>
          <a:p>
            <a:endParaRPr lang="fr-FR"/>
          </a:p>
        </p:txBody>
      </p:sp>
      <p:sp>
        <p:nvSpPr>
          <p:cNvPr id="113672" name="Line 7"/>
          <p:cNvSpPr>
            <a:spLocks noChangeShapeType="1"/>
          </p:cNvSpPr>
          <p:nvPr/>
        </p:nvSpPr>
        <p:spPr bwMode="auto">
          <a:xfrm>
            <a:off x="6629400" y="4648200"/>
            <a:ext cx="152400" cy="0"/>
          </a:xfrm>
          <a:prstGeom prst="line">
            <a:avLst/>
          </a:prstGeom>
          <a:noFill/>
          <a:ln w="9525">
            <a:solidFill>
              <a:schemeClr val="tx1"/>
            </a:solidFill>
            <a:round/>
            <a:headEnd/>
            <a:tailEnd type="triangle" w="med" len="med"/>
          </a:ln>
        </p:spPr>
        <p:txBody>
          <a:bodyPr/>
          <a:lstStyle/>
          <a:p>
            <a:endParaRPr lang="fr-FR"/>
          </a:p>
        </p:txBody>
      </p:sp>
      <p:sp>
        <p:nvSpPr>
          <p:cNvPr id="113673" name="Line 8"/>
          <p:cNvSpPr>
            <a:spLocks noChangeShapeType="1"/>
          </p:cNvSpPr>
          <p:nvPr/>
        </p:nvSpPr>
        <p:spPr bwMode="auto">
          <a:xfrm>
            <a:off x="8305800" y="4572000"/>
            <a:ext cx="76200" cy="533400"/>
          </a:xfrm>
          <a:prstGeom prst="line">
            <a:avLst/>
          </a:prstGeom>
          <a:noFill/>
          <a:ln w="9525">
            <a:solidFill>
              <a:schemeClr val="tx1"/>
            </a:solidFill>
            <a:round/>
            <a:headEnd/>
            <a:tailEnd type="triangle" w="med" len="med"/>
          </a:ln>
        </p:spPr>
        <p:txBody>
          <a:bodyPr/>
          <a:lstStyle/>
          <a:p>
            <a:endParaRPr lang="fr-FR"/>
          </a:p>
        </p:txBody>
      </p:sp>
      <p:sp>
        <p:nvSpPr>
          <p:cNvPr id="113674" name="Line 9"/>
          <p:cNvSpPr>
            <a:spLocks noChangeShapeType="1"/>
          </p:cNvSpPr>
          <p:nvPr/>
        </p:nvSpPr>
        <p:spPr bwMode="auto">
          <a:xfrm>
            <a:off x="7467600" y="4876800"/>
            <a:ext cx="0" cy="381000"/>
          </a:xfrm>
          <a:prstGeom prst="line">
            <a:avLst/>
          </a:prstGeom>
          <a:noFill/>
          <a:ln w="9525">
            <a:solidFill>
              <a:schemeClr val="tx1"/>
            </a:solidFill>
            <a:round/>
            <a:headEnd/>
            <a:tailEnd/>
          </a:ln>
        </p:spPr>
        <p:txBody>
          <a:bodyPr/>
          <a:lstStyle/>
          <a:p>
            <a:endParaRPr lang="fr-FR"/>
          </a:p>
        </p:txBody>
      </p:sp>
      <p:sp>
        <p:nvSpPr>
          <p:cNvPr id="113675" name="Line 10"/>
          <p:cNvSpPr>
            <a:spLocks noChangeShapeType="1"/>
          </p:cNvSpPr>
          <p:nvPr/>
        </p:nvSpPr>
        <p:spPr bwMode="auto">
          <a:xfrm flipH="1">
            <a:off x="1981200" y="5257800"/>
            <a:ext cx="5486400" cy="0"/>
          </a:xfrm>
          <a:prstGeom prst="line">
            <a:avLst/>
          </a:prstGeom>
          <a:noFill/>
          <a:ln w="9525">
            <a:solidFill>
              <a:schemeClr val="tx1"/>
            </a:solidFill>
            <a:round/>
            <a:headEnd/>
            <a:tailEnd/>
          </a:ln>
        </p:spPr>
        <p:txBody>
          <a:bodyPr/>
          <a:lstStyle/>
          <a:p>
            <a:endParaRPr lang="fr-FR"/>
          </a:p>
        </p:txBody>
      </p:sp>
      <p:sp>
        <p:nvSpPr>
          <p:cNvPr id="113676" name="Line 11"/>
          <p:cNvSpPr>
            <a:spLocks noChangeShapeType="1"/>
          </p:cNvSpPr>
          <p:nvPr/>
        </p:nvSpPr>
        <p:spPr bwMode="auto">
          <a:xfrm flipV="1">
            <a:off x="1981200" y="4953000"/>
            <a:ext cx="0" cy="304800"/>
          </a:xfrm>
          <a:prstGeom prst="line">
            <a:avLst/>
          </a:prstGeom>
          <a:noFill/>
          <a:ln w="9525">
            <a:solidFill>
              <a:schemeClr val="tx1"/>
            </a:solidFill>
            <a:round/>
            <a:headEnd/>
            <a:tailEnd type="triangle" w="med" len="med"/>
          </a:ln>
        </p:spPr>
        <p:txBody>
          <a:bodyPr/>
          <a:lstStyle/>
          <a:p>
            <a:endParaRPr lang="fr-FR"/>
          </a:p>
        </p:txBody>
      </p:sp>
      <p:sp>
        <p:nvSpPr>
          <p:cNvPr id="113677" name="Line 12"/>
          <p:cNvSpPr>
            <a:spLocks noChangeShapeType="1"/>
          </p:cNvSpPr>
          <p:nvPr/>
        </p:nvSpPr>
        <p:spPr bwMode="auto">
          <a:xfrm flipV="1">
            <a:off x="5791200" y="4953000"/>
            <a:ext cx="0" cy="3048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numéro de diapositive 5"/>
          <p:cNvSpPr>
            <a:spLocks noGrp="1"/>
          </p:cNvSpPr>
          <p:nvPr>
            <p:ph type="sldNum" sz="quarter" idx="12"/>
          </p:nvPr>
        </p:nvSpPr>
        <p:spPr>
          <a:noFill/>
        </p:spPr>
        <p:txBody>
          <a:bodyPr/>
          <a:lstStyle/>
          <a:p>
            <a:fld id="{E4A600CC-BE34-4E02-BE20-A5B1E36617E0}" type="slidenum">
              <a:rPr lang="fr-FR"/>
              <a:pPr/>
              <a:t>28</a:t>
            </a:fld>
            <a:endParaRPr lang="fr-FR"/>
          </a:p>
        </p:txBody>
      </p:sp>
      <p:sp>
        <p:nvSpPr>
          <p:cNvPr id="114691" name="Rectangle 2"/>
          <p:cNvSpPr>
            <a:spLocks noGrp="1" noChangeArrowheads="1"/>
          </p:cNvSpPr>
          <p:nvPr>
            <p:ph type="title"/>
          </p:nvPr>
        </p:nvSpPr>
        <p:spPr/>
        <p:txBody>
          <a:bodyPr/>
          <a:lstStyle/>
          <a:p>
            <a:pPr eaLnBrk="1" hangingPunct="1"/>
            <a:r>
              <a:rPr lang="fr-FR" smtClean="0">
                <a:latin typeface="Times New Roman" pitchFamily="18" charset="0"/>
                <a:cs typeface="Times New Roman" pitchFamily="18" charset="0"/>
              </a:rPr>
              <a:t>Hiérarchisation des situations</a:t>
            </a:r>
          </a:p>
        </p:txBody>
      </p:sp>
      <p:sp>
        <p:nvSpPr>
          <p:cNvPr id="114692" name="Rectangle 3"/>
          <p:cNvSpPr>
            <a:spLocks noGrp="1" noChangeArrowheads="1"/>
          </p:cNvSpPr>
          <p:nvPr>
            <p:ph type="body" idx="1"/>
          </p:nvPr>
        </p:nvSpPr>
        <p:spPr>
          <a:xfrm>
            <a:off x="179512" y="1600200"/>
            <a:ext cx="8784976" cy="4525963"/>
          </a:xfrm>
        </p:spPr>
        <p:txBody>
          <a:bodyPr>
            <a:normAutofit fontScale="92500"/>
          </a:bodyPr>
          <a:lstStyle/>
          <a:p>
            <a:pPr eaLnBrk="1" hangingPunct="1">
              <a:lnSpc>
                <a:spcPct val="90000"/>
              </a:lnSpc>
            </a:pPr>
            <a:r>
              <a:rPr lang="fr-FR" dirty="0" smtClean="0">
                <a:latin typeface="Times New Roman" pitchFamily="18" charset="0"/>
                <a:cs typeface="Times New Roman" pitchFamily="18" charset="0"/>
              </a:rPr>
              <a:t>Saluer à la main une personne inconnue: 100%.</a:t>
            </a:r>
          </a:p>
          <a:p>
            <a:pPr eaLnBrk="1" hangingPunct="1">
              <a:lnSpc>
                <a:spcPct val="90000"/>
              </a:lnSpc>
            </a:pPr>
            <a:r>
              <a:rPr lang="fr-FR" dirty="0" smtClean="0">
                <a:latin typeface="Times New Roman" pitchFamily="18" charset="0"/>
                <a:cs typeface="Times New Roman" pitchFamily="18" charset="0"/>
              </a:rPr>
              <a:t>Recevoir à l’improviste une personne chez elle: 90%</a:t>
            </a:r>
          </a:p>
          <a:p>
            <a:pPr eaLnBrk="1" hangingPunct="1">
              <a:lnSpc>
                <a:spcPct val="90000"/>
              </a:lnSpc>
            </a:pPr>
            <a:r>
              <a:rPr lang="fr-FR" dirty="0" smtClean="0">
                <a:latin typeface="Times New Roman" pitchFamily="18" charset="0"/>
                <a:cs typeface="Times New Roman" pitchFamily="18" charset="0"/>
              </a:rPr>
              <a:t>S’asseoir sur une chaise en dehors de chez elle.80%</a:t>
            </a:r>
          </a:p>
          <a:p>
            <a:pPr eaLnBrk="1" hangingPunct="1">
              <a:lnSpc>
                <a:spcPct val="90000"/>
              </a:lnSpc>
            </a:pPr>
            <a:r>
              <a:rPr lang="fr-FR" dirty="0" smtClean="0">
                <a:latin typeface="Times New Roman" pitchFamily="18" charset="0"/>
                <a:cs typeface="Times New Roman" pitchFamily="18" charset="0"/>
              </a:rPr>
              <a:t>Prendre quelqu’un dans sa voiture.70%.</a:t>
            </a:r>
          </a:p>
          <a:p>
            <a:pPr eaLnBrk="1" hangingPunct="1">
              <a:lnSpc>
                <a:spcPct val="90000"/>
              </a:lnSpc>
            </a:pPr>
            <a:r>
              <a:rPr lang="fr-FR" dirty="0" smtClean="0">
                <a:latin typeface="Times New Roman" pitchFamily="18" charset="0"/>
                <a:cs typeface="Times New Roman" pitchFamily="18" charset="0"/>
              </a:rPr>
              <a:t>Toucher le poignet d’une porte.60%.</a:t>
            </a:r>
          </a:p>
          <a:p>
            <a:r>
              <a:rPr lang="fr-FR" dirty="0" smtClean="0">
                <a:latin typeface="Times New Roman" pitchFamily="18" charset="0"/>
                <a:cs typeface="Times New Roman" pitchFamily="18" charset="0"/>
              </a:rPr>
              <a:t>Toucher le haut de son soulier.20%.</a:t>
            </a:r>
          </a:p>
          <a:p>
            <a:r>
              <a:rPr lang="fr-FR" dirty="0" smtClean="0">
                <a:latin typeface="Times New Roman" pitchFamily="18" charset="0"/>
                <a:cs typeface="Times New Roman" pitchFamily="18" charset="0"/>
              </a:rPr>
              <a:t>Serrer la main d’un proche.20%.</a:t>
            </a:r>
          </a:p>
          <a:p>
            <a:r>
              <a:rPr lang="fr-FR" dirty="0" smtClean="0">
                <a:latin typeface="Times New Roman" pitchFamily="18" charset="0"/>
                <a:cs typeface="Times New Roman" pitchFamily="18" charset="0"/>
              </a:rPr>
              <a:t>Voir une main tachetée de saleté à la télé.10%.</a:t>
            </a:r>
          </a:p>
          <a:p>
            <a:pPr eaLnBrk="1" hangingPunct="1">
              <a:lnSpc>
                <a:spcPct val="90000"/>
              </a:lnSpc>
            </a:pP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u numéro de diapositive 5"/>
          <p:cNvSpPr>
            <a:spLocks noGrp="1"/>
          </p:cNvSpPr>
          <p:nvPr>
            <p:ph type="sldNum" sz="quarter" idx="12"/>
          </p:nvPr>
        </p:nvSpPr>
        <p:spPr>
          <a:noFill/>
        </p:spPr>
        <p:txBody>
          <a:bodyPr/>
          <a:lstStyle/>
          <a:p>
            <a:fld id="{2EB59803-B615-451D-BC9B-61FA1E9614B3}" type="slidenum">
              <a:rPr lang="fr-FR"/>
              <a:pPr/>
              <a:t>29</a:t>
            </a:fld>
            <a:endParaRPr lang="fr-FR"/>
          </a:p>
        </p:txBody>
      </p:sp>
      <p:sp>
        <p:nvSpPr>
          <p:cNvPr id="116739" name="Rectangle 2"/>
          <p:cNvSpPr>
            <a:spLocks noGrp="1" noChangeArrowheads="1"/>
          </p:cNvSpPr>
          <p:nvPr>
            <p:ph type="title"/>
          </p:nvPr>
        </p:nvSpPr>
        <p:spPr/>
        <p:txBody>
          <a:bodyPr/>
          <a:lstStyle/>
          <a:p>
            <a:r>
              <a:rPr lang="fr-FR" dirty="0" smtClean="0">
                <a:latin typeface="Times New Roman" pitchFamily="18" charset="0"/>
                <a:cs typeface="Times New Roman" pitchFamily="18" charset="0"/>
              </a:rPr>
              <a:t>Informer sur l’anxiété</a:t>
            </a:r>
          </a:p>
        </p:txBody>
      </p:sp>
      <p:sp>
        <p:nvSpPr>
          <p:cNvPr id="116740" name="Rectangle 3"/>
          <p:cNvSpPr>
            <a:spLocks noGrp="1" noChangeArrowheads="1"/>
          </p:cNvSpPr>
          <p:nvPr>
            <p:ph type="body" idx="1"/>
          </p:nvPr>
        </p:nvSpPr>
        <p:spPr/>
        <p:txBody>
          <a:bodyPr/>
          <a:lstStyle/>
          <a:p>
            <a:pPr eaLnBrk="1" hangingPunct="1"/>
            <a:r>
              <a:rPr lang="fr-FR" dirty="0" smtClean="0">
                <a:latin typeface="Times New Roman" pitchFamily="18" charset="0"/>
                <a:cs typeface="Times New Roman" pitchFamily="18" charset="0"/>
              </a:rPr>
              <a:t>Elle est très pénible</a:t>
            </a:r>
          </a:p>
          <a:p>
            <a:pPr eaLnBrk="1" hangingPunct="1"/>
            <a:r>
              <a:rPr lang="fr-FR" dirty="0" smtClean="0">
                <a:latin typeface="Times New Roman" pitchFamily="18" charset="0"/>
                <a:cs typeface="Times New Roman" pitchFamily="18" charset="0"/>
              </a:rPr>
              <a:t>Elle n’est pas </a:t>
            </a:r>
            <a:r>
              <a:rPr lang="fr-FR" dirty="0" err="1" smtClean="0">
                <a:latin typeface="Times New Roman" pitchFamily="18" charset="0"/>
                <a:cs typeface="Times New Roman" pitchFamily="18" charset="0"/>
              </a:rPr>
              <a:t>dangereuse:c’</a:t>
            </a:r>
            <a:r>
              <a:rPr lang="fr-FR" dirty="0" smtClean="0">
                <a:latin typeface="Times New Roman" pitchFamily="18" charset="0"/>
                <a:cs typeface="Times New Roman" pitchFamily="18" charset="0"/>
              </a:rPr>
              <a:t>est une réaction physiologique.</a:t>
            </a:r>
          </a:p>
          <a:p>
            <a:pPr eaLnBrk="1" hangingPunct="1"/>
            <a:r>
              <a:rPr lang="fr-FR" dirty="0" smtClean="0">
                <a:latin typeface="Times New Roman" pitchFamily="18" charset="0"/>
                <a:cs typeface="Times New Roman" pitchFamily="18" charset="0"/>
              </a:rPr>
              <a:t>Elle a un maximum, et elle s’arrête toute seule et toujours, elle a une fin.</a:t>
            </a:r>
          </a:p>
          <a:p>
            <a:pPr eaLnBrk="1" hangingPunct="1"/>
            <a:r>
              <a:rPr lang="fr-FR" dirty="0" smtClean="0">
                <a:latin typeface="Times New Roman" pitchFamily="18" charset="0"/>
                <a:cs typeface="Times New Roman" pitchFamily="18" charset="0"/>
              </a:rPr>
              <a:t>Elle a le sens qu’on lui donne.</a:t>
            </a:r>
          </a:p>
          <a:p>
            <a:pPr eaLnBrk="1" hangingPunct="1"/>
            <a:endParaRPr lang="fr-FR" dirty="0" smtClean="0">
              <a:latin typeface="Times New Roman" pitchFamily="18" charset="0"/>
              <a:cs typeface="Times New Roman" pitchFamily="18" charset="0"/>
            </a:endParaRPr>
          </a:p>
          <a:p>
            <a:pPr eaLnBrk="1" hangingPunct="1"/>
            <a:endParaRPr lang="fr-FR" dirty="0" smtClean="0">
              <a:latin typeface="Times New Roman" pitchFamily="18" charset="0"/>
              <a:cs typeface="Times New Roman" pitchFamily="18" charset="0"/>
            </a:endParaRPr>
          </a:p>
          <a:p>
            <a:pPr eaLnBrk="1" hangingPunct="1"/>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sz="4000" b="1" dirty="0" smtClean="0">
                <a:solidFill>
                  <a:srgbClr val="FF0000"/>
                </a:solidFill>
              </a:rPr>
              <a:t>Définitions +++++</a:t>
            </a:r>
            <a:endParaRPr lang="fr-FR" sz="4000" b="1" dirty="0">
              <a:solidFill>
                <a:srgbClr val="FF0000"/>
              </a:solidFill>
            </a:endParaRPr>
          </a:p>
        </p:txBody>
      </p:sp>
      <p:sp>
        <p:nvSpPr>
          <p:cNvPr id="3" name="Espace réservé du contenu 2"/>
          <p:cNvSpPr>
            <a:spLocks noGrp="1"/>
          </p:cNvSpPr>
          <p:nvPr>
            <p:ph idx="1"/>
          </p:nvPr>
        </p:nvSpPr>
        <p:spPr>
          <a:xfrm>
            <a:off x="323528" y="836712"/>
            <a:ext cx="8568952" cy="5760640"/>
          </a:xfrm>
        </p:spPr>
        <p:txBody>
          <a:bodyPr>
            <a:normAutofit fontScale="77500" lnSpcReduction="20000"/>
          </a:bodyPr>
          <a:lstStyle/>
          <a:p>
            <a:pPr>
              <a:buNone/>
            </a:pPr>
            <a:r>
              <a:rPr lang="fr-FR" sz="3600" b="1" dirty="0" smtClean="0"/>
              <a:t>Obsessions: </a:t>
            </a:r>
          </a:p>
          <a:p>
            <a:pPr>
              <a:buNone/>
            </a:pPr>
            <a:r>
              <a:rPr lang="fr-FR" sz="3600" dirty="0" smtClean="0"/>
              <a:t>Pensées, impulsions ou images </a:t>
            </a:r>
            <a:r>
              <a:rPr lang="fr-FR" sz="3600" b="1" dirty="0" smtClean="0">
                <a:solidFill>
                  <a:srgbClr val="00B050"/>
                </a:solidFill>
              </a:rPr>
              <a:t>répétitives</a:t>
            </a:r>
            <a:r>
              <a:rPr lang="fr-FR" sz="3600" dirty="0" smtClean="0"/>
              <a:t> et </a:t>
            </a:r>
            <a:r>
              <a:rPr lang="fr-FR" sz="3600" b="1" dirty="0" smtClean="0">
                <a:solidFill>
                  <a:srgbClr val="00B050"/>
                </a:solidFill>
              </a:rPr>
              <a:t>persistantes</a:t>
            </a:r>
            <a:r>
              <a:rPr lang="fr-FR" sz="3600" dirty="0" smtClean="0"/>
              <a:t>, ressenties comme </a:t>
            </a:r>
            <a:r>
              <a:rPr lang="fr-FR" sz="3600" b="1" dirty="0" smtClean="0">
                <a:solidFill>
                  <a:srgbClr val="00B050"/>
                </a:solidFill>
              </a:rPr>
              <a:t>intrusives</a:t>
            </a:r>
            <a:r>
              <a:rPr lang="fr-FR" sz="3600" dirty="0" smtClean="0"/>
              <a:t> et </a:t>
            </a:r>
            <a:r>
              <a:rPr lang="fr-FR" sz="3600" b="1" dirty="0" smtClean="0">
                <a:solidFill>
                  <a:srgbClr val="00B050"/>
                </a:solidFill>
              </a:rPr>
              <a:t>inappropriées ou absurde</a:t>
            </a:r>
            <a:r>
              <a:rPr lang="fr-FR" sz="3600" dirty="0" smtClean="0"/>
              <a:t>, </a:t>
            </a:r>
            <a:r>
              <a:rPr lang="fr-FR" sz="3600" dirty="0" smtClean="0"/>
              <a:t>causant une </a:t>
            </a:r>
            <a:r>
              <a:rPr lang="fr-FR" sz="3600" b="1" dirty="0" smtClean="0">
                <a:solidFill>
                  <a:srgbClr val="00B050"/>
                </a:solidFill>
              </a:rPr>
              <a:t>anxiété</a:t>
            </a:r>
            <a:r>
              <a:rPr lang="fr-FR" sz="3600" dirty="0" smtClean="0"/>
              <a:t> ou une détresse marquée. La personne reconnaît que ces symptômes sont des </a:t>
            </a:r>
            <a:r>
              <a:rPr lang="fr-FR" sz="3600" b="1" dirty="0" smtClean="0">
                <a:solidFill>
                  <a:srgbClr val="00B050"/>
                </a:solidFill>
              </a:rPr>
              <a:t>produits de son esprit.</a:t>
            </a:r>
          </a:p>
          <a:p>
            <a:pPr marL="609600" indent="-609600">
              <a:buNone/>
            </a:pPr>
            <a:r>
              <a:rPr lang="fr-FR" sz="3600" b="1" dirty="0" smtClean="0"/>
              <a:t>Compulsions</a:t>
            </a:r>
          </a:p>
          <a:p>
            <a:pPr marL="609600" indent="-609600">
              <a:buNone/>
            </a:pPr>
            <a:r>
              <a:rPr lang="fr-FR" sz="3600" dirty="0" smtClean="0"/>
              <a:t>Des comportements </a:t>
            </a:r>
            <a:r>
              <a:rPr lang="fr-FR" sz="3600" b="1" dirty="0" smtClean="0">
                <a:solidFill>
                  <a:srgbClr val="00B050"/>
                </a:solidFill>
              </a:rPr>
              <a:t>répétitifs</a:t>
            </a:r>
            <a:r>
              <a:rPr lang="fr-FR" sz="3600" dirty="0" smtClean="0"/>
              <a:t> ou actes mentaux que la personne se sent obligée d’accomplir en réponse aux obsessions suivant des règles qui doivent être appliquées rigidement.</a:t>
            </a:r>
          </a:p>
          <a:p>
            <a:pPr>
              <a:buNone/>
            </a:pPr>
            <a:r>
              <a:rPr lang="fr-FR" sz="3600" dirty="0" smtClean="0"/>
              <a:t>Le comportement répétitif ou l’acte mental vise à </a:t>
            </a:r>
            <a:r>
              <a:rPr lang="fr-FR" sz="3600" b="1" dirty="0" smtClean="0">
                <a:solidFill>
                  <a:srgbClr val="00B050"/>
                </a:solidFill>
              </a:rPr>
              <a:t>réduire la détresse</a:t>
            </a:r>
            <a:r>
              <a:rPr lang="fr-FR" sz="3600" dirty="0" smtClean="0"/>
              <a:t> ou à prévenir un événement redouté.</a:t>
            </a:r>
          </a:p>
          <a:p>
            <a:pPr>
              <a:buNone/>
            </a:pPr>
            <a:endParaRPr lang="fr-FR" sz="4000" dirty="0" smtClean="0"/>
          </a:p>
          <a:p>
            <a:pPr marL="609600" indent="-609600"/>
            <a:endParaRPr lang="fr-FR" sz="3600" dirty="0" smtClean="0"/>
          </a:p>
          <a:p>
            <a:pPr marL="609600" indent="-609600"/>
            <a:endParaRPr lang="fr-FR" sz="3600" dirty="0" smtClean="0"/>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u numéro de diapositive 5"/>
          <p:cNvSpPr>
            <a:spLocks noGrp="1"/>
          </p:cNvSpPr>
          <p:nvPr>
            <p:ph type="sldNum" sz="quarter" idx="12"/>
          </p:nvPr>
        </p:nvSpPr>
        <p:spPr>
          <a:noFill/>
        </p:spPr>
        <p:txBody>
          <a:bodyPr/>
          <a:lstStyle/>
          <a:p>
            <a:fld id="{2B06B2EF-BA92-4C39-89AA-DE992900221A}" type="slidenum">
              <a:rPr lang="fr-FR"/>
              <a:pPr/>
              <a:t>30</a:t>
            </a:fld>
            <a:endParaRPr lang="fr-FR"/>
          </a:p>
        </p:txBody>
      </p:sp>
      <p:sp>
        <p:nvSpPr>
          <p:cNvPr id="117763" name="Rectangle 2"/>
          <p:cNvSpPr>
            <a:spLocks noGrp="1" noChangeArrowheads="1"/>
          </p:cNvSpPr>
          <p:nvPr>
            <p:ph type="title"/>
          </p:nvPr>
        </p:nvSpPr>
        <p:spPr/>
        <p:txBody>
          <a:bodyPr/>
          <a:lstStyle/>
          <a:p>
            <a:pPr eaLnBrk="1" hangingPunct="1"/>
            <a:r>
              <a:rPr lang="fr-FR" smtClean="0">
                <a:latin typeface="Times New Roman" pitchFamily="18" charset="0"/>
                <a:cs typeface="Times New Roman" pitchFamily="18" charset="0"/>
              </a:rPr>
              <a:t>.</a:t>
            </a:r>
          </a:p>
        </p:txBody>
      </p:sp>
      <p:sp>
        <p:nvSpPr>
          <p:cNvPr id="117764" name="Rectangle 3"/>
          <p:cNvSpPr>
            <a:spLocks noGrp="1" noChangeArrowheads="1"/>
          </p:cNvSpPr>
          <p:nvPr>
            <p:ph type="body" idx="1"/>
          </p:nvPr>
        </p:nvSpPr>
        <p:spPr>
          <a:xfrm>
            <a:off x="0" y="0"/>
            <a:ext cx="8604250" cy="6629400"/>
          </a:xfrm>
        </p:spPr>
        <p:txBody>
          <a:bodyPr/>
          <a:lstStyle/>
          <a:p>
            <a:r>
              <a:rPr lang="fr-FR" dirty="0" smtClean="0">
                <a:latin typeface="Times New Roman" pitchFamily="18" charset="0"/>
                <a:cs typeface="Times New Roman" pitchFamily="18" charset="0"/>
              </a:rPr>
              <a:t>PRINCIPES DE L’EPR: </a:t>
            </a:r>
            <a:r>
              <a:rPr lang="fr-FR" sz="2800" dirty="0" smtClean="0">
                <a:latin typeface="Times New Roman" pitchFamily="18" charset="0"/>
                <a:cs typeface="Times New Roman" pitchFamily="18" charset="0"/>
              </a:rPr>
              <a:t>En exposition prolongée et répétée à un une situation supportable, l’anxiété finit toujours par baisser même sans rituel. </a:t>
            </a:r>
          </a:p>
          <a:p>
            <a:pPr>
              <a:buNone/>
            </a:pPr>
            <a:endParaRPr lang="fr-FR" sz="2800" dirty="0" smtClean="0">
              <a:latin typeface="Times New Roman" pitchFamily="18" charset="0"/>
              <a:cs typeface="Times New Roman" pitchFamily="18" charset="0"/>
            </a:endParaRPr>
          </a:p>
          <a:p>
            <a:pPr>
              <a:buNone/>
            </a:pPr>
            <a:endParaRPr lang="fr-FR" dirty="0" smtClean="0"/>
          </a:p>
        </p:txBody>
      </p:sp>
      <p:sp>
        <p:nvSpPr>
          <p:cNvPr id="117765" name="Rectangle 4"/>
          <p:cNvSpPr>
            <a:spLocks noChangeArrowheads="1"/>
          </p:cNvSpPr>
          <p:nvPr/>
        </p:nvSpPr>
        <p:spPr bwMode="auto">
          <a:xfrm>
            <a:off x="1043608" y="548680"/>
            <a:ext cx="7378700" cy="1143000"/>
          </a:xfrm>
          <a:prstGeom prst="rect">
            <a:avLst/>
          </a:prstGeom>
          <a:noFill/>
          <a:ln w="9525">
            <a:noFill/>
            <a:miter lim="800000"/>
            <a:headEnd/>
            <a:tailEnd/>
          </a:ln>
        </p:spPr>
        <p:txBody>
          <a:bodyPr anchor="ctr"/>
          <a:lstStyle/>
          <a:p>
            <a:pPr algn="ctr"/>
            <a:endParaRPr lang="fr-FR" sz="4400" dirty="0">
              <a:solidFill>
                <a:schemeClr val="tx2"/>
              </a:solidFill>
              <a:latin typeface="Times New Roman" pitchFamily="18" charset="0"/>
              <a:cs typeface="Times New Roman" pitchFamily="18" charset="0"/>
            </a:endParaRPr>
          </a:p>
        </p:txBody>
      </p:sp>
      <p:sp>
        <p:nvSpPr>
          <p:cNvPr id="117766" name="Rectangle 5"/>
          <p:cNvSpPr>
            <a:spLocks noChangeArrowheads="1"/>
          </p:cNvSpPr>
          <p:nvPr/>
        </p:nvSpPr>
        <p:spPr bwMode="auto">
          <a:xfrm>
            <a:off x="809625" y="2214563"/>
            <a:ext cx="7958138" cy="3881437"/>
          </a:xfrm>
          <a:prstGeom prst="rect">
            <a:avLst/>
          </a:prstGeom>
          <a:noFill/>
          <a:ln w="9525">
            <a:noFill/>
            <a:miter lim="800000"/>
            <a:headEnd/>
            <a:tailEnd/>
          </a:ln>
        </p:spPr>
        <p:txBody>
          <a:bodyPr/>
          <a:lstStyle/>
          <a:p>
            <a:pPr marL="342900" indent="-342900">
              <a:spcBef>
                <a:spcPct val="20000"/>
              </a:spcBef>
            </a:pPr>
            <a:r>
              <a:rPr lang="fr-FR" sz="3200" b="1">
                <a:latin typeface="Times New Roman" pitchFamily="18" charset="0"/>
                <a:cs typeface="Times New Roman" pitchFamily="18" charset="0"/>
              </a:rPr>
              <a:t>Anxiété</a:t>
            </a:r>
          </a:p>
        </p:txBody>
      </p:sp>
      <p:sp>
        <p:nvSpPr>
          <p:cNvPr id="117767" name="Line 6"/>
          <p:cNvSpPr>
            <a:spLocks noChangeShapeType="1"/>
          </p:cNvSpPr>
          <p:nvPr/>
        </p:nvSpPr>
        <p:spPr bwMode="auto">
          <a:xfrm>
            <a:off x="2057400" y="5105400"/>
            <a:ext cx="4648200" cy="0"/>
          </a:xfrm>
          <a:prstGeom prst="line">
            <a:avLst/>
          </a:prstGeom>
          <a:noFill/>
          <a:ln w="9525">
            <a:solidFill>
              <a:schemeClr val="tx1"/>
            </a:solidFill>
            <a:round/>
            <a:headEnd/>
            <a:tailEnd type="triangle" w="med" len="med"/>
          </a:ln>
        </p:spPr>
        <p:txBody>
          <a:bodyPr wrap="none"/>
          <a:lstStyle/>
          <a:p>
            <a:endParaRPr lang="fr-FR"/>
          </a:p>
        </p:txBody>
      </p:sp>
      <p:sp>
        <p:nvSpPr>
          <p:cNvPr id="117768" name="Freeform 7"/>
          <p:cNvSpPr>
            <a:spLocks/>
          </p:cNvSpPr>
          <p:nvPr/>
        </p:nvSpPr>
        <p:spPr bwMode="auto">
          <a:xfrm>
            <a:off x="2070100" y="3657600"/>
            <a:ext cx="5124450" cy="1419225"/>
          </a:xfrm>
          <a:custGeom>
            <a:avLst/>
            <a:gdLst>
              <a:gd name="T0" fmla="*/ 0 w 3228"/>
              <a:gd name="T1" fmla="*/ 894 h 894"/>
              <a:gd name="T2" fmla="*/ 212 w 3228"/>
              <a:gd name="T3" fmla="*/ 682 h 894"/>
              <a:gd name="T4" fmla="*/ 257 w 3228"/>
              <a:gd name="T5" fmla="*/ 606 h 894"/>
              <a:gd name="T6" fmla="*/ 303 w 3228"/>
              <a:gd name="T7" fmla="*/ 531 h 894"/>
              <a:gd name="T8" fmla="*/ 439 w 3228"/>
              <a:gd name="T9" fmla="*/ 333 h 894"/>
              <a:gd name="T10" fmla="*/ 469 w 3228"/>
              <a:gd name="T11" fmla="*/ 288 h 894"/>
              <a:gd name="T12" fmla="*/ 591 w 3228"/>
              <a:gd name="T13" fmla="*/ 197 h 894"/>
              <a:gd name="T14" fmla="*/ 682 w 3228"/>
              <a:gd name="T15" fmla="*/ 136 h 894"/>
              <a:gd name="T16" fmla="*/ 773 w 3228"/>
              <a:gd name="T17" fmla="*/ 106 h 894"/>
              <a:gd name="T18" fmla="*/ 1061 w 3228"/>
              <a:gd name="T19" fmla="*/ 0 h 894"/>
              <a:gd name="T20" fmla="*/ 1879 w 3228"/>
              <a:gd name="T21" fmla="*/ 45 h 894"/>
              <a:gd name="T22" fmla="*/ 2091 w 3228"/>
              <a:gd name="T23" fmla="*/ 106 h 894"/>
              <a:gd name="T24" fmla="*/ 2137 w 3228"/>
              <a:gd name="T25" fmla="*/ 136 h 894"/>
              <a:gd name="T26" fmla="*/ 2228 w 3228"/>
              <a:gd name="T27" fmla="*/ 167 h 894"/>
              <a:gd name="T28" fmla="*/ 2319 w 3228"/>
              <a:gd name="T29" fmla="*/ 227 h 894"/>
              <a:gd name="T30" fmla="*/ 2410 w 3228"/>
              <a:gd name="T31" fmla="*/ 258 h 894"/>
              <a:gd name="T32" fmla="*/ 2546 w 3228"/>
              <a:gd name="T33" fmla="*/ 333 h 894"/>
              <a:gd name="T34" fmla="*/ 2667 w 3228"/>
              <a:gd name="T35" fmla="*/ 409 h 894"/>
              <a:gd name="T36" fmla="*/ 2925 w 3228"/>
              <a:gd name="T37" fmla="*/ 606 h 894"/>
              <a:gd name="T38" fmla="*/ 2986 w 3228"/>
              <a:gd name="T39" fmla="*/ 667 h 894"/>
              <a:gd name="T40" fmla="*/ 3152 w 3228"/>
              <a:gd name="T41" fmla="*/ 773 h 894"/>
              <a:gd name="T42" fmla="*/ 3183 w 3228"/>
              <a:gd name="T43" fmla="*/ 803 h 894"/>
              <a:gd name="T44" fmla="*/ 3228 w 3228"/>
              <a:gd name="T45" fmla="*/ 834 h 8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28"/>
              <a:gd name="T70" fmla="*/ 0 h 894"/>
              <a:gd name="T71" fmla="*/ 3228 w 3228"/>
              <a:gd name="T72" fmla="*/ 894 h 8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28" h="894">
                <a:moveTo>
                  <a:pt x="0" y="894"/>
                </a:moveTo>
                <a:cubicBezTo>
                  <a:pt x="109" y="858"/>
                  <a:pt x="136" y="756"/>
                  <a:pt x="212" y="682"/>
                </a:cubicBezTo>
                <a:cubicBezTo>
                  <a:pt x="254" y="556"/>
                  <a:pt x="196" y="710"/>
                  <a:pt x="257" y="606"/>
                </a:cubicBezTo>
                <a:cubicBezTo>
                  <a:pt x="312" y="513"/>
                  <a:pt x="228" y="603"/>
                  <a:pt x="303" y="531"/>
                </a:cubicBezTo>
                <a:cubicBezTo>
                  <a:pt x="329" y="451"/>
                  <a:pt x="388" y="398"/>
                  <a:pt x="439" y="333"/>
                </a:cubicBezTo>
                <a:cubicBezTo>
                  <a:pt x="450" y="319"/>
                  <a:pt x="455" y="300"/>
                  <a:pt x="469" y="288"/>
                </a:cubicBezTo>
                <a:cubicBezTo>
                  <a:pt x="507" y="255"/>
                  <a:pt x="550" y="227"/>
                  <a:pt x="591" y="197"/>
                </a:cubicBezTo>
                <a:cubicBezTo>
                  <a:pt x="620" y="175"/>
                  <a:pt x="647" y="147"/>
                  <a:pt x="682" y="136"/>
                </a:cubicBezTo>
                <a:cubicBezTo>
                  <a:pt x="712" y="126"/>
                  <a:pt x="773" y="106"/>
                  <a:pt x="773" y="106"/>
                </a:cubicBezTo>
                <a:cubicBezTo>
                  <a:pt x="857" y="50"/>
                  <a:pt x="963" y="24"/>
                  <a:pt x="1061" y="0"/>
                </a:cubicBezTo>
                <a:cubicBezTo>
                  <a:pt x="1355" y="8"/>
                  <a:pt x="1599" y="17"/>
                  <a:pt x="1879" y="45"/>
                </a:cubicBezTo>
                <a:cubicBezTo>
                  <a:pt x="1950" y="64"/>
                  <a:pt x="2019" y="88"/>
                  <a:pt x="2091" y="106"/>
                </a:cubicBezTo>
                <a:cubicBezTo>
                  <a:pt x="2106" y="116"/>
                  <a:pt x="2120" y="129"/>
                  <a:pt x="2137" y="136"/>
                </a:cubicBezTo>
                <a:cubicBezTo>
                  <a:pt x="2166" y="149"/>
                  <a:pt x="2228" y="167"/>
                  <a:pt x="2228" y="167"/>
                </a:cubicBezTo>
                <a:cubicBezTo>
                  <a:pt x="2258" y="187"/>
                  <a:pt x="2289" y="207"/>
                  <a:pt x="2319" y="227"/>
                </a:cubicBezTo>
                <a:cubicBezTo>
                  <a:pt x="2346" y="245"/>
                  <a:pt x="2410" y="258"/>
                  <a:pt x="2410" y="258"/>
                </a:cubicBezTo>
                <a:cubicBezTo>
                  <a:pt x="2514" y="327"/>
                  <a:pt x="2467" y="307"/>
                  <a:pt x="2546" y="333"/>
                </a:cubicBezTo>
                <a:cubicBezTo>
                  <a:pt x="2584" y="372"/>
                  <a:pt x="2624" y="375"/>
                  <a:pt x="2667" y="409"/>
                </a:cubicBezTo>
                <a:cubicBezTo>
                  <a:pt x="2752" y="477"/>
                  <a:pt x="2833" y="545"/>
                  <a:pt x="2925" y="606"/>
                </a:cubicBezTo>
                <a:cubicBezTo>
                  <a:pt x="2949" y="622"/>
                  <a:pt x="2962" y="651"/>
                  <a:pt x="2986" y="667"/>
                </a:cubicBezTo>
                <a:cubicBezTo>
                  <a:pt x="3044" y="706"/>
                  <a:pt x="3084" y="750"/>
                  <a:pt x="3152" y="773"/>
                </a:cubicBezTo>
                <a:cubicBezTo>
                  <a:pt x="3162" y="783"/>
                  <a:pt x="3172" y="794"/>
                  <a:pt x="3183" y="803"/>
                </a:cubicBezTo>
                <a:cubicBezTo>
                  <a:pt x="3197" y="814"/>
                  <a:pt x="3228" y="834"/>
                  <a:pt x="3228" y="834"/>
                </a:cubicBezTo>
              </a:path>
            </a:pathLst>
          </a:custGeom>
          <a:noFill/>
          <a:ln w="9525">
            <a:solidFill>
              <a:schemeClr val="tx1"/>
            </a:solidFill>
            <a:round/>
            <a:headEnd/>
            <a:tailEnd/>
          </a:ln>
        </p:spPr>
        <p:txBody>
          <a:bodyPr wrap="none"/>
          <a:lstStyle/>
          <a:p>
            <a:endParaRPr lang="fr-FR"/>
          </a:p>
        </p:txBody>
      </p:sp>
      <p:sp>
        <p:nvSpPr>
          <p:cNvPr id="117769" name="Line 8"/>
          <p:cNvSpPr>
            <a:spLocks noChangeShapeType="1"/>
          </p:cNvSpPr>
          <p:nvPr/>
        </p:nvSpPr>
        <p:spPr bwMode="auto">
          <a:xfrm flipH="1" flipV="1">
            <a:off x="2051720" y="2204864"/>
            <a:ext cx="5680" cy="2900536"/>
          </a:xfrm>
          <a:prstGeom prst="line">
            <a:avLst/>
          </a:prstGeom>
          <a:noFill/>
          <a:ln w="9525">
            <a:solidFill>
              <a:schemeClr val="tx1"/>
            </a:solidFill>
            <a:round/>
            <a:headEnd/>
            <a:tailEnd type="triangle" w="med" len="med"/>
          </a:ln>
        </p:spPr>
        <p:txBody>
          <a:bodyPr wrap="none"/>
          <a:lstStyle/>
          <a:p>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u numéro de diapositive 5"/>
          <p:cNvSpPr>
            <a:spLocks noGrp="1"/>
          </p:cNvSpPr>
          <p:nvPr>
            <p:ph type="sldNum" sz="quarter" idx="12"/>
          </p:nvPr>
        </p:nvSpPr>
        <p:spPr>
          <a:noFill/>
        </p:spPr>
        <p:txBody>
          <a:bodyPr/>
          <a:lstStyle/>
          <a:p>
            <a:fld id="{24F74146-37B0-4516-A79A-DE82491A8044}" type="slidenum">
              <a:rPr lang="fr-FR"/>
              <a:pPr/>
              <a:t>31</a:t>
            </a:fld>
            <a:endParaRPr lang="fr-FR"/>
          </a:p>
        </p:txBody>
      </p:sp>
      <p:sp>
        <p:nvSpPr>
          <p:cNvPr id="122883" name="Rectangle 2"/>
          <p:cNvSpPr>
            <a:spLocks noGrp="1" noChangeArrowheads="1"/>
          </p:cNvSpPr>
          <p:nvPr>
            <p:ph type="title"/>
          </p:nvPr>
        </p:nvSpPr>
        <p:spPr/>
        <p:txBody>
          <a:bodyPr>
            <a:normAutofit fontScale="90000"/>
          </a:bodyPr>
          <a:lstStyle/>
          <a:p>
            <a:pPr eaLnBrk="1" hangingPunct="1"/>
            <a:r>
              <a:rPr lang="fr-FR" smtClean="0">
                <a:latin typeface="Times New Roman" pitchFamily="18" charset="0"/>
                <a:cs typeface="Times New Roman" pitchFamily="18" charset="0"/>
              </a:rPr>
              <a:t>L’anxiété maximale dure de moins en moins longtemps</a:t>
            </a:r>
          </a:p>
        </p:txBody>
      </p:sp>
      <p:sp>
        <p:nvSpPr>
          <p:cNvPr id="122884" name="Rectangle 3"/>
          <p:cNvSpPr>
            <a:spLocks noGrp="1" noChangeArrowheads="1"/>
          </p:cNvSpPr>
          <p:nvPr>
            <p:ph type="body" idx="1"/>
          </p:nvPr>
        </p:nvSpPr>
        <p:spPr/>
        <p:txBody>
          <a:bodyPr/>
          <a:lstStyle/>
          <a:p>
            <a:pPr eaLnBrk="1" hangingPunct="1">
              <a:lnSpc>
                <a:spcPct val="90000"/>
              </a:lnSpc>
              <a:buFontTx/>
              <a:buNone/>
            </a:pPr>
            <a:r>
              <a:rPr lang="fr-FR" sz="2800" b="1" smtClean="0">
                <a:latin typeface="Times New Roman" pitchFamily="18" charset="0"/>
                <a:cs typeface="Times New Roman" pitchFamily="18" charset="0"/>
              </a:rPr>
              <a:t>Durée de l’anxiété maximale</a:t>
            </a:r>
          </a:p>
          <a:p>
            <a:pPr eaLnBrk="1" hangingPunct="1">
              <a:lnSpc>
                <a:spcPct val="90000"/>
              </a:lnSpc>
              <a:buFontTx/>
              <a:buNone/>
            </a:pPr>
            <a:endParaRPr lang="fr-FR" sz="2800" b="1" smtClean="0">
              <a:latin typeface="Times New Roman" pitchFamily="18" charset="0"/>
              <a:cs typeface="Times New Roman" pitchFamily="18" charset="0"/>
            </a:endParaRPr>
          </a:p>
          <a:p>
            <a:pPr eaLnBrk="1" hangingPunct="1">
              <a:lnSpc>
                <a:spcPct val="90000"/>
              </a:lnSpc>
              <a:buFontTx/>
              <a:buNone/>
            </a:pPr>
            <a:r>
              <a:rPr lang="fr-FR" sz="2800" b="1" smtClean="0">
                <a:latin typeface="Times New Roman" pitchFamily="18" charset="0"/>
                <a:cs typeface="Times New Roman" pitchFamily="18" charset="0"/>
              </a:rPr>
              <a:t>30’</a:t>
            </a:r>
          </a:p>
          <a:p>
            <a:pPr eaLnBrk="1" hangingPunct="1">
              <a:lnSpc>
                <a:spcPct val="90000"/>
              </a:lnSpc>
              <a:buFontTx/>
              <a:buNone/>
            </a:pPr>
            <a:endParaRPr lang="fr-FR" sz="2800" b="1" smtClean="0">
              <a:latin typeface="Times New Roman" pitchFamily="18" charset="0"/>
              <a:cs typeface="Times New Roman" pitchFamily="18" charset="0"/>
            </a:endParaRPr>
          </a:p>
          <a:p>
            <a:pPr eaLnBrk="1" hangingPunct="1">
              <a:lnSpc>
                <a:spcPct val="90000"/>
              </a:lnSpc>
              <a:buFontTx/>
              <a:buNone/>
            </a:pPr>
            <a:r>
              <a:rPr lang="fr-FR" sz="2800" b="1" smtClean="0">
                <a:latin typeface="Times New Roman" pitchFamily="18" charset="0"/>
                <a:cs typeface="Times New Roman" pitchFamily="18" charset="0"/>
              </a:rPr>
              <a:t>15’</a:t>
            </a:r>
          </a:p>
          <a:p>
            <a:pPr eaLnBrk="1" hangingPunct="1">
              <a:lnSpc>
                <a:spcPct val="90000"/>
              </a:lnSpc>
              <a:buFontTx/>
              <a:buNone/>
            </a:pPr>
            <a:endParaRPr lang="fr-FR" sz="2800" b="1" smtClean="0">
              <a:latin typeface="Times New Roman" pitchFamily="18" charset="0"/>
              <a:cs typeface="Times New Roman" pitchFamily="18" charset="0"/>
            </a:endParaRPr>
          </a:p>
          <a:p>
            <a:pPr eaLnBrk="1" hangingPunct="1">
              <a:lnSpc>
                <a:spcPct val="90000"/>
              </a:lnSpc>
              <a:buFontTx/>
              <a:buNone/>
            </a:pPr>
            <a:endParaRPr lang="fr-FR" sz="2800" b="1" smtClean="0">
              <a:latin typeface="Times New Roman" pitchFamily="18" charset="0"/>
              <a:cs typeface="Times New Roman" pitchFamily="18" charset="0"/>
            </a:endParaRPr>
          </a:p>
          <a:p>
            <a:pPr eaLnBrk="1" hangingPunct="1">
              <a:lnSpc>
                <a:spcPct val="90000"/>
              </a:lnSpc>
              <a:buFontTx/>
              <a:buNone/>
            </a:pPr>
            <a:r>
              <a:rPr lang="fr-FR" sz="2800" b="1" smtClean="0">
                <a:latin typeface="Times New Roman" pitchFamily="18" charset="0"/>
                <a:cs typeface="Times New Roman" pitchFamily="18" charset="0"/>
              </a:rPr>
              <a:t>                        </a:t>
            </a:r>
          </a:p>
          <a:p>
            <a:pPr eaLnBrk="1" hangingPunct="1">
              <a:lnSpc>
                <a:spcPct val="90000"/>
              </a:lnSpc>
              <a:buFontTx/>
              <a:buNone/>
            </a:pPr>
            <a:r>
              <a:rPr lang="fr-FR" sz="2800" b="1" smtClean="0">
                <a:latin typeface="Times New Roman" pitchFamily="18" charset="0"/>
                <a:cs typeface="Times New Roman" pitchFamily="18" charset="0"/>
              </a:rPr>
              <a:t>                                            Nombre d’expositions</a:t>
            </a:r>
            <a:endParaRPr lang="fr-FR" sz="2800" smtClean="0">
              <a:latin typeface="Times New Roman" pitchFamily="18" charset="0"/>
              <a:cs typeface="Times New Roman" pitchFamily="18" charset="0"/>
            </a:endParaRPr>
          </a:p>
        </p:txBody>
      </p:sp>
      <p:sp>
        <p:nvSpPr>
          <p:cNvPr id="122885" name="Line 4"/>
          <p:cNvSpPr>
            <a:spLocks noChangeShapeType="1"/>
          </p:cNvSpPr>
          <p:nvPr/>
        </p:nvSpPr>
        <p:spPr bwMode="auto">
          <a:xfrm>
            <a:off x="1524000" y="5562600"/>
            <a:ext cx="6324600" cy="0"/>
          </a:xfrm>
          <a:prstGeom prst="line">
            <a:avLst/>
          </a:prstGeom>
          <a:noFill/>
          <a:ln w="9525">
            <a:solidFill>
              <a:schemeClr val="tx1"/>
            </a:solidFill>
            <a:round/>
            <a:headEnd/>
            <a:tailEnd type="triangle" w="med" len="med"/>
          </a:ln>
        </p:spPr>
        <p:txBody>
          <a:bodyPr/>
          <a:lstStyle/>
          <a:p>
            <a:endParaRPr lang="fr-FR"/>
          </a:p>
        </p:txBody>
      </p:sp>
      <p:sp>
        <p:nvSpPr>
          <p:cNvPr id="122886" name="Line 5"/>
          <p:cNvSpPr>
            <a:spLocks noChangeShapeType="1"/>
          </p:cNvSpPr>
          <p:nvPr/>
        </p:nvSpPr>
        <p:spPr bwMode="auto">
          <a:xfrm flipV="1">
            <a:off x="1524000" y="2590800"/>
            <a:ext cx="0" cy="2971800"/>
          </a:xfrm>
          <a:prstGeom prst="line">
            <a:avLst/>
          </a:prstGeom>
          <a:noFill/>
          <a:ln w="9525">
            <a:solidFill>
              <a:schemeClr val="tx1"/>
            </a:solidFill>
            <a:round/>
            <a:headEnd/>
            <a:tailEnd type="triangle" w="med" len="med"/>
          </a:ln>
        </p:spPr>
        <p:txBody>
          <a:bodyPr/>
          <a:lstStyle/>
          <a:p>
            <a:endParaRPr lang="fr-FR"/>
          </a:p>
        </p:txBody>
      </p:sp>
      <p:sp>
        <p:nvSpPr>
          <p:cNvPr id="122887" name="Line 6"/>
          <p:cNvSpPr>
            <a:spLocks noChangeShapeType="1"/>
          </p:cNvSpPr>
          <p:nvPr/>
        </p:nvSpPr>
        <p:spPr bwMode="auto">
          <a:xfrm>
            <a:off x="1524000" y="3200400"/>
            <a:ext cx="609600" cy="0"/>
          </a:xfrm>
          <a:prstGeom prst="line">
            <a:avLst/>
          </a:prstGeom>
          <a:noFill/>
          <a:ln w="9525">
            <a:solidFill>
              <a:schemeClr val="tx1"/>
            </a:solidFill>
            <a:round/>
            <a:headEnd/>
            <a:tailEnd/>
          </a:ln>
        </p:spPr>
        <p:txBody>
          <a:bodyPr/>
          <a:lstStyle/>
          <a:p>
            <a:endParaRPr lang="fr-FR"/>
          </a:p>
        </p:txBody>
      </p:sp>
      <p:sp>
        <p:nvSpPr>
          <p:cNvPr id="122888" name="Line 7"/>
          <p:cNvSpPr>
            <a:spLocks noChangeShapeType="1"/>
          </p:cNvSpPr>
          <p:nvPr/>
        </p:nvSpPr>
        <p:spPr bwMode="auto">
          <a:xfrm>
            <a:off x="2133600" y="3200400"/>
            <a:ext cx="533400" cy="381000"/>
          </a:xfrm>
          <a:prstGeom prst="line">
            <a:avLst/>
          </a:prstGeom>
          <a:noFill/>
          <a:ln w="9525">
            <a:solidFill>
              <a:schemeClr val="tx1"/>
            </a:solidFill>
            <a:round/>
            <a:headEnd/>
            <a:tailEnd/>
          </a:ln>
        </p:spPr>
        <p:txBody>
          <a:bodyPr/>
          <a:lstStyle/>
          <a:p>
            <a:endParaRPr lang="fr-FR"/>
          </a:p>
        </p:txBody>
      </p:sp>
      <p:sp>
        <p:nvSpPr>
          <p:cNvPr id="122889" name="Line 8"/>
          <p:cNvSpPr>
            <a:spLocks noChangeShapeType="1"/>
          </p:cNvSpPr>
          <p:nvPr/>
        </p:nvSpPr>
        <p:spPr bwMode="auto">
          <a:xfrm>
            <a:off x="2667000" y="3581400"/>
            <a:ext cx="609600" cy="76200"/>
          </a:xfrm>
          <a:prstGeom prst="line">
            <a:avLst/>
          </a:prstGeom>
          <a:noFill/>
          <a:ln w="9525">
            <a:solidFill>
              <a:schemeClr val="tx1"/>
            </a:solidFill>
            <a:round/>
            <a:headEnd/>
            <a:tailEnd/>
          </a:ln>
        </p:spPr>
        <p:txBody>
          <a:bodyPr/>
          <a:lstStyle/>
          <a:p>
            <a:endParaRPr lang="fr-FR"/>
          </a:p>
        </p:txBody>
      </p:sp>
      <p:sp>
        <p:nvSpPr>
          <p:cNvPr id="122890" name="Line 9"/>
          <p:cNvSpPr>
            <a:spLocks noChangeShapeType="1"/>
          </p:cNvSpPr>
          <p:nvPr/>
        </p:nvSpPr>
        <p:spPr bwMode="auto">
          <a:xfrm>
            <a:off x="3276600" y="3657600"/>
            <a:ext cx="533400" cy="533400"/>
          </a:xfrm>
          <a:prstGeom prst="line">
            <a:avLst/>
          </a:prstGeom>
          <a:noFill/>
          <a:ln w="9525">
            <a:solidFill>
              <a:schemeClr val="tx1"/>
            </a:solidFill>
            <a:round/>
            <a:headEnd/>
            <a:tailEnd/>
          </a:ln>
        </p:spPr>
        <p:txBody>
          <a:bodyPr/>
          <a:lstStyle/>
          <a:p>
            <a:endParaRPr lang="fr-FR"/>
          </a:p>
        </p:txBody>
      </p:sp>
      <p:sp>
        <p:nvSpPr>
          <p:cNvPr id="122891" name="Line 10"/>
          <p:cNvSpPr>
            <a:spLocks noChangeShapeType="1"/>
          </p:cNvSpPr>
          <p:nvPr/>
        </p:nvSpPr>
        <p:spPr bwMode="auto">
          <a:xfrm>
            <a:off x="3810000" y="4191000"/>
            <a:ext cx="609600" cy="76200"/>
          </a:xfrm>
          <a:prstGeom prst="line">
            <a:avLst/>
          </a:prstGeom>
          <a:noFill/>
          <a:ln w="9525">
            <a:solidFill>
              <a:schemeClr val="tx1"/>
            </a:solidFill>
            <a:round/>
            <a:headEnd/>
            <a:tailEnd/>
          </a:ln>
        </p:spPr>
        <p:txBody>
          <a:bodyPr/>
          <a:lstStyle/>
          <a:p>
            <a:endParaRPr lang="fr-FR"/>
          </a:p>
        </p:txBody>
      </p:sp>
      <p:sp>
        <p:nvSpPr>
          <p:cNvPr id="122892" name="Line 11"/>
          <p:cNvSpPr>
            <a:spLocks noChangeShapeType="1"/>
          </p:cNvSpPr>
          <p:nvPr/>
        </p:nvSpPr>
        <p:spPr bwMode="auto">
          <a:xfrm flipV="1">
            <a:off x="4419600" y="4038600"/>
            <a:ext cx="381000" cy="228600"/>
          </a:xfrm>
          <a:prstGeom prst="line">
            <a:avLst/>
          </a:prstGeom>
          <a:noFill/>
          <a:ln w="9525">
            <a:solidFill>
              <a:schemeClr val="tx1"/>
            </a:solidFill>
            <a:round/>
            <a:headEnd/>
            <a:tailEnd/>
          </a:ln>
        </p:spPr>
        <p:txBody>
          <a:bodyPr/>
          <a:lstStyle/>
          <a:p>
            <a:endParaRPr lang="fr-FR"/>
          </a:p>
        </p:txBody>
      </p:sp>
      <p:sp>
        <p:nvSpPr>
          <p:cNvPr id="122893" name="Line 12"/>
          <p:cNvSpPr>
            <a:spLocks noChangeShapeType="1"/>
          </p:cNvSpPr>
          <p:nvPr/>
        </p:nvSpPr>
        <p:spPr bwMode="auto">
          <a:xfrm>
            <a:off x="4800600" y="4038600"/>
            <a:ext cx="228600" cy="609600"/>
          </a:xfrm>
          <a:prstGeom prst="line">
            <a:avLst/>
          </a:prstGeom>
          <a:noFill/>
          <a:ln w="9525">
            <a:solidFill>
              <a:schemeClr val="tx1"/>
            </a:solidFill>
            <a:round/>
            <a:headEnd/>
            <a:tailEnd/>
          </a:ln>
        </p:spPr>
        <p:txBody>
          <a:bodyPr/>
          <a:lstStyle/>
          <a:p>
            <a:endParaRPr lang="fr-FR"/>
          </a:p>
        </p:txBody>
      </p:sp>
      <p:sp>
        <p:nvSpPr>
          <p:cNvPr id="122894" name="Line 13"/>
          <p:cNvSpPr>
            <a:spLocks noChangeShapeType="1"/>
          </p:cNvSpPr>
          <p:nvPr/>
        </p:nvSpPr>
        <p:spPr bwMode="auto">
          <a:xfrm flipV="1">
            <a:off x="5029200" y="4495800"/>
            <a:ext cx="457200" cy="152400"/>
          </a:xfrm>
          <a:prstGeom prst="line">
            <a:avLst/>
          </a:prstGeom>
          <a:noFill/>
          <a:ln w="9525">
            <a:solidFill>
              <a:schemeClr val="tx1"/>
            </a:solidFill>
            <a:round/>
            <a:headEnd/>
            <a:tailEnd/>
          </a:ln>
        </p:spPr>
        <p:txBody>
          <a:bodyPr/>
          <a:lstStyle/>
          <a:p>
            <a:endParaRPr lang="fr-FR"/>
          </a:p>
        </p:txBody>
      </p:sp>
      <p:sp>
        <p:nvSpPr>
          <p:cNvPr id="122895" name="Line 14"/>
          <p:cNvSpPr>
            <a:spLocks noChangeShapeType="1"/>
          </p:cNvSpPr>
          <p:nvPr/>
        </p:nvSpPr>
        <p:spPr bwMode="auto">
          <a:xfrm>
            <a:off x="5486400" y="4495800"/>
            <a:ext cx="304800" cy="457200"/>
          </a:xfrm>
          <a:prstGeom prst="line">
            <a:avLst/>
          </a:prstGeom>
          <a:noFill/>
          <a:ln w="9525">
            <a:solidFill>
              <a:schemeClr val="tx1"/>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u numéro de diapositive 5"/>
          <p:cNvSpPr>
            <a:spLocks noGrp="1"/>
          </p:cNvSpPr>
          <p:nvPr>
            <p:ph type="sldNum" sz="quarter" idx="12"/>
          </p:nvPr>
        </p:nvSpPr>
        <p:spPr>
          <a:noFill/>
        </p:spPr>
        <p:txBody>
          <a:bodyPr/>
          <a:lstStyle/>
          <a:p>
            <a:fld id="{DAB5436A-059D-4C95-A726-50C473BF9272}" type="slidenum">
              <a:rPr lang="fr-FR"/>
              <a:pPr/>
              <a:t>32</a:t>
            </a:fld>
            <a:endParaRPr lang="fr-FR"/>
          </a:p>
        </p:txBody>
      </p:sp>
      <p:sp>
        <p:nvSpPr>
          <p:cNvPr id="123907" name="Rectangle 2"/>
          <p:cNvSpPr>
            <a:spLocks noGrp="1" noChangeArrowheads="1"/>
          </p:cNvSpPr>
          <p:nvPr>
            <p:ph type="title"/>
          </p:nvPr>
        </p:nvSpPr>
        <p:spPr/>
        <p:txBody>
          <a:bodyPr/>
          <a:lstStyle/>
          <a:p>
            <a:pPr eaLnBrk="1" hangingPunct="1"/>
            <a:r>
              <a:rPr lang="fr-FR" smtClean="0">
                <a:latin typeface="Times New Roman" pitchFamily="18" charset="0"/>
                <a:cs typeface="Times New Roman" pitchFamily="18" charset="0"/>
              </a:rPr>
              <a:t>Expositions prolongées et répétées</a:t>
            </a:r>
          </a:p>
        </p:txBody>
      </p:sp>
      <p:sp>
        <p:nvSpPr>
          <p:cNvPr id="123908" name="Rectangle 3"/>
          <p:cNvSpPr>
            <a:spLocks noGrp="1" noChangeArrowheads="1"/>
          </p:cNvSpPr>
          <p:nvPr>
            <p:ph type="body" idx="1"/>
          </p:nvPr>
        </p:nvSpPr>
        <p:spPr/>
        <p:txBody>
          <a:bodyPr/>
          <a:lstStyle/>
          <a:p>
            <a:pPr eaLnBrk="1" hangingPunct="1"/>
            <a:endParaRPr lang="fr-FR" b="1" dirty="0" smtClean="0">
              <a:latin typeface="Times New Roman" pitchFamily="18" charset="0"/>
              <a:cs typeface="Times New Roman" pitchFamily="18" charset="0"/>
            </a:endParaRPr>
          </a:p>
          <a:p>
            <a:pPr eaLnBrk="1" hangingPunct="1"/>
            <a:r>
              <a:rPr lang="fr-FR" dirty="0" smtClean="0">
                <a:latin typeface="Times New Roman" pitchFamily="18" charset="0"/>
                <a:cs typeface="Times New Roman" pitchFamily="18" charset="0"/>
              </a:rPr>
              <a:t>Maintenir l’exposition, en bloquant le rituel jusqu’à la baisse de l’anxiété d’au moins 50%.</a:t>
            </a:r>
          </a:p>
          <a:p>
            <a:pPr eaLnBrk="1" hangingPunct="1"/>
            <a:r>
              <a:rPr lang="fr-FR" dirty="0" smtClean="0">
                <a:latin typeface="Times New Roman" pitchFamily="18" charset="0"/>
                <a:cs typeface="Times New Roman" pitchFamily="18" charset="0"/>
              </a:rPr>
              <a:t>Coter l’anxiété toutes les 5 mn.</a:t>
            </a:r>
          </a:p>
          <a:p>
            <a:pPr eaLnBrk="1" hangingPunct="1"/>
            <a:r>
              <a:rPr lang="fr-FR" dirty="0" smtClean="0">
                <a:latin typeface="Times New Roman" pitchFamily="18" charset="0"/>
                <a:cs typeface="Times New Roman" pitchFamily="18" charset="0"/>
              </a:rPr>
              <a:t>Répéter les expositions jusqu’à ce que l’intensité et la durée de l’anxiété soient devenues très faibles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3"/>
          <p:cNvSpPr>
            <a:spLocks noGrp="1"/>
          </p:cNvSpPr>
          <p:nvPr>
            <p:ph type="sldNum" sz="quarter" idx="12"/>
          </p:nvPr>
        </p:nvSpPr>
        <p:spPr>
          <a:noFill/>
        </p:spPr>
        <p:txBody>
          <a:bodyPr/>
          <a:lstStyle/>
          <a:p>
            <a:fld id="{ED73ED2E-587E-466B-84C6-D22CEA544374}" type="slidenum">
              <a:rPr lang="fr-FR" smtClean="0"/>
              <a:pPr/>
              <a:t>33</a:t>
            </a:fld>
            <a:endParaRPr lang="fr-FR" smtClean="0"/>
          </a:p>
        </p:txBody>
      </p:sp>
      <p:sp>
        <p:nvSpPr>
          <p:cNvPr id="5632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fr-FR" sz="3600" dirty="0" smtClean="0">
                <a:solidFill>
                  <a:schemeClr val="tx2"/>
                </a:solidFill>
              </a:rPr>
              <a:t>Cognitions clés dans le TOC</a:t>
            </a:r>
            <a:r>
              <a:rPr lang="fr-FR" sz="3600" dirty="0">
                <a:solidFill>
                  <a:schemeClr val="tx2"/>
                </a:solidFill>
              </a:rPr>
              <a:t/>
            </a:r>
            <a:br>
              <a:rPr lang="fr-FR" sz="3600" dirty="0">
                <a:solidFill>
                  <a:schemeClr val="tx2"/>
                </a:solidFill>
              </a:rPr>
            </a:br>
            <a:endParaRPr lang="fr-FR" sz="3500" dirty="0">
              <a:solidFill>
                <a:schemeClr val="tx2"/>
              </a:solidFill>
            </a:endParaRPr>
          </a:p>
        </p:txBody>
      </p:sp>
      <p:sp>
        <p:nvSpPr>
          <p:cNvPr id="56324" name="Rectangle 3"/>
          <p:cNvSpPr>
            <a:spLocks noChangeArrowheads="1"/>
          </p:cNvSpPr>
          <p:nvPr/>
        </p:nvSpPr>
        <p:spPr bwMode="auto">
          <a:xfrm>
            <a:off x="457200" y="1600200"/>
            <a:ext cx="8362950" cy="4852988"/>
          </a:xfrm>
          <a:prstGeom prst="rect">
            <a:avLst/>
          </a:prstGeom>
          <a:noFill/>
          <a:ln w="9525">
            <a:noFill/>
            <a:miter lim="800000"/>
            <a:headEnd/>
            <a:tailEnd/>
          </a:ln>
        </p:spPr>
        <p:txBody>
          <a:bodyPr/>
          <a:lstStyle/>
          <a:p>
            <a:pPr marL="342900" indent="-342900">
              <a:spcBef>
                <a:spcPct val="20000"/>
              </a:spcBef>
              <a:buFontTx/>
              <a:buChar char="•"/>
            </a:pPr>
            <a:r>
              <a:rPr lang="fr-FR" sz="3200" dirty="0"/>
              <a:t>Fusion pensée-action</a:t>
            </a:r>
          </a:p>
          <a:p>
            <a:pPr marL="342900" indent="-342900">
              <a:spcBef>
                <a:spcPct val="20000"/>
              </a:spcBef>
              <a:buFontTx/>
              <a:buChar char="•"/>
            </a:pPr>
            <a:r>
              <a:rPr lang="fr-FR" sz="3200" dirty="0"/>
              <a:t>Responsabilité hypertrophiée</a:t>
            </a:r>
          </a:p>
          <a:p>
            <a:pPr marL="342900" indent="-342900">
              <a:spcBef>
                <a:spcPct val="20000"/>
              </a:spcBef>
              <a:buFontTx/>
              <a:buChar char="•"/>
            </a:pPr>
            <a:r>
              <a:rPr lang="fr-FR" sz="3200" dirty="0"/>
              <a:t>Croyances à propos de la contrôlabilité des pensées</a:t>
            </a:r>
          </a:p>
          <a:p>
            <a:pPr marL="342900" indent="-342900">
              <a:spcBef>
                <a:spcPct val="20000"/>
              </a:spcBef>
              <a:buFontTx/>
              <a:buChar char="•"/>
            </a:pPr>
            <a:r>
              <a:rPr lang="fr-FR" sz="3200" dirty="0"/>
              <a:t>Perfectionnisme</a:t>
            </a:r>
          </a:p>
          <a:p>
            <a:pPr marL="342900" indent="-342900">
              <a:spcBef>
                <a:spcPct val="20000"/>
              </a:spcBef>
              <a:buFontTx/>
              <a:buChar char="•"/>
            </a:pPr>
            <a:r>
              <a:rPr lang="fr-FR" sz="3200" dirty="0" err="1"/>
              <a:t>Hyperestimation</a:t>
            </a:r>
            <a:r>
              <a:rPr lang="fr-FR" sz="3200" dirty="0"/>
              <a:t> du danger</a:t>
            </a:r>
          </a:p>
          <a:p>
            <a:pPr marL="342900" indent="-342900">
              <a:spcBef>
                <a:spcPct val="20000"/>
              </a:spcBef>
              <a:buFontTx/>
              <a:buChar char="•"/>
            </a:pPr>
            <a:r>
              <a:rPr lang="fr-FR" sz="3200" dirty="0"/>
              <a:t>Intolérance à </a:t>
            </a:r>
            <a:r>
              <a:rPr lang="fr-FR" sz="3200" dirty="0" smtClean="0"/>
              <a:t>l’incertitude</a:t>
            </a:r>
          </a:p>
          <a:p>
            <a:pPr marL="342900" indent="-342900" algn="ctr">
              <a:spcBef>
                <a:spcPct val="20000"/>
              </a:spcBef>
            </a:pPr>
            <a:r>
              <a:rPr lang="fr-MA" sz="3200" dirty="0" smtClean="0">
                <a:solidFill>
                  <a:srgbClr val="FF0000"/>
                </a:solidFill>
              </a:rPr>
              <a:t>Techniques de la flèche descendante</a:t>
            </a:r>
            <a:endParaRPr lang="fr-FR" sz="3200" dirty="0">
              <a:solidFill>
                <a:srgbClr val="FF0000"/>
              </a:solidFill>
            </a:endParaRPr>
          </a:p>
          <a:p>
            <a:pPr marL="342900" indent="-342900">
              <a:spcBef>
                <a:spcPct val="20000"/>
              </a:spcBef>
              <a:buFontTx/>
              <a:buChar char="•"/>
            </a:pPr>
            <a:endParaRPr lang="fr-FR" sz="3200" dirty="0">
              <a:solidFill>
                <a:srgbClr val="FF0000"/>
              </a:solidFill>
            </a:endParaRPr>
          </a:p>
          <a:p>
            <a:pPr marL="342900" indent="-342900">
              <a:spcBef>
                <a:spcPct val="20000"/>
              </a:spcBef>
              <a:buFontTx/>
              <a:buChar char="•"/>
            </a:pPr>
            <a:endParaRPr lang="fr-F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3"/>
          <p:cNvSpPr>
            <a:spLocks noGrp="1"/>
          </p:cNvSpPr>
          <p:nvPr>
            <p:ph type="sldNum" sz="quarter" idx="12"/>
          </p:nvPr>
        </p:nvSpPr>
        <p:spPr>
          <a:noFill/>
        </p:spPr>
        <p:txBody>
          <a:bodyPr/>
          <a:lstStyle/>
          <a:p>
            <a:fld id="{66D8FF2A-19C1-4564-8D20-5CD125CD97D7}" type="slidenum">
              <a:rPr lang="fr-FR" smtClean="0"/>
              <a:pPr/>
              <a:t>34</a:t>
            </a:fld>
            <a:endParaRPr lang="fr-FR" smtClean="0"/>
          </a:p>
        </p:txBody>
      </p:sp>
      <p:sp>
        <p:nvSpPr>
          <p:cNvPr id="5939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fr-FR" sz="4000">
                <a:solidFill>
                  <a:schemeClr val="tx2"/>
                </a:solidFill>
              </a:rPr>
              <a:t>Facteurs généraux dans la TCC des problèmes obsessionnels.</a:t>
            </a:r>
            <a:endParaRPr lang="fr-FR" sz="4400">
              <a:solidFill>
                <a:schemeClr val="tx2"/>
              </a:solidFill>
            </a:endParaRPr>
          </a:p>
        </p:txBody>
      </p:sp>
      <p:sp>
        <p:nvSpPr>
          <p:cNvPr id="59396" name="Rectangle 5"/>
          <p:cNvSpPr>
            <a:spLocks noChangeArrowheads="1"/>
          </p:cNvSpPr>
          <p:nvPr/>
        </p:nvSpPr>
        <p:spPr bwMode="auto">
          <a:xfrm>
            <a:off x="900113" y="1700213"/>
            <a:ext cx="7993062" cy="5157787"/>
          </a:xfrm>
          <a:prstGeom prst="rect">
            <a:avLst/>
          </a:prstGeom>
          <a:noFill/>
          <a:ln w="9525">
            <a:noFill/>
            <a:miter lim="800000"/>
            <a:headEnd/>
            <a:tailEnd/>
          </a:ln>
        </p:spPr>
        <p:txBody>
          <a:bodyPr/>
          <a:lstStyle/>
          <a:p>
            <a:pPr marL="342900" indent="-342900">
              <a:lnSpc>
                <a:spcPct val="90000"/>
              </a:lnSpc>
              <a:spcBef>
                <a:spcPct val="20000"/>
              </a:spcBef>
              <a:buFontTx/>
              <a:buChar char="•"/>
            </a:pPr>
            <a:r>
              <a:rPr lang="fr-FR" sz="2800" dirty="0"/>
              <a:t>Enregistrement </a:t>
            </a:r>
          </a:p>
          <a:p>
            <a:pPr marL="342900" indent="-342900">
              <a:lnSpc>
                <a:spcPct val="90000"/>
              </a:lnSpc>
              <a:spcBef>
                <a:spcPct val="20000"/>
              </a:spcBef>
              <a:buFontTx/>
              <a:buChar char="•"/>
            </a:pPr>
            <a:r>
              <a:rPr lang="fr-FR" sz="2800" dirty="0"/>
              <a:t>Rapport et empathie</a:t>
            </a:r>
          </a:p>
          <a:p>
            <a:pPr marL="342900" indent="-342900">
              <a:lnSpc>
                <a:spcPct val="90000"/>
              </a:lnSpc>
              <a:spcBef>
                <a:spcPct val="20000"/>
              </a:spcBef>
              <a:buFontTx/>
              <a:buChar char="•"/>
            </a:pPr>
            <a:r>
              <a:rPr lang="fr-FR" sz="2800" dirty="0"/>
              <a:t>Evaluation et formulation </a:t>
            </a:r>
          </a:p>
          <a:p>
            <a:pPr marL="342900" indent="-342900">
              <a:lnSpc>
                <a:spcPct val="90000"/>
              </a:lnSpc>
              <a:spcBef>
                <a:spcPct val="20000"/>
              </a:spcBef>
              <a:buFontTx/>
              <a:buChar char="•"/>
            </a:pPr>
            <a:r>
              <a:rPr lang="fr-FR" sz="2800" dirty="0"/>
              <a:t>Normalisation </a:t>
            </a:r>
          </a:p>
          <a:p>
            <a:pPr marL="342900" indent="-342900">
              <a:lnSpc>
                <a:spcPct val="90000"/>
              </a:lnSpc>
              <a:spcBef>
                <a:spcPct val="20000"/>
              </a:spcBef>
              <a:buFontTx/>
              <a:buChar char="•"/>
            </a:pPr>
            <a:r>
              <a:rPr lang="fr-FR" sz="2800" dirty="0"/>
              <a:t>Le but n’est pas de se débarrasser de la pensée, mais de traiter la signification que la personne lui donne </a:t>
            </a:r>
          </a:p>
          <a:p>
            <a:pPr marL="342900" indent="-342900">
              <a:lnSpc>
                <a:spcPct val="90000"/>
              </a:lnSpc>
              <a:spcBef>
                <a:spcPct val="20000"/>
              </a:spcBef>
              <a:buFontTx/>
              <a:buChar char="•"/>
            </a:pPr>
            <a:r>
              <a:rPr lang="fr-FR" sz="2800" dirty="0"/>
              <a:t>Collaboratif,  non argumentatif</a:t>
            </a:r>
            <a:endParaRPr lang="fr-FR" sz="2800" b="1" i="1" dirty="0"/>
          </a:p>
          <a:p>
            <a:pPr marL="342900" indent="-342900">
              <a:lnSpc>
                <a:spcPct val="90000"/>
              </a:lnSpc>
              <a:spcBef>
                <a:spcPct val="20000"/>
              </a:spcBef>
              <a:buFontTx/>
              <a:buChar char="•"/>
            </a:pPr>
            <a:r>
              <a:rPr lang="fr-FR" sz="2800" dirty="0"/>
              <a:t>Découverte guidée, non didactique </a:t>
            </a:r>
          </a:p>
          <a:p>
            <a:pPr marL="342900" indent="-342900">
              <a:lnSpc>
                <a:spcPct val="90000"/>
              </a:lnSpc>
              <a:spcBef>
                <a:spcPct val="20000"/>
              </a:spcBef>
              <a:buFontTx/>
              <a:buChar char="•"/>
            </a:pPr>
            <a:r>
              <a:rPr lang="fr-FR" sz="2800" dirty="0"/>
              <a:t>Visites </a:t>
            </a:r>
            <a:r>
              <a:rPr lang="fr-FR" sz="2800" dirty="0" smtClean="0"/>
              <a:t>et </a:t>
            </a:r>
            <a:r>
              <a:rPr lang="fr-FR" sz="2800" dirty="0"/>
              <a:t>évaluations sur terrain </a:t>
            </a:r>
          </a:p>
          <a:p>
            <a:pPr marL="342900" indent="-342900">
              <a:lnSpc>
                <a:spcPct val="90000"/>
              </a:lnSpc>
              <a:spcBef>
                <a:spcPct val="20000"/>
              </a:spcBef>
              <a:buFontTx/>
              <a:buChar char="•"/>
            </a:pPr>
            <a:r>
              <a:rPr lang="fr-FR" sz="2800" dirty="0"/>
              <a:t>Implication des autres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23528" y="548680"/>
            <a:ext cx="4392488" cy="6048672"/>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124450" y="1484784"/>
            <a:ext cx="3624014" cy="4464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p:cNvSpPr>
            <a:spLocks noGrp="1"/>
          </p:cNvSpPr>
          <p:nvPr>
            <p:ph type="sldNum" sz="quarter" idx="12"/>
          </p:nvPr>
        </p:nvSpPr>
        <p:spPr>
          <a:noFill/>
        </p:spPr>
        <p:txBody>
          <a:bodyPr/>
          <a:lstStyle/>
          <a:p>
            <a:fld id="{36C71906-FD52-4695-86A3-1B7565F91C17}" type="slidenum">
              <a:rPr lang="fr-FR"/>
              <a:pPr/>
              <a:t>4</a:t>
            </a:fld>
            <a:endParaRPr lang="fr-FR"/>
          </a:p>
        </p:txBody>
      </p:sp>
      <p:sp>
        <p:nvSpPr>
          <p:cNvPr id="61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fr-FR" sz="4000">
                <a:solidFill>
                  <a:srgbClr val="CC0099"/>
                </a:solidFill>
              </a:rPr>
              <a:t>THEMES DES OBSESSIONS</a:t>
            </a:r>
            <a:br>
              <a:rPr lang="fr-FR" sz="4000">
                <a:solidFill>
                  <a:srgbClr val="CC0099"/>
                </a:solidFill>
              </a:rPr>
            </a:br>
            <a:endParaRPr lang="fr-FR" sz="4000">
              <a:solidFill>
                <a:srgbClr val="CC0099"/>
              </a:solidFill>
            </a:endParaRPr>
          </a:p>
        </p:txBody>
      </p:sp>
      <p:sp>
        <p:nvSpPr>
          <p:cNvPr id="6148" name="Rectangle 5"/>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pPr>
            <a:r>
              <a:rPr lang="fr-FR" sz="3200" dirty="0" smtClean="0"/>
              <a:t>5 entités:</a:t>
            </a:r>
            <a:endParaRPr lang="fr-FR" sz="3200" dirty="0"/>
          </a:p>
          <a:p>
            <a:pPr marL="1371600" lvl="2" indent="-457200">
              <a:spcBef>
                <a:spcPct val="20000"/>
              </a:spcBef>
              <a:buFont typeface="+mj-lt"/>
              <a:buAutoNum type="arabicPeriod"/>
            </a:pPr>
            <a:r>
              <a:rPr lang="fr-FR" sz="2400" dirty="0"/>
              <a:t> obsessions de souillure</a:t>
            </a:r>
            <a:r>
              <a:rPr lang="fr-FR" sz="2400" dirty="0" smtClean="0"/>
              <a:t>: scénario </a:t>
            </a:r>
            <a:r>
              <a:rPr lang="fr-FR" sz="2400" dirty="0"/>
              <a:t>de contamination influencé par </a:t>
            </a:r>
            <a:r>
              <a:rPr lang="fr-FR" sz="2400" dirty="0" smtClean="0"/>
              <a:t>l’actualité </a:t>
            </a:r>
            <a:r>
              <a:rPr lang="fr-FR" sz="2400" dirty="0"/>
              <a:t>et </a:t>
            </a:r>
            <a:r>
              <a:rPr lang="fr-FR" sz="2400" dirty="0" smtClean="0"/>
              <a:t>la culture</a:t>
            </a:r>
            <a:r>
              <a:rPr lang="fr-FR" sz="2400" dirty="0"/>
              <a:t>.</a:t>
            </a:r>
            <a:endParaRPr lang="fr-FR" sz="1000" dirty="0"/>
          </a:p>
          <a:p>
            <a:pPr marL="1371600" lvl="2" indent="-457200">
              <a:spcBef>
                <a:spcPct val="20000"/>
              </a:spcBef>
              <a:buFont typeface="+mj-lt"/>
              <a:buAutoNum type="arabicPeriod"/>
            </a:pPr>
            <a:r>
              <a:rPr lang="fr-FR" sz="2400" dirty="0"/>
              <a:t>Obsessions de symétrie et d’exactitude</a:t>
            </a:r>
            <a:endParaRPr lang="fr-FR" sz="1000" dirty="0"/>
          </a:p>
          <a:p>
            <a:pPr marL="1371600" lvl="2" indent="-457200">
              <a:spcBef>
                <a:spcPct val="20000"/>
              </a:spcBef>
              <a:buFont typeface="+mj-lt"/>
              <a:buAutoNum type="arabicPeriod"/>
            </a:pPr>
            <a:r>
              <a:rPr lang="fr-FR" sz="2400" dirty="0"/>
              <a:t>Obsessions agressives</a:t>
            </a:r>
            <a:r>
              <a:rPr lang="fr-FR" sz="2400" dirty="0" smtClean="0"/>
              <a:t>, sexuelles, religieuses</a:t>
            </a:r>
            <a:endParaRPr lang="fr-FR" sz="2400" dirty="0"/>
          </a:p>
          <a:p>
            <a:pPr marL="1371600" lvl="2" indent="-457200">
              <a:spcBef>
                <a:spcPct val="20000"/>
              </a:spcBef>
              <a:buFont typeface="+mj-lt"/>
              <a:buAutoNum type="arabicPeriod"/>
            </a:pPr>
            <a:r>
              <a:rPr lang="fr-FR" sz="2400" dirty="0"/>
              <a:t>Obsessions de malheur ou de superstition</a:t>
            </a:r>
            <a:endParaRPr lang="fr-FR" sz="1000" dirty="0"/>
          </a:p>
          <a:p>
            <a:pPr marL="1371600" lvl="2" indent="-457200">
              <a:spcBef>
                <a:spcPct val="20000"/>
              </a:spcBef>
              <a:buFont typeface="+mj-lt"/>
              <a:buAutoNum type="arabicPeriod"/>
            </a:pPr>
            <a:r>
              <a:rPr lang="fr-FR" sz="2400" dirty="0"/>
              <a:t>Obsessions d’accumulation</a:t>
            </a:r>
          </a:p>
          <a:p>
            <a:pPr marL="342900" indent="-342900">
              <a:spcBef>
                <a:spcPct val="20000"/>
              </a:spcBef>
            </a:pPr>
            <a:endParaRPr lang="fr-FR" sz="3200" dirty="0"/>
          </a:p>
          <a:p>
            <a:pPr marL="1143000" lvl="2" indent="-228600">
              <a:spcBef>
                <a:spcPct val="20000"/>
              </a:spcBef>
              <a:buFont typeface="Wingdings" pitchFamily="2" charset="2"/>
              <a:buNone/>
            </a:pPr>
            <a:r>
              <a:rPr lang="fr-FR" sz="24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a:spLocks noGrp="1"/>
          </p:cNvSpPr>
          <p:nvPr>
            <p:ph type="sldNum" sz="quarter" idx="12"/>
          </p:nvPr>
        </p:nvSpPr>
        <p:spPr>
          <a:noFill/>
        </p:spPr>
        <p:txBody>
          <a:bodyPr/>
          <a:lstStyle/>
          <a:p>
            <a:fld id="{967730CC-36D8-406A-B583-9E72D270F608}" type="slidenum">
              <a:rPr lang="fr-FR"/>
              <a:pPr/>
              <a:t>5</a:t>
            </a:fld>
            <a:endParaRPr lang="fr-FR"/>
          </a:p>
        </p:txBody>
      </p:sp>
      <p:sp>
        <p:nvSpPr>
          <p:cNvPr id="819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fr-FR" sz="4400">
                <a:solidFill>
                  <a:srgbClr val="CC0099"/>
                </a:solidFill>
              </a:rPr>
              <a:t>THEMES DES COMPULSIONS</a:t>
            </a:r>
          </a:p>
        </p:txBody>
      </p:sp>
      <p:sp>
        <p:nvSpPr>
          <p:cNvPr id="8196" name="Rectangle 5"/>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pPr>
            <a:r>
              <a:rPr lang="fr-FR" sz="3200" dirty="0" smtClean="0"/>
              <a:t>Trois grands thèmes:</a:t>
            </a:r>
            <a:endParaRPr lang="fr-FR" sz="3200" dirty="0"/>
          </a:p>
          <a:p>
            <a:pPr marL="1143000" lvl="2" indent="-228600">
              <a:spcBef>
                <a:spcPct val="20000"/>
              </a:spcBef>
              <a:buFont typeface="Wingdings" pitchFamily="2" charset="2"/>
              <a:buChar char="v"/>
            </a:pPr>
            <a:r>
              <a:rPr lang="fr-FR" sz="2400" dirty="0"/>
              <a:t>Le lavage</a:t>
            </a:r>
            <a:r>
              <a:rPr lang="fr-FR" sz="2400" dirty="0" smtClean="0"/>
              <a:t>: mains </a:t>
            </a:r>
            <a:r>
              <a:rPr lang="fr-FR" sz="2400" dirty="0"/>
              <a:t>,corps</a:t>
            </a:r>
            <a:r>
              <a:rPr lang="fr-FR" sz="2400" dirty="0" smtClean="0"/>
              <a:t>, </a:t>
            </a:r>
            <a:r>
              <a:rPr lang="fr-FR" sz="2400" dirty="0" smtClean="0"/>
              <a:t>objets, maison.</a:t>
            </a:r>
            <a:endParaRPr lang="fr-FR" sz="2400" dirty="0"/>
          </a:p>
          <a:p>
            <a:pPr marL="1143000" lvl="2" indent="-228600">
              <a:spcBef>
                <a:spcPct val="20000"/>
              </a:spcBef>
              <a:buFont typeface="Wingdings" pitchFamily="2" charset="2"/>
              <a:buChar char="v"/>
            </a:pPr>
            <a:r>
              <a:rPr lang="fr-FR" sz="2400" dirty="0"/>
              <a:t>La vérification</a:t>
            </a:r>
            <a:r>
              <a:rPr lang="fr-FR" sz="2400" dirty="0" smtClean="0"/>
              <a:t>: portes</a:t>
            </a:r>
            <a:r>
              <a:rPr lang="fr-FR" sz="2400" dirty="0"/>
              <a:t>, gaz, électricité</a:t>
            </a:r>
            <a:r>
              <a:rPr lang="fr-FR" sz="2400" dirty="0" smtClean="0"/>
              <a:t>, matériel </a:t>
            </a:r>
            <a:r>
              <a:rPr lang="fr-FR" sz="2400" dirty="0"/>
              <a:t>électroménager…..</a:t>
            </a:r>
          </a:p>
          <a:p>
            <a:pPr marL="1143000" lvl="2" indent="-228600">
              <a:spcBef>
                <a:spcPct val="20000"/>
              </a:spcBef>
              <a:buFont typeface="Wingdings" pitchFamily="2" charset="2"/>
              <a:buChar char="v"/>
            </a:pPr>
            <a:r>
              <a:rPr lang="fr-FR" sz="2400" dirty="0"/>
              <a:t>La conjuration: le rituel magique :</a:t>
            </a:r>
          </a:p>
          <a:p>
            <a:pPr marL="1143000" lvl="2" indent="-228600">
              <a:spcBef>
                <a:spcPct val="20000"/>
              </a:spcBef>
              <a:buFont typeface="Wingdings" pitchFamily="2" charset="2"/>
              <a:buNone/>
            </a:pPr>
            <a:r>
              <a:rPr lang="fr-FR" sz="2400" dirty="0"/>
              <a:t>      -rituels internes mentaux</a:t>
            </a:r>
            <a:r>
              <a:rPr lang="fr-FR" sz="2400" dirty="0" smtClean="0"/>
              <a:t>: </a:t>
            </a:r>
            <a:r>
              <a:rPr lang="fr-FR" sz="2400" dirty="0" smtClean="0"/>
              <a:t>prières, </a:t>
            </a:r>
            <a:r>
              <a:rPr lang="fr-FR" sz="2400" dirty="0" err="1" smtClean="0"/>
              <a:t>compter,petites</a:t>
            </a:r>
            <a:r>
              <a:rPr lang="fr-FR" sz="2400" dirty="0" smtClean="0"/>
              <a:t> </a:t>
            </a:r>
            <a:r>
              <a:rPr lang="fr-FR" sz="2400" dirty="0"/>
              <a:t>phrases=ruminations</a:t>
            </a:r>
          </a:p>
          <a:p>
            <a:pPr marL="1143000" lvl="2" indent="-228600">
              <a:spcBef>
                <a:spcPct val="20000"/>
              </a:spcBef>
              <a:buFont typeface="Wingdings" pitchFamily="2" charset="2"/>
              <a:buNone/>
            </a:pPr>
            <a:r>
              <a:rPr lang="fr-FR" sz="2400" dirty="0"/>
              <a:t>      -rituels externes</a:t>
            </a:r>
            <a:r>
              <a:rPr lang="fr-FR" sz="2400" dirty="0" smtClean="0"/>
              <a:t>: répétitions des gestes ; se </a:t>
            </a:r>
            <a:r>
              <a:rPr lang="fr-FR" sz="2400" dirty="0"/>
              <a:t>lever s’asseoir</a:t>
            </a:r>
            <a:r>
              <a:rPr lang="fr-FR" sz="2400" dirty="0" smtClean="0"/>
              <a:t>, toucher </a:t>
            </a:r>
            <a:r>
              <a:rPr lang="fr-FR" sz="2400" dirty="0"/>
              <a:t>une table.</a:t>
            </a:r>
          </a:p>
          <a:p>
            <a:pPr marL="1143000" lvl="2" indent="-228600">
              <a:spcBef>
                <a:spcPct val="20000"/>
              </a:spcBef>
              <a:buFont typeface="Wingdings" pitchFamily="2" charset="2"/>
              <a:buChar char="v"/>
            </a:pPr>
            <a:endParaRPr lang="fr-FR" sz="2400" dirty="0"/>
          </a:p>
          <a:p>
            <a:pPr marL="1143000" lvl="2" indent="-228600">
              <a:spcBef>
                <a:spcPct val="20000"/>
              </a:spcBef>
              <a:buFont typeface="Wingdings" pitchFamily="2" charset="2"/>
              <a:buNone/>
            </a:pP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a:noFill/>
        </p:spPr>
        <p:txBody>
          <a:bodyPr/>
          <a:lstStyle/>
          <a:p>
            <a:fld id="{9E49F714-BA64-4607-9060-0BBB55B142E4}" type="slidenum">
              <a:rPr lang="fr-FR"/>
              <a:pPr/>
              <a:t>6</a:t>
            </a:fld>
            <a:endParaRPr lang="fr-FR"/>
          </a:p>
        </p:txBody>
      </p:sp>
      <p:sp>
        <p:nvSpPr>
          <p:cNvPr id="13315" name="Rectangle 2"/>
          <p:cNvSpPr>
            <a:spLocks noGrp="1" noChangeArrowheads="1"/>
          </p:cNvSpPr>
          <p:nvPr>
            <p:ph type="title"/>
          </p:nvPr>
        </p:nvSpPr>
        <p:spPr/>
        <p:txBody>
          <a:bodyPr>
            <a:normAutofit/>
          </a:bodyPr>
          <a:lstStyle/>
          <a:p>
            <a:pPr eaLnBrk="1" hangingPunct="1"/>
            <a:r>
              <a:rPr lang="fr-FR" sz="2800" dirty="0" smtClean="0">
                <a:latin typeface="Times New Roman" pitchFamily="18" charset="0"/>
                <a:cs typeface="Times New Roman" pitchFamily="18" charset="0"/>
              </a:rPr>
              <a:t>Idées </a:t>
            </a:r>
            <a:r>
              <a:rPr lang="fr-FR" sz="2800" dirty="0" err="1" smtClean="0">
                <a:latin typeface="Times New Roman" pitchFamily="18" charset="0"/>
                <a:cs typeface="Times New Roman" pitchFamily="18" charset="0"/>
              </a:rPr>
              <a:t>pseudoobsessionnelles</a:t>
            </a:r>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chez le sujet normal</a:t>
            </a:r>
          </a:p>
        </p:txBody>
      </p:sp>
      <p:sp>
        <p:nvSpPr>
          <p:cNvPr id="13316" name="Rectangle 3"/>
          <p:cNvSpPr>
            <a:spLocks noGrp="1" noChangeArrowheads="1"/>
          </p:cNvSpPr>
          <p:nvPr>
            <p:ph type="body" idx="1"/>
          </p:nvPr>
        </p:nvSpPr>
        <p:spPr/>
        <p:txBody>
          <a:bodyPr>
            <a:normAutofit fontScale="85000" lnSpcReduction="20000"/>
          </a:bodyPr>
          <a:lstStyle/>
          <a:p>
            <a:pPr eaLnBrk="1" hangingPunct="1">
              <a:lnSpc>
                <a:spcPct val="90000"/>
              </a:lnSpc>
              <a:buFontTx/>
              <a:buNone/>
            </a:pPr>
            <a:endParaRPr lang="fr-FR" b="1" dirty="0" smtClean="0">
              <a:latin typeface="Times New Roman" pitchFamily="18" charset="0"/>
              <a:cs typeface="Times New Roman" pitchFamily="18" charset="0"/>
            </a:endParaRPr>
          </a:p>
          <a:p>
            <a:pPr marL="514350" indent="-514350" eaLnBrk="1" hangingPunct="1">
              <a:lnSpc>
                <a:spcPct val="90000"/>
              </a:lnSpc>
              <a:buFont typeface="+mj-lt"/>
              <a:buAutoNum type="arabicPeriod"/>
            </a:pPr>
            <a:r>
              <a:rPr lang="fr-FR" dirty="0" smtClean="0">
                <a:latin typeface="Times New Roman" pitchFamily="18" charset="0"/>
                <a:cs typeface="Times New Roman" pitchFamily="18" charset="0"/>
              </a:rPr>
              <a:t>Plusieurs </a:t>
            </a:r>
            <a:r>
              <a:rPr lang="fr-FR" dirty="0" smtClean="0">
                <a:latin typeface="Times New Roman" pitchFamily="18" charset="0"/>
                <a:cs typeface="Times New Roman" pitchFamily="18" charset="0"/>
              </a:rPr>
              <a:t>études (USA, Canada, Angleterre, France) ont montré que plus de  80% des gens normaux ont des idées intrusives, dont le contenu ne diffère pas de celui des malades OC, mais ne deviennent pas pour autant des OC</a:t>
            </a:r>
            <a:r>
              <a:rPr lang="fr-FR" dirty="0" smtClean="0">
                <a:latin typeface="Times New Roman" pitchFamily="18" charset="0"/>
                <a:cs typeface="Times New Roman" pitchFamily="18" charset="0"/>
              </a:rPr>
              <a:t>.</a:t>
            </a:r>
          </a:p>
          <a:p>
            <a:pPr marL="514350" indent="-514350">
              <a:lnSpc>
                <a:spcPct val="90000"/>
              </a:lnSpc>
              <a:buFont typeface="+mj-lt"/>
              <a:buAutoNum type="arabicPeriod"/>
            </a:pPr>
            <a:r>
              <a:rPr lang="fr-MA" dirty="0" smtClean="0">
                <a:latin typeface="Times New Roman" pitchFamily="18" charset="0"/>
                <a:cs typeface="Times New Roman" pitchFamily="18" charset="0"/>
              </a:rPr>
              <a:t>Quand on est préoccupé par quelque choses, on y pense toujours, et ce ne sont pas pour autant des obsessions</a:t>
            </a:r>
            <a:r>
              <a:rPr lang="fr-FR" b="1" dirty="0" smtClean="0"/>
              <a:t>.</a:t>
            </a:r>
            <a:r>
              <a:rPr lang="fr-FR" b="1" dirty="0" smtClean="0"/>
              <a:t> </a:t>
            </a:r>
            <a:r>
              <a:rPr lang="fr-FR" dirty="0" smtClean="0"/>
              <a:t>On parle aussi du syndrome de lenteur primaire et des </a:t>
            </a:r>
            <a:r>
              <a:rPr lang="fr-FR" dirty="0" err="1" smtClean="0"/>
              <a:t>ruminateurs</a:t>
            </a:r>
            <a:endParaRPr lang="fr-FR" dirty="0" smtClean="0"/>
          </a:p>
          <a:p>
            <a:pPr marL="514350" indent="-514350" eaLnBrk="1" hangingPunct="1">
              <a:lnSpc>
                <a:spcPct val="90000"/>
              </a:lnSpc>
              <a:buFont typeface="+mj-lt"/>
              <a:buAutoNum type="arabicPeriod"/>
            </a:pPr>
            <a:endParaRPr lang="fr-FR" dirty="0" smtClean="0">
              <a:latin typeface="Times New Roman" pitchFamily="18" charset="0"/>
              <a:cs typeface="Times New Roman" pitchFamily="18" charset="0"/>
            </a:endParaRPr>
          </a:p>
          <a:p>
            <a:pPr eaLnBrk="1" hangingPunct="1">
              <a:lnSpc>
                <a:spcPct val="90000"/>
              </a:lnSpc>
              <a:buFontTx/>
              <a:buNone/>
            </a:pPr>
            <a:endParaRPr lang="fr-FR" dirty="0" smtClean="0">
              <a:latin typeface="Times New Roman" pitchFamily="18" charset="0"/>
              <a:cs typeface="Times New Roman" pitchFamily="18" charset="0"/>
            </a:endParaRPr>
          </a:p>
          <a:p>
            <a:pPr algn="ctr" eaLnBrk="1" hangingPunct="1">
              <a:lnSpc>
                <a:spcPct val="90000"/>
              </a:lnSpc>
              <a:buFontTx/>
              <a:buNone/>
            </a:pPr>
            <a:r>
              <a:rPr lang="fr-FR"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(Pour ne pas avoir un TOC post cours magistral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rgbClr val="FF0000"/>
                </a:solidFill>
              </a:rPr>
              <a:t>Obsessions :</a:t>
            </a:r>
            <a:br>
              <a:rPr lang="fr-FR" sz="3600" b="1" dirty="0" smtClean="0">
                <a:solidFill>
                  <a:srgbClr val="FF0000"/>
                </a:solidFill>
              </a:rPr>
            </a:br>
            <a:r>
              <a:rPr lang="fr-FR" sz="3600" b="1" dirty="0" smtClean="0">
                <a:solidFill>
                  <a:srgbClr val="FF0000"/>
                </a:solidFill>
              </a:rPr>
              <a:t>3 types principaux</a:t>
            </a:r>
            <a:endParaRPr lang="fr-FR" sz="3600" b="1"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pPr marL="533400" indent="-533400">
              <a:lnSpc>
                <a:spcPct val="90000"/>
              </a:lnSpc>
              <a:buNone/>
            </a:pPr>
            <a:r>
              <a:rPr lang="fr-FR" b="1" dirty="0" smtClean="0"/>
              <a:t>1-</a:t>
            </a:r>
            <a:r>
              <a:rPr lang="fr-FR" dirty="0" smtClean="0"/>
              <a:t> </a:t>
            </a:r>
            <a:r>
              <a:rPr lang="fr-FR" b="1" u="sng" dirty="0" smtClean="0"/>
              <a:t>Obsessions idéatives: </a:t>
            </a:r>
          </a:p>
          <a:p>
            <a:pPr marL="0" lvl="0" indent="0">
              <a:buNone/>
            </a:pPr>
            <a:r>
              <a:rPr lang="fr-FR" dirty="0" smtClean="0"/>
              <a:t>Sujet est assiégé par des idées, des formules, des mots ou des chiffres ou images qui s'imposent à lui. Il peut s'agir aussi de doutes et d'interrogations interminables concernant des thèmes divers.</a:t>
            </a:r>
          </a:p>
          <a:p>
            <a:pPr marL="0" lvl="0" indent="0">
              <a:buNone/>
            </a:pPr>
            <a:r>
              <a:rPr lang="fr-FR" b="1" u="sng" dirty="0" smtClean="0"/>
              <a:t>2- Obsessions phobiques:</a:t>
            </a:r>
          </a:p>
          <a:p>
            <a:pPr marL="0" lvl="0" indent="0">
              <a:buNone/>
            </a:pPr>
            <a:r>
              <a:rPr lang="fr-FR" dirty="0" smtClean="0"/>
              <a:t>Crainte obsédante liée à une situation ou à un objet et survenant en l'absence de cette situation ou de cet objet en cause (différente de la phobie vraie ou l'objet est présent). Cette crainte est reconnue comme étant absurde par le sujet mais il avoue ne pas pouvoir y échapper.</a:t>
            </a:r>
          </a:p>
          <a:p>
            <a:pPr marL="0" lvl="0" indent="0">
              <a:buNone/>
            </a:pPr>
            <a:r>
              <a:rPr lang="fr-FR" b="1" u="sng" dirty="0" smtClean="0"/>
              <a:t>3- Obsessions d'impulsion: </a:t>
            </a:r>
          </a:p>
          <a:p>
            <a:pPr marL="0" lvl="0" indent="0">
              <a:buNone/>
            </a:pPr>
            <a:r>
              <a:rPr lang="fr-FR" dirty="0" smtClean="0"/>
              <a:t>Crainte obsédante et irraisonnée de commettre de manière irrésistible un acte immoral absurde, agressif, obscène. La lute anxieuse est très culpabilisée devant de telles impulsions que le sujet réprouve de toutes ses forces.</a:t>
            </a:r>
          </a:p>
          <a:p>
            <a:pPr>
              <a:buNone/>
            </a:pPr>
            <a:endParaRPr lang="fr-FR" dirty="0" smtClean="0"/>
          </a:p>
          <a:p>
            <a:pPr marL="0" lvl="0" indent="0">
              <a:buNone/>
            </a:pPr>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A" dirty="0" smtClean="0"/>
              <a:t>Des exemples des compulsions les plus fréquentes</a:t>
            </a:r>
            <a:endParaRPr lang="fr-FR"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0" y="1556792"/>
            <a:ext cx="8964488"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MA" dirty="0" smtClean="0"/>
              <a:t>Des exemples des compulsions les plus fréquentes</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9512" y="1484784"/>
            <a:ext cx="878497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4130</TotalTime>
  <Words>2319</Words>
  <Application>Microsoft Office PowerPoint</Application>
  <PresentationFormat>Affichage à l'écran (4:3)</PresentationFormat>
  <Paragraphs>238</Paragraphs>
  <Slides>35</Slides>
  <Notes>10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Trouble obsessionnel compulsif  </vt:lpstr>
      <vt:lpstr>Introduction</vt:lpstr>
      <vt:lpstr>Définitions +++++</vt:lpstr>
      <vt:lpstr>Diapositive 4</vt:lpstr>
      <vt:lpstr>Diapositive 5</vt:lpstr>
      <vt:lpstr>Idées pseudoobsessionnelles chez le sujet normal</vt:lpstr>
      <vt:lpstr>Obsessions : 3 types principaux</vt:lpstr>
      <vt:lpstr>Des exemples des compulsions les plus fréquentes</vt:lpstr>
      <vt:lpstr>Des exemples des compulsions les plus fréquentes</vt:lpstr>
      <vt:lpstr>Une autre entité dans le DSM V  Obsession d’une dysmorphie corporelle: Critère diagnostique</vt:lpstr>
      <vt:lpstr>Obsession d’une dysmorphie corporelle:</vt:lpstr>
      <vt:lpstr>Obsession d’une dysmorphie corporelle</vt:lpstr>
      <vt:lpstr>Obsession d’une dysmorphie corporelle</vt:lpstr>
      <vt:lpstr>Faire attention</vt:lpstr>
      <vt:lpstr>Diapositive 15</vt:lpstr>
      <vt:lpstr>Une autre entité dans le DSM V: Thésaurisation pathologique = Syllogomanie</vt:lpstr>
      <vt:lpstr>Thésaurisation pathologique = Syllogomanie</vt:lpstr>
      <vt:lpstr>L’âge d’apparition de la maladie</vt:lpstr>
      <vt:lpstr>Le syndrome obsessionnel compulsif (SOC)</vt:lpstr>
      <vt:lpstr>L’échelle d’obsession-compulsion de Yale-Brown (Y-BOCS)   pour lecture</vt:lpstr>
      <vt:lpstr>Diapositive 21</vt:lpstr>
      <vt:lpstr>Diapositive 22</vt:lpstr>
      <vt:lpstr>Faire la distinction entre l’obsession, l’anxiété et la rumination</vt:lpstr>
      <vt:lpstr>Thérapeutiques</vt:lpstr>
      <vt:lpstr>Les antidépresseurs</vt:lpstr>
      <vt:lpstr>Diapositive 26</vt:lpstr>
      <vt:lpstr>Principe</vt:lpstr>
      <vt:lpstr>Hiérarchisation des situations</vt:lpstr>
      <vt:lpstr>Informer sur l’anxiété</vt:lpstr>
      <vt:lpstr>.</vt:lpstr>
      <vt:lpstr>L’anxiété maximale dure de moins en moins longtemps</vt:lpstr>
      <vt:lpstr>Expositions prolongées et répétées</vt:lpstr>
      <vt:lpstr>Diapositive 33</vt:lpstr>
      <vt:lpstr>Diapositive 34</vt:lpstr>
      <vt:lpstr>Diapositive 35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 YAZAJI</dc:creator>
  <cp:lastModifiedBy>Utilisateur Windows</cp:lastModifiedBy>
  <cp:revision>246</cp:revision>
  <dcterms:created xsi:type="dcterms:W3CDTF">2013-03-16T15:15:17Z</dcterms:created>
  <dcterms:modified xsi:type="dcterms:W3CDTF">2021-03-16T08:48:06Z</dcterms:modified>
</cp:coreProperties>
</file>