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60"/>
  </p:normalViewPr>
  <p:slideViewPr>
    <p:cSldViewPr snapToGrid="0">
      <p:cViewPr varScale="1">
        <p:scale>
          <a:sx n="78" d="100"/>
          <a:sy n="78" d="100"/>
        </p:scale>
        <p:origin x="64"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CF06E09-5889-4E86-8B67-9552E2CC554E}" type="datetimeFigureOut">
              <a:rPr lang="fr-FR" smtClean="0"/>
              <a:t>23/04/2021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F75099-CC2C-4452-B378-B28320D06610}" type="slidenum">
              <a:rPr lang="fr-FR" smtClean="0"/>
              <a:t>‹N°›</a:t>
            </a:fld>
            <a:endParaRPr lang="fr-FR"/>
          </a:p>
        </p:txBody>
      </p:sp>
    </p:spTree>
    <p:extLst>
      <p:ext uri="{BB962C8B-B14F-4D97-AF65-F5344CB8AC3E}">
        <p14:creationId xmlns:p14="http://schemas.microsoft.com/office/powerpoint/2010/main" val="1981625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F06E09-5889-4E86-8B67-9552E2CC554E}" type="datetimeFigureOut">
              <a:rPr lang="fr-FR" smtClean="0"/>
              <a:t>23/04/2021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F75099-CC2C-4452-B378-B28320D06610}" type="slidenum">
              <a:rPr lang="fr-FR" smtClean="0"/>
              <a:t>‹N°›</a:t>
            </a:fld>
            <a:endParaRPr lang="fr-FR"/>
          </a:p>
        </p:txBody>
      </p:sp>
    </p:spTree>
    <p:extLst>
      <p:ext uri="{BB962C8B-B14F-4D97-AF65-F5344CB8AC3E}">
        <p14:creationId xmlns:p14="http://schemas.microsoft.com/office/powerpoint/2010/main" val="3838439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F06E09-5889-4E86-8B67-9552E2CC554E}" type="datetimeFigureOut">
              <a:rPr lang="fr-FR" smtClean="0"/>
              <a:t>23/04/2021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F75099-CC2C-4452-B378-B28320D06610}" type="slidenum">
              <a:rPr lang="fr-FR" smtClean="0"/>
              <a:t>‹N°›</a:t>
            </a:fld>
            <a:endParaRPr lang="fr-FR"/>
          </a:p>
        </p:txBody>
      </p:sp>
    </p:spTree>
    <p:extLst>
      <p:ext uri="{BB962C8B-B14F-4D97-AF65-F5344CB8AC3E}">
        <p14:creationId xmlns:p14="http://schemas.microsoft.com/office/powerpoint/2010/main" val="2289026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F06E09-5889-4E86-8B67-9552E2CC554E}" type="datetimeFigureOut">
              <a:rPr lang="fr-FR" smtClean="0"/>
              <a:t>23/04/2021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F75099-CC2C-4452-B378-B28320D06610}" type="slidenum">
              <a:rPr lang="fr-FR" smtClean="0"/>
              <a:t>‹N°›</a:t>
            </a:fld>
            <a:endParaRPr lang="fr-FR"/>
          </a:p>
        </p:txBody>
      </p:sp>
    </p:spTree>
    <p:extLst>
      <p:ext uri="{BB962C8B-B14F-4D97-AF65-F5344CB8AC3E}">
        <p14:creationId xmlns:p14="http://schemas.microsoft.com/office/powerpoint/2010/main" val="2369257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CF06E09-5889-4E86-8B67-9552E2CC554E}" type="datetimeFigureOut">
              <a:rPr lang="fr-FR" smtClean="0"/>
              <a:t>23/04/2021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F75099-CC2C-4452-B378-B28320D06610}" type="slidenum">
              <a:rPr lang="fr-FR" smtClean="0"/>
              <a:t>‹N°›</a:t>
            </a:fld>
            <a:endParaRPr lang="fr-FR"/>
          </a:p>
        </p:txBody>
      </p:sp>
    </p:spTree>
    <p:extLst>
      <p:ext uri="{BB962C8B-B14F-4D97-AF65-F5344CB8AC3E}">
        <p14:creationId xmlns:p14="http://schemas.microsoft.com/office/powerpoint/2010/main" val="55198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CF06E09-5889-4E86-8B67-9552E2CC554E}" type="datetimeFigureOut">
              <a:rPr lang="fr-FR" smtClean="0"/>
              <a:t>23/04/2021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F75099-CC2C-4452-B378-B28320D06610}" type="slidenum">
              <a:rPr lang="fr-FR" smtClean="0"/>
              <a:t>‹N°›</a:t>
            </a:fld>
            <a:endParaRPr lang="fr-FR"/>
          </a:p>
        </p:txBody>
      </p:sp>
    </p:spTree>
    <p:extLst>
      <p:ext uri="{BB962C8B-B14F-4D97-AF65-F5344CB8AC3E}">
        <p14:creationId xmlns:p14="http://schemas.microsoft.com/office/powerpoint/2010/main" val="3171601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CF06E09-5889-4E86-8B67-9552E2CC554E}" type="datetimeFigureOut">
              <a:rPr lang="fr-FR" smtClean="0"/>
              <a:t>23/04/2021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AF75099-CC2C-4452-B378-B28320D06610}" type="slidenum">
              <a:rPr lang="fr-FR" smtClean="0"/>
              <a:t>‹N°›</a:t>
            </a:fld>
            <a:endParaRPr lang="fr-FR"/>
          </a:p>
        </p:txBody>
      </p:sp>
    </p:spTree>
    <p:extLst>
      <p:ext uri="{BB962C8B-B14F-4D97-AF65-F5344CB8AC3E}">
        <p14:creationId xmlns:p14="http://schemas.microsoft.com/office/powerpoint/2010/main" val="807506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CF06E09-5889-4E86-8B67-9552E2CC554E}" type="datetimeFigureOut">
              <a:rPr lang="fr-FR" smtClean="0"/>
              <a:t>23/04/2021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AF75099-CC2C-4452-B378-B28320D06610}" type="slidenum">
              <a:rPr lang="fr-FR" smtClean="0"/>
              <a:t>‹N°›</a:t>
            </a:fld>
            <a:endParaRPr lang="fr-FR"/>
          </a:p>
        </p:txBody>
      </p:sp>
    </p:spTree>
    <p:extLst>
      <p:ext uri="{BB962C8B-B14F-4D97-AF65-F5344CB8AC3E}">
        <p14:creationId xmlns:p14="http://schemas.microsoft.com/office/powerpoint/2010/main" val="704825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F06E09-5889-4E86-8B67-9552E2CC554E}" type="datetimeFigureOut">
              <a:rPr lang="fr-FR" smtClean="0"/>
              <a:t>23/04/2021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AF75099-CC2C-4452-B378-B28320D06610}" type="slidenum">
              <a:rPr lang="fr-FR" smtClean="0"/>
              <a:t>‹N°›</a:t>
            </a:fld>
            <a:endParaRPr lang="fr-FR"/>
          </a:p>
        </p:txBody>
      </p:sp>
    </p:spTree>
    <p:extLst>
      <p:ext uri="{BB962C8B-B14F-4D97-AF65-F5344CB8AC3E}">
        <p14:creationId xmlns:p14="http://schemas.microsoft.com/office/powerpoint/2010/main" val="141842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CF06E09-5889-4E86-8B67-9552E2CC554E}" type="datetimeFigureOut">
              <a:rPr lang="fr-FR" smtClean="0"/>
              <a:t>23/04/2021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F75099-CC2C-4452-B378-B28320D06610}" type="slidenum">
              <a:rPr lang="fr-FR" smtClean="0"/>
              <a:t>‹N°›</a:t>
            </a:fld>
            <a:endParaRPr lang="fr-FR"/>
          </a:p>
        </p:txBody>
      </p:sp>
    </p:spTree>
    <p:extLst>
      <p:ext uri="{BB962C8B-B14F-4D97-AF65-F5344CB8AC3E}">
        <p14:creationId xmlns:p14="http://schemas.microsoft.com/office/powerpoint/2010/main" val="2766396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CF06E09-5889-4E86-8B67-9552E2CC554E}" type="datetimeFigureOut">
              <a:rPr lang="fr-FR" smtClean="0"/>
              <a:t>23/04/2021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F75099-CC2C-4452-B378-B28320D06610}" type="slidenum">
              <a:rPr lang="fr-FR" smtClean="0"/>
              <a:t>‹N°›</a:t>
            </a:fld>
            <a:endParaRPr lang="fr-FR"/>
          </a:p>
        </p:txBody>
      </p:sp>
    </p:spTree>
    <p:extLst>
      <p:ext uri="{BB962C8B-B14F-4D97-AF65-F5344CB8AC3E}">
        <p14:creationId xmlns:p14="http://schemas.microsoft.com/office/powerpoint/2010/main" val="4090021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06E09-5889-4E86-8B67-9552E2CC554E}" type="datetimeFigureOut">
              <a:rPr lang="fr-FR" smtClean="0"/>
              <a:t>23/04/2021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F75099-CC2C-4452-B378-B28320D06610}" type="slidenum">
              <a:rPr lang="fr-FR" smtClean="0"/>
              <a:t>‹N°›</a:t>
            </a:fld>
            <a:endParaRPr lang="fr-FR"/>
          </a:p>
        </p:txBody>
      </p:sp>
    </p:spTree>
    <p:extLst>
      <p:ext uri="{BB962C8B-B14F-4D97-AF65-F5344CB8AC3E}">
        <p14:creationId xmlns:p14="http://schemas.microsoft.com/office/powerpoint/2010/main" val="1651376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8000" b="1" dirty="0" smtClean="0">
                <a:solidFill>
                  <a:srgbClr val="FF0000"/>
                </a:solidFill>
              </a:rPr>
              <a:t>Cas cliniques</a:t>
            </a:r>
            <a:r>
              <a:rPr lang="fr-FR" dirty="0" smtClean="0"/>
              <a:t/>
            </a:r>
            <a:br>
              <a:rPr lang="fr-FR" dirty="0" smtClean="0"/>
            </a:br>
            <a:r>
              <a:rPr lang="fr-FR" dirty="0" smtClean="0"/>
              <a:t>Pr Ismail </a:t>
            </a:r>
            <a:r>
              <a:rPr lang="fr-FR" dirty="0" err="1" smtClean="0"/>
              <a:t>Rammouz</a:t>
            </a:r>
            <a:r>
              <a:rPr lang="fr-FR" dirty="0" smtClean="0"/>
              <a:t/>
            </a:r>
            <a:br>
              <a:rPr lang="fr-FR" dirty="0" smtClean="0"/>
            </a:br>
            <a:r>
              <a:rPr lang="fr-FR" dirty="0" smtClean="0"/>
              <a:t>Avril </a:t>
            </a:r>
            <a:r>
              <a:rPr lang="fr-FR" dirty="0" smtClean="0"/>
              <a:t>2021</a:t>
            </a: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695421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b="1" dirty="0"/>
              <a:t>Les anxiolytiques chez cette patiente sont :</a:t>
            </a:r>
            <a:endParaRPr lang="fr-FR" dirty="0"/>
          </a:p>
          <a:p>
            <a:pPr lvl="1"/>
            <a:r>
              <a:rPr lang="fr-FR" dirty="0"/>
              <a:t>Contre indiqués</a:t>
            </a:r>
          </a:p>
          <a:p>
            <a:pPr lvl="1"/>
            <a:r>
              <a:rPr lang="fr-FR" dirty="0"/>
              <a:t>Sont fortement conseillés</a:t>
            </a:r>
          </a:p>
          <a:p>
            <a:pPr lvl="1"/>
            <a:r>
              <a:rPr lang="fr-FR" dirty="0"/>
              <a:t>Ne sont pas conseillés parce que il n’y pas d’angoisse</a:t>
            </a:r>
          </a:p>
          <a:p>
            <a:pPr lvl="1"/>
            <a:r>
              <a:rPr lang="fr-FR" dirty="0"/>
              <a:t>Sont à prescrire pour une durée moins d’une semaine</a:t>
            </a:r>
          </a:p>
          <a:p>
            <a:pPr lvl="1"/>
            <a:r>
              <a:rPr lang="fr-FR" dirty="0"/>
              <a:t>Ne peuvent pas être associés aux antidépresseurs</a:t>
            </a:r>
          </a:p>
          <a:p>
            <a:r>
              <a:rPr lang="fr-FR" b="1" dirty="0"/>
              <a:t>Parmi les examens complémentaires à demander chez cette patiente :</a:t>
            </a:r>
            <a:endParaRPr lang="fr-FR" dirty="0"/>
          </a:p>
          <a:p>
            <a:pPr lvl="1"/>
            <a:r>
              <a:rPr lang="fr-FR" dirty="0"/>
              <a:t>Un bilan thyroïdien</a:t>
            </a:r>
          </a:p>
          <a:p>
            <a:pPr lvl="1"/>
            <a:r>
              <a:rPr lang="fr-FR" dirty="0"/>
              <a:t>Un ECG</a:t>
            </a:r>
          </a:p>
          <a:p>
            <a:pPr lvl="1"/>
            <a:r>
              <a:rPr lang="fr-FR" dirty="0"/>
              <a:t>Un ionogramme sanguin</a:t>
            </a:r>
          </a:p>
          <a:p>
            <a:pPr lvl="1"/>
            <a:r>
              <a:rPr lang="fr-FR" dirty="0"/>
              <a:t>Un dosage de la vitamine B12</a:t>
            </a:r>
          </a:p>
          <a:p>
            <a:pPr lvl="1"/>
            <a:r>
              <a:rPr lang="fr-FR" dirty="0"/>
              <a:t>Des explorations endoscopiques digestives</a:t>
            </a:r>
          </a:p>
          <a:p>
            <a:endParaRPr lang="fr-FR" dirty="0"/>
          </a:p>
        </p:txBody>
      </p:sp>
    </p:spTree>
    <p:extLst>
      <p:ext uri="{BB962C8B-B14F-4D97-AF65-F5344CB8AC3E}">
        <p14:creationId xmlns:p14="http://schemas.microsoft.com/office/powerpoint/2010/main" val="307535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Cas </a:t>
            </a:r>
            <a:r>
              <a:rPr lang="fr-FR" dirty="0" smtClean="0">
                <a:solidFill>
                  <a:srgbClr val="FF0000"/>
                </a:solidFill>
              </a:rPr>
              <a:t>clinique 4</a:t>
            </a:r>
            <a:endParaRPr lang="fr-FR" dirty="0">
              <a:solidFill>
                <a:srgbClr val="FF0000"/>
              </a:solidFill>
            </a:endParaRPr>
          </a:p>
        </p:txBody>
      </p:sp>
      <p:sp>
        <p:nvSpPr>
          <p:cNvPr id="3" name="Espace réservé du contenu 2"/>
          <p:cNvSpPr>
            <a:spLocks noGrp="1"/>
          </p:cNvSpPr>
          <p:nvPr>
            <p:ph idx="1"/>
          </p:nvPr>
        </p:nvSpPr>
        <p:spPr>
          <a:xfrm>
            <a:off x="220436" y="1379764"/>
            <a:ext cx="11495314" cy="5388429"/>
          </a:xfrm>
        </p:spPr>
        <p:txBody>
          <a:bodyPr>
            <a:normAutofit/>
          </a:bodyPr>
          <a:lstStyle/>
          <a:p>
            <a:pPr marL="0" indent="0">
              <a:buNone/>
            </a:pPr>
            <a:r>
              <a:rPr lang="fr-FR" sz="3600" dirty="0"/>
              <a:t>Un patient de 26 ans est venu pour consulter pour des idées qu’il juge bizarres. Il a eu sa licence en Droits à l’âge de 23 ans, et depuis il a commencé à s’isoler, à sortir rarement de sa chambre. Il dit qu’il ne peut pas prendre ses repas avec sa famille parce qu’il juge que la cuisine n’est pas assez propre et il ne supporte pas la façon avec laquelle sa maman prend soin de la table. Il dit aussi qu’il ne supporte pas </a:t>
            </a:r>
            <a:r>
              <a:rPr lang="fr-FR" sz="3600" dirty="0" smtClean="0"/>
              <a:t>de sortir </a:t>
            </a:r>
            <a:r>
              <a:rPr lang="fr-FR" sz="3600" dirty="0"/>
              <a:t>de chez lui car il se fatigue avec des idées telles le fait d’avoir un accident ou faire du mal à quelqu’un, et à ce moment, son cœur commence à battre plus fort et respire mal</a:t>
            </a:r>
          </a:p>
        </p:txBody>
      </p:sp>
    </p:spTree>
    <p:extLst>
      <p:ext uri="{BB962C8B-B14F-4D97-AF65-F5344CB8AC3E}">
        <p14:creationId xmlns:p14="http://schemas.microsoft.com/office/powerpoint/2010/main" val="2398697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00239"/>
          </a:xfrm>
        </p:spPr>
        <p:txBody>
          <a:bodyPr>
            <a:normAutofit fontScale="90000"/>
          </a:bodyPr>
          <a:lstStyle/>
          <a:p>
            <a:endParaRPr lang="fr-FR" dirty="0"/>
          </a:p>
        </p:txBody>
      </p:sp>
      <p:sp>
        <p:nvSpPr>
          <p:cNvPr id="3" name="Espace réservé du contenu 2"/>
          <p:cNvSpPr>
            <a:spLocks noGrp="1"/>
          </p:cNvSpPr>
          <p:nvPr>
            <p:ph idx="1"/>
          </p:nvPr>
        </p:nvSpPr>
        <p:spPr>
          <a:xfrm>
            <a:off x="838200" y="702128"/>
            <a:ext cx="10515600" cy="5992585"/>
          </a:xfrm>
        </p:spPr>
        <p:txBody>
          <a:bodyPr>
            <a:normAutofit fontScale="62500" lnSpcReduction="20000"/>
          </a:bodyPr>
          <a:lstStyle/>
          <a:p>
            <a:r>
              <a:rPr lang="fr-FR" b="1" dirty="0"/>
              <a:t>Quels sont les deux types de trouble anxieux à évoquer au tout début ?</a:t>
            </a:r>
            <a:endParaRPr lang="fr-FR" dirty="0"/>
          </a:p>
          <a:p>
            <a:pPr lvl="1"/>
            <a:r>
              <a:rPr lang="fr-FR" dirty="0"/>
              <a:t>Un état de stress post traumatique</a:t>
            </a:r>
          </a:p>
          <a:p>
            <a:pPr lvl="1"/>
            <a:r>
              <a:rPr lang="fr-FR" dirty="0"/>
              <a:t>Un trouble panique</a:t>
            </a:r>
          </a:p>
          <a:p>
            <a:pPr lvl="1"/>
            <a:r>
              <a:rPr lang="fr-FR" dirty="0"/>
              <a:t>Un trouble de l’anxiété généralisée</a:t>
            </a:r>
          </a:p>
          <a:p>
            <a:pPr lvl="1"/>
            <a:r>
              <a:rPr lang="fr-FR" dirty="0"/>
              <a:t>Une phobie sociale</a:t>
            </a:r>
          </a:p>
          <a:p>
            <a:pPr lvl="1"/>
            <a:r>
              <a:rPr lang="fr-FR" dirty="0"/>
              <a:t>Un trouble obsessionnel</a:t>
            </a:r>
          </a:p>
          <a:p>
            <a:r>
              <a:rPr lang="fr-FR" b="1" dirty="0"/>
              <a:t>Les symptômes neurovégétatifs de l’anxiété peuvent être retrouvés dans</a:t>
            </a:r>
            <a:endParaRPr lang="fr-FR" dirty="0"/>
          </a:p>
          <a:p>
            <a:pPr lvl="1"/>
            <a:r>
              <a:rPr lang="fr-FR" dirty="0"/>
              <a:t>L’agoraphobie</a:t>
            </a:r>
          </a:p>
          <a:p>
            <a:pPr lvl="1"/>
            <a:r>
              <a:rPr lang="fr-FR" dirty="0"/>
              <a:t>La claustrophobie</a:t>
            </a:r>
          </a:p>
          <a:p>
            <a:pPr lvl="1"/>
            <a:r>
              <a:rPr lang="fr-FR" dirty="0"/>
              <a:t>Le trouble obsessionnel</a:t>
            </a:r>
          </a:p>
          <a:p>
            <a:pPr lvl="1"/>
            <a:r>
              <a:rPr lang="fr-FR" dirty="0"/>
              <a:t>Le trouble de l’anxiété généralisée</a:t>
            </a:r>
          </a:p>
          <a:p>
            <a:pPr lvl="1"/>
            <a:r>
              <a:rPr lang="fr-FR" dirty="0"/>
              <a:t>L’état de stress post traumatique</a:t>
            </a:r>
          </a:p>
          <a:p>
            <a:r>
              <a:rPr lang="fr-FR" b="1" dirty="0"/>
              <a:t>Pour diagnostiquer un trouble panique, deux éléments cliniques spécifiques sont à chercher, lesquels ?</a:t>
            </a:r>
            <a:endParaRPr lang="fr-FR" dirty="0"/>
          </a:p>
          <a:p>
            <a:pPr lvl="1"/>
            <a:r>
              <a:rPr lang="fr-FR" dirty="0"/>
              <a:t>Des attaques de panique en situation de performance</a:t>
            </a:r>
          </a:p>
          <a:p>
            <a:pPr lvl="1"/>
            <a:r>
              <a:rPr lang="fr-FR" dirty="0"/>
              <a:t>La peur de mourir ou de devenir fou</a:t>
            </a:r>
          </a:p>
          <a:p>
            <a:pPr lvl="1"/>
            <a:r>
              <a:rPr lang="fr-FR" dirty="0"/>
              <a:t>La présence d’une agoraphobie associée</a:t>
            </a:r>
          </a:p>
          <a:p>
            <a:pPr lvl="1"/>
            <a:r>
              <a:rPr lang="fr-FR" dirty="0"/>
              <a:t>Des attaques de panique durant les examens</a:t>
            </a:r>
          </a:p>
          <a:p>
            <a:pPr lvl="1"/>
            <a:r>
              <a:rPr lang="fr-FR" dirty="0"/>
              <a:t>Une très grande préoccupation pour la sécurité des proches</a:t>
            </a:r>
          </a:p>
          <a:p>
            <a:r>
              <a:rPr lang="fr-FR" b="1" dirty="0"/>
              <a:t>Pour diagnostiquer un trouble d’anxiété généralisée, deux éléments spécifiques sont à chercher, lesquels ?</a:t>
            </a:r>
            <a:endParaRPr lang="fr-FR" dirty="0"/>
          </a:p>
          <a:p>
            <a:pPr lvl="1"/>
            <a:r>
              <a:rPr lang="fr-FR" dirty="0"/>
              <a:t>Des crises d’angoisse à répétition</a:t>
            </a:r>
          </a:p>
          <a:p>
            <a:pPr lvl="1"/>
            <a:r>
              <a:rPr lang="fr-FR" dirty="0"/>
              <a:t>Un affolement et des appréhensions anxieuses sans raison logique</a:t>
            </a:r>
          </a:p>
          <a:p>
            <a:pPr lvl="1"/>
            <a:r>
              <a:rPr lang="fr-FR" dirty="0"/>
              <a:t>Une forte réactivité émotionnelle</a:t>
            </a:r>
          </a:p>
          <a:p>
            <a:pPr lvl="1"/>
            <a:r>
              <a:rPr lang="fr-FR" dirty="0"/>
              <a:t>L’évitement des lieux fermés</a:t>
            </a:r>
          </a:p>
          <a:p>
            <a:pPr lvl="1"/>
            <a:r>
              <a:rPr lang="fr-FR" dirty="0"/>
              <a:t>L’anticipation de la crise d’angoisse</a:t>
            </a:r>
          </a:p>
          <a:p>
            <a:endParaRPr lang="fr-FR" dirty="0"/>
          </a:p>
        </p:txBody>
      </p:sp>
    </p:spTree>
    <p:extLst>
      <p:ext uri="{BB962C8B-B14F-4D97-AF65-F5344CB8AC3E}">
        <p14:creationId xmlns:p14="http://schemas.microsoft.com/office/powerpoint/2010/main" val="2086901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3900" y="-40140"/>
            <a:ext cx="10515600" cy="129948"/>
          </a:xfrm>
        </p:spPr>
        <p:txBody>
          <a:bodyPr>
            <a:normAutofit fontScale="90000"/>
          </a:bodyPr>
          <a:lstStyle/>
          <a:p>
            <a:endParaRPr lang="fr-FR"/>
          </a:p>
        </p:txBody>
      </p:sp>
      <p:sp>
        <p:nvSpPr>
          <p:cNvPr id="3" name="Espace réservé du contenu 2"/>
          <p:cNvSpPr>
            <a:spLocks noGrp="1"/>
          </p:cNvSpPr>
          <p:nvPr>
            <p:ph idx="1"/>
          </p:nvPr>
        </p:nvSpPr>
        <p:spPr>
          <a:xfrm>
            <a:off x="838200" y="408214"/>
            <a:ext cx="10515600" cy="6294665"/>
          </a:xfrm>
        </p:spPr>
        <p:txBody>
          <a:bodyPr>
            <a:normAutofit fontScale="92500" lnSpcReduction="20000"/>
          </a:bodyPr>
          <a:lstStyle/>
          <a:p>
            <a:r>
              <a:rPr lang="fr-FR" b="1" dirty="0"/>
              <a:t>Pour diagnostiquer un trouble obsessionnel, trois éléments cliniques orientent fortement pour le diagnostic, lesquels ?</a:t>
            </a:r>
            <a:endParaRPr lang="fr-FR" dirty="0"/>
          </a:p>
          <a:p>
            <a:pPr lvl="1"/>
            <a:r>
              <a:rPr lang="fr-FR" dirty="0"/>
              <a:t>La reconnaissance du caractère anormal des idées</a:t>
            </a:r>
          </a:p>
          <a:p>
            <a:pPr lvl="1"/>
            <a:r>
              <a:rPr lang="fr-FR" dirty="0"/>
              <a:t>Les ruminations autour de la sécurité des proches</a:t>
            </a:r>
          </a:p>
          <a:p>
            <a:pPr lvl="1"/>
            <a:r>
              <a:rPr lang="fr-FR" dirty="0"/>
              <a:t>Les ruminations autour de l’avenir</a:t>
            </a:r>
          </a:p>
          <a:p>
            <a:pPr lvl="1"/>
            <a:r>
              <a:rPr lang="fr-FR" dirty="0"/>
              <a:t>L’angoisse importante pour exprimer ces idées</a:t>
            </a:r>
          </a:p>
          <a:p>
            <a:pPr lvl="1"/>
            <a:r>
              <a:rPr lang="fr-FR" dirty="0"/>
              <a:t>Une rigidité de la personnalité</a:t>
            </a:r>
          </a:p>
          <a:p>
            <a:r>
              <a:rPr lang="fr-FR" b="1" dirty="0"/>
              <a:t>Au terme de ces quatre derniers qcm, quel diagnostic vous retenez en premier ?</a:t>
            </a:r>
            <a:endParaRPr lang="fr-FR" dirty="0"/>
          </a:p>
          <a:p>
            <a:pPr lvl="1"/>
            <a:r>
              <a:rPr lang="fr-FR" dirty="0"/>
              <a:t>Un état de stress post traumatique</a:t>
            </a:r>
          </a:p>
          <a:p>
            <a:pPr lvl="1"/>
            <a:r>
              <a:rPr lang="fr-FR" dirty="0"/>
              <a:t>Une trouble panique</a:t>
            </a:r>
          </a:p>
          <a:p>
            <a:pPr lvl="1"/>
            <a:r>
              <a:rPr lang="fr-FR" dirty="0"/>
              <a:t>Un trouble de l’anxiété généralisée</a:t>
            </a:r>
          </a:p>
          <a:p>
            <a:pPr lvl="1"/>
            <a:r>
              <a:rPr lang="fr-FR" dirty="0"/>
              <a:t>Une phobie sociale</a:t>
            </a:r>
          </a:p>
          <a:p>
            <a:pPr lvl="1"/>
            <a:r>
              <a:rPr lang="fr-FR" dirty="0"/>
              <a:t>Un trouble obsessionnel</a:t>
            </a:r>
          </a:p>
          <a:p>
            <a:r>
              <a:rPr lang="fr-FR" b="1" dirty="0"/>
              <a:t>Deux antidépresseurs sont fortement indiqués dans ce trouble, lesquels ?</a:t>
            </a:r>
            <a:endParaRPr lang="fr-FR" dirty="0"/>
          </a:p>
          <a:p>
            <a:pPr lvl="1"/>
            <a:r>
              <a:rPr lang="fr-FR" dirty="0"/>
              <a:t>L’</a:t>
            </a:r>
            <a:r>
              <a:rPr lang="fr-FR" dirty="0" err="1"/>
              <a:t>amitiptyline</a:t>
            </a:r>
            <a:r>
              <a:rPr lang="fr-FR" dirty="0"/>
              <a:t> (</a:t>
            </a:r>
            <a:r>
              <a:rPr lang="fr-FR" dirty="0" err="1"/>
              <a:t>Laroxyl</a:t>
            </a:r>
            <a:r>
              <a:rPr lang="fr-FR" dirty="0"/>
              <a:t>)</a:t>
            </a:r>
          </a:p>
          <a:p>
            <a:pPr lvl="1"/>
            <a:r>
              <a:rPr lang="fr-FR" dirty="0"/>
              <a:t>La </a:t>
            </a:r>
            <a:r>
              <a:rPr lang="fr-FR" dirty="0" err="1"/>
              <a:t>clomipramine</a:t>
            </a:r>
            <a:r>
              <a:rPr lang="fr-FR" dirty="0"/>
              <a:t>( </a:t>
            </a:r>
            <a:r>
              <a:rPr lang="fr-FR" dirty="0" err="1"/>
              <a:t>Anafranil</a:t>
            </a:r>
            <a:r>
              <a:rPr lang="fr-FR" dirty="0"/>
              <a:t>)</a:t>
            </a:r>
          </a:p>
          <a:p>
            <a:pPr lvl="1"/>
            <a:r>
              <a:rPr lang="fr-FR" dirty="0"/>
              <a:t>La </a:t>
            </a:r>
            <a:r>
              <a:rPr lang="fr-FR" dirty="0" err="1"/>
              <a:t>sertraline</a:t>
            </a:r>
            <a:r>
              <a:rPr lang="fr-FR" dirty="0"/>
              <a:t>( </a:t>
            </a:r>
            <a:r>
              <a:rPr lang="fr-FR" dirty="0" err="1"/>
              <a:t>Zoloft</a:t>
            </a:r>
            <a:r>
              <a:rPr lang="fr-FR" dirty="0"/>
              <a:t>)</a:t>
            </a:r>
          </a:p>
          <a:p>
            <a:pPr lvl="1"/>
            <a:r>
              <a:rPr lang="fr-FR" dirty="0"/>
              <a:t>L’</a:t>
            </a:r>
            <a:r>
              <a:rPr lang="fr-FR" dirty="0" err="1"/>
              <a:t>olanzapine</a:t>
            </a:r>
            <a:r>
              <a:rPr lang="fr-FR" dirty="0"/>
              <a:t> (</a:t>
            </a:r>
            <a:r>
              <a:rPr lang="fr-FR" dirty="0" err="1"/>
              <a:t>Zyprexa</a:t>
            </a:r>
            <a:r>
              <a:rPr lang="fr-FR" dirty="0"/>
              <a:t>)</a:t>
            </a:r>
          </a:p>
          <a:p>
            <a:pPr lvl="1"/>
            <a:r>
              <a:rPr lang="fr-FR" dirty="0"/>
              <a:t>La </a:t>
            </a:r>
            <a:r>
              <a:rPr lang="fr-FR" dirty="0" err="1"/>
              <a:t>fluoxetine</a:t>
            </a:r>
            <a:r>
              <a:rPr lang="fr-FR" dirty="0"/>
              <a:t> (Prozac)</a:t>
            </a:r>
          </a:p>
          <a:p>
            <a:endParaRPr lang="fr-FR" dirty="0"/>
          </a:p>
        </p:txBody>
      </p:sp>
    </p:spTree>
    <p:extLst>
      <p:ext uri="{BB962C8B-B14F-4D97-AF65-F5344CB8AC3E}">
        <p14:creationId xmlns:p14="http://schemas.microsoft.com/office/powerpoint/2010/main" val="3621957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7483"/>
            <a:ext cx="10515600" cy="815747"/>
          </a:xfrm>
        </p:spPr>
        <p:txBody>
          <a:bodyPr/>
          <a:lstStyle/>
          <a:p>
            <a:r>
              <a:rPr lang="fr-FR" dirty="0" smtClean="0">
                <a:solidFill>
                  <a:srgbClr val="FF0000"/>
                </a:solidFill>
              </a:rPr>
              <a:t>Cas </a:t>
            </a:r>
            <a:r>
              <a:rPr lang="fr-FR" dirty="0" smtClean="0">
                <a:solidFill>
                  <a:srgbClr val="FF0000"/>
                </a:solidFill>
              </a:rPr>
              <a:t>clinique 5</a:t>
            </a:r>
            <a:endParaRPr lang="fr-FR" dirty="0">
              <a:solidFill>
                <a:srgbClr val="FF0000"/>
              </a:solidFill>
            </a:endParaRPr>
          </a:p>
        </p:txBody>
      </p:sp>
      <p:sp>
        <p:nvSpPr>
          <p:cNvPr id="3" name="Espace réservé du contenu 2"/>
          <p:cNvSpPr>
            <a:spLocks noGrp="1"/>
          </p:cNvSpPr>
          <p:nvPr>
            <p:ph idx="1"/>
          </p:nvPr>
        </p:nvSpPr>
        <p:spPr>
          <a:xfrm>
            <a:off x="57149" y="751115"/>
            <a:ext cx="11911693" cy="5951764"/>
          </a:xfrm>
        </p:spPr>
        <p:txBody>
          <a:bodyPr>
            <a:normAutofit fontScale="85000" lnSpcReduction="10000"/>
          </a:bodyPr>
          <a:lstStyle/>
          <a:p>
            <a:r>
              <a:rPr lang="fr-FR" dirty="0"/>
              <a:t>Mlle H, 24 ans, étudiante dans une école privé, célibataire, de bon niveau socio- économique, et sans aucun antécédent psychiatrique, vient consulter pour la première fois un psychiatre pour une symptomatologie aigue qui s’est installée juste il y’a deux mois. Mlle H rapporte qu’il se souvient bien du début et du jour exact lorsqu’elle était chez elle dans sa chambre en train de préparer un exposé et soudainement elle a senti des vertiges et son cœur qui a commencé à battre de plus en plus fort et sa respiration est devenue difficile à tel point qu’elle a cru qu’elle va mourir, et ce n’est qu’après un quart d’heure qu’elle a eu un soulagement. Elle a consulté chez plusieurs cardiologues et rien n’a été décelé. Le bilan biologique est tout à fait normal, et malgré ça, cette symptomatologie a continué à récidiver au moins deux fois par semaine. L’examen du psychiatre n’a pas révélé une tristesse de l’humeur, ni d’idées délirantes ni de troubles perceptifs et sans traits de personnalité pathologique</a:t>
            </a:r>
          </a:p>
          <a:p>
            <a:r>
              <a:rPr lang="fr-FR" dirty="0"/>
              <a:t>Q a : Quel est le diagnostic le plus probable ?</a:t>
            </a:r>
          </a:p>
          <a:p>
            <a:r>
              <a:rPr lang="fr-FR" dirty="0"/>
              <a:t>Q b : Citez les éléments sémiologiques en faveur de ce diagnostic</a:t>
            </a:r>
          </a:p>
          <a:p>
            <a:r>
              <a:rPr lang="fr-FR" dirty="0"/>
              <a:t>Q c : Quelles seraient les complications à craindre chez cette patiente ?</a:t>
            </a:r>
          </a:p>
          <a:p>
            <a:r>
              <a:rPr lang="fr-FR" dirty="0"/>
              <a:t>Q d : Quel sera le traitement médicamenteux de fond (molécule, dose et durée) à proposer ?</a:t>
            </a:r>
          </a:p>
          <a:p>
            <a:r>
              <a:rPr lang="fr-FR" dirty="0"/>
              <a:t>Q e : Quel est le type de psychothérapie que vous pouvez lui proposer ?</a:t>
            </a:r>
          </a:p>
          <a:p>
            <a:endParaRPr lang="fr-FR" dirty="0"/>
          </a:p>
        </p:txBody>
      </p:sp>
    </p:spTree>
    <p:extLst>
      <p:ext uri="{BB962C8B-B14F-4D97-AF65-F5344CB8AC3E}">
        <p14:creationId xmlns:p14="http://schemas.microsoft.com/office/powerpoint/2010/main" val="302645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57389"/>
          </a:xfrm>
        </p:spPr>
        <p:txBody>
          <a:bodyPr>
            <a:normAutofit fontScale="90000"/>
          </a:bodyPr>
          <a:lstStyle/>
          <a:p>
            <a:r>
              <a:rPr lang="fr-FR" dirty="0" smtClean="0">
                <a:solidFill>
                  <a:srgbClr val="FF0000"/>
                </a:solidFill>
              </a:rPr>
              <a:t>Cas clinique 6</a:t>
            </a:r>
            <a:endParaRPr lang="fr-FR" dirty="0">
              <a:solidFill>
                <a:srgbClr val="FF0000"/>
              </a:solidFill>
            </a:endParaRPr>
          </a:p>
        </p:txBody>
      </p:sp>
      <p:sp>
        <p:nvSpPr>
          <p:cNvPr id="3" name="Espace réservé du contenu 2"/>
          <p:cNvSpPr>
            <a:spLocks noGrp="1"/>
          </p:cNvSpPr>
          <p:nvPr>
            <p:ph idx="1"/>
          </p:nvPr>
        </p:nvSpPr>
        <p:spPr>
          <a:xfrm>
            <a:off x="838200" y="914400"/>
            <a:ext cx="10515600" cy="5780314"/>
          </a:xfrm>
        </p:spPr>
        <p:txBody>
          <a:bodyPr>
            <a:normAutofit lnSpcReduction="10000"/>
          </a:bodyPr>
          <a:lstStyle/>
          <a:p>
            <a:r>
              <a:rPr lang="fr-FR" dirty="0"/>
              <a:t>Monsieur R, 52 ans, travaille comme juge au tribunal, et ayant comme seul antécédent un accident de la voie publique il y’a deux ans, et qui a couté la vie à un confrère à lui. Il vient consulter pour une angoisse continue, des cauchemars et une insomnie. Il a commencé depuis un an à ruminer autour de la mort et à imaginer des scènes dramatiques à propos des accidents mortels sur la route, et à se rappeler aussi de façon incessante de son confrère décédé. Son humeur est franchement dépressive, il sort très peu de chez lui, et craint de prendre sa voiture avec lui. Il n’existe pas d’idées suicidaires.</a:t>
            </a:r>
          </a:p>
          <a:p>
            <a:r>
              <a:rPr lang="fr-FR" dirty="0"/>
              <a:t>Q a : Quel est votre diagnostic ?</a:t>
            </a:r>
          </a:p>
          <a:p>
            <a:r>
              <a:rPr lang="fr-FR" dirty="0"/>
              <a:t>Q b : Citez les éléments sémiologiques en faveur de ce diagnostic</a:t>
            </a:r>
          </a:p>
          <a:p>
            <a:r>
              <a:rPr lang="fr-FR" dirty="0"/>
              <a:t>Q c : Elle existe une complication psychiatrique bien évidente, laquelle ? et sur quels critères vous la retenez ?</a:t>
            </a:r>
          </a:p>
          <a:p>
            <a:r>
              <a:rPr lang="fr-FR" dirty="0"/>
              <a:t>Q d : Quel est votre traitement médicamenteux ?</a:t>
            </a:r>
          </a:p>
          <a:p>
            <a:endParaRPr lang="fr-FR" dirty="0"/>
          </a:p>
        </p:txBody>
      </p:sp>
    </p:spTree>
    <p:extLst>
      <p:ext uri="{BB962C8B-B14F-4D97-AF65-F5344CB8AC3E}">
        <p14:creationId xmlns:p14="http://schemas.microsoft.com/office/powerpoint/2010/main" val="1364738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872" y="136526"/>
            <a:ext cx="10515600" cy="737054"/>
          </a:xfrm>
        </p:spPr>
        <p:txBody>
          <a:bodyPr/>
          <a:lstStyle/>
          <a:p>
            <a:r>
              <a:rPr lang="fr-FR" dirty="0" smtClean="0">
                <a:solidFill>
                  <a:srgbClr val="FF0000"/>
                </a:solidFill>
              </a:rPr>
              <a:t>Cas </a:t>
            </a:r>
            <a:r>
              <a:rPr lang="fr-FR" dirty="0" smtClean="0">
                <a:solidFill>
                  <a:srgbClr val="FF0000"/>
                </a:solidFill>
              </a:rPr>
              <a:t>clinique 7</a:t>
            </a:r>
            <a:endParaRPr lang="fr-FR" dirty="0">
              <a:solidFill>
                <a:srgbClr val="FF0000"/>
              </a:solidFill>
            </a:endParaRPr>
          </a:p>
        </p:txBody>
      </p:sp>
      <p:sp>
        <p:nvSpPr>
          <p:cNvPr id="3" name="Espace réservé du contenu 2"/>
          <p:cNvSpPr>
            <a:spLocks noGrp="1"/>
          </p:cNvSpPr>
          <p:nvPr>
            <p:ph idx="1"/>
          </p:nvPr>
        </p:nvSpPr>
        <p:spPr>
          <a:xfrm>
            <a:off x="138793" y="816428"/>
            <a:ext cx="11919857" cy="5927271"/>
          </a:xfrm>
        </p:spPr>
        <p:txBody>
          <a:bodyPr>
            <a:normAutofit fontScale="92500" lnSpcReduction="20000"/>
          </a:bodyPr>
          <a:lstStyle/>
          <a:p>
            <a:r>
              <a:rPr lang="fr-FR" dirty="0"/>
              <a:t>Un jeune patient de 22 ans, célibataire, étudiant sans antécédents psychiatriques ni personnels ni familiaux, et sans aucun antécédent d’usage de substance psychoactive. Il est venu au service des urgences dans un état d’agitation psychomotrice, avec des gestes désordonnés et une agressivité ; il a le sentiment d’être menacé par des forces diaboliques et dit qu’elles lui parlent depuis une semaine. Il ressent qu’il est tout le temps poursuivi par ces démons et que certains voisins le commandent de loin. Sa mère qui l’accompagnait aux urgences rapporte que son fils a changé depuis 10 jours et nous rapporte qu’il avait une bonne intégration socio- familiale et scolaire, et qu’il était bien épanouie. Au cours de l’entretien : il est fortement angoissé et agité, dit qu’il est sujet d’un complot de ses voisins. IL juge ses événements comme étant le messager de Dieu, et qu’il reçoit des ordres de sa part. Son humeur est labile et il parait à certains moments </a:t>
            </a:r>
            <a:r>
              <a:rPr lang="fr-FR" dirty="0" err="1"/>
              <a:t>subconfus</a:t>
            </a:r>
            <a:r>
              <a:rPr lang="fr-FR" dirty="0"/>
              <a:t>.</a:t>
            </a:r>
          </a:p>
          <a:p>
            <a:r>
              <a:rPr lang="fr-FR" dirty="0"/>
              <a:t>Q a : Quel est le diagnostic le plus probable ? Justifiez votre réponse</a:t>
            </a:r>
          </a:p>
          <a:p>
            <a:r>
              <a:rPr lang="fr-FR" dirty="0"/>
              <a:t>Q b : Quels sont les examens complémentaires à demander ?</a:t>
            </a:r>
          </a:p>
          <a:p>
            <a:r>
              <a:rPr lang="fr-FR" dirty="0"/>
              <a:t>Q c : Quelles Sont les modalités évolutives de cette pathologie ?</a:t>
            </a:r>
          </a:p>
          <a:p>
            <a:r>
              <a:rPr lang="fr-FR" dirty="0"/>
              <a:t>Q e : Citez les éléments pronostiques chez ce patient?</a:t>
            </a:r>
          </a:p>
          <a:p>
            <a:r>
              <a:rPr lang="fr-FR" dirty="0"/>
              <a:t>Q d : Quel sera le traitement médicamenteux à court terme (molécule, dose et durée) à proposer ?</a:t>
            </a:r>
          </a:p>
          <a:p>
            <a:endParaRPr lang="fr-FR" dirty="0"/>
          </a:p>
        </p:txBody>
      </p:sp>
    </p:spTree>
    <p:extLst>
      <p:ext uri="{BB962C8B-B14F-4D97-AF65-F5344CB8AC3E}">
        <p14:creationId xmlns:p14="http://schemas.microsoft.com/office/powerpoint/2010/main" val="449746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Cas clinique 1</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dirty="0"/>
              <a:t>Monsieur. N, âgé de 51 ans, célibataire, sans profession, ramené aux urgences par sa sœur pour une tentative de suicide au cours de laquelle le patient a tenté de se jeter du toit de sa maison.</a:t>
            </a:r>
          </a:p>
          <a:p>
            <a:r>
              <a:rPr lang="fr-FR" dirty="0"/>
              <a:t>L'histoire de sa maladie remonte à quatre mois, juste après le décès de sa mère, Il y a eu apparition progressive d'une insomnie matinale, un refus alimentaire, une cachexie. Il a comme antécédent une tentative de suicide qui remonte à un mois où le patient a essayé de se poignarder par un couteau survenant dans un contexte de désespoir et de remords</a:t>
            </a:r>
            <a:r>
              <a:rPr lang="fr-FR" dirty="0" smtClean="0"/>
              <a:t>.</a:t>
            </a:r>
          </a:p>
          <a:p>
            <a:r>
              <a:rPr lang="fr-FR" dirty="0" smtClean="0"/>
              <a:t> </a:t>
            </a:r>
            <a:r>
              <a:rPr lang="fr-FR" dirty="0"/>
              <a:t>L'examen à l'admission a trouvé un patient instable sur le plan psychomoteur. Son humeur parait profondément triste. Le patient disait «  je n'ai pas de foie, ni d'estomac… », il rapportait qu'il se trouvait en enfer, qu'il subissait le châtiment éternel de ses fautes, il n'exprimait aucun regret à l'égard de ses tentatives de suicide.</a:t>
            </a:r>
          </a:p>
          <a:p>
            <a:pPr marL="0" indent="0">
              <a:buNone/>
            </a:pPr>
            <a:r>
              <a:rPr lang="fr-FR" dirty="0"/>
              <a:t/>
            </a:r>
            <a:br>
              <a:rPr lang="fr-FR" dirty="0"/>
            </a:br>
            <a:endParaRPr lang="fr-FR" dirty="0"/>
          </a:p>
          <a:p>
            <a:endParaRPr lang="fr-FR" dirty="0"/>
          </a:p>
        </p:txBody>
      </p:sp>
    </p:spTree>
    <p:extLst>
      <p:ext uri="{BB962C8B-B14F-4D97-AF65-F5344CB8AC3E}">
        <p14:creationId xmlns:p14="http://schemas.microsoft.com/office/powerpoint/2010/main" val="2181339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1253"/>
          </a:xfrm>
        </p:spPr>
        <p:txBody>
          <a:bodyPr>
            <a:normAutofit fontScale="90000"/>
          </a:bodyPr>
          <a:lstStyle/>
          <a:p>
            <a:endParaRPr lang="fr-FR" dirty="0"/>
          </a:p>
        </p:txBody>
      </p:sp>
      <p:sp>
        <p:nvSpPr>
          <p:cNvPr id="3" name="Espace réservé du contenu 2"/>
          <p:cNvSpPr>
            <a:spLocks noGrp="1"/>
          </p:cNvSpPr>
          <p:nvPr>
            <p:ph idx="1"/>
          </p:nvPr>
        </p:nvSpPr>
        <p:spPr>
          <a:xfrm>
            <a:off x="838200" y="579665"/>
            <a:ext cx="10515600" cy="6074228"/>
          </a:xfrm>
        </p:spPr>
        <p:txBody>
          <a:bodyPr>
            <a:normAutofit fontScale="62500" lnSpcReduction="20000"/>
          </a:bodyPr>
          <a:lstStyle/>
          <a:p>
            <a:r>
              <a:rPr lang="fr-FR" dirty="0"/>
              <a:t>Quels sont les éléments sémiologiques de cette observation ?</a:t>
            </a:r>
          </a:p>
          <a:p>
            <a:pPr lvl="1"/>
            <a:r>
              <a:rPr lang="fr-FR" dirty="0"/>
              <a:t>A- Hallucinations auditives</a:t>
            </a:r>
          </a:p>
          <a:p>
            <a:pPr lvl="1"/>
            <a:r>
              <a:rPr lang="fr-FR" dirty="0"/>
              <a:t>B- </a:t>
            </a:r>
            <a:r>
              <a:rPr lang="fr-FR" dirty="0" err="1"/>
              <a:t>Autoculpabilité</a:t>
            </a:r>
            <a:endParaRPr lang="fr-FR" dirty="0"/>
          </a:p>
          <a:p>
            <a:pPr lvl="1"/>
            <a:r>
              <a:rPr lang="fr-FR" dirty="0"/>
              <a:t>C- Inhibition psychomotrice</a:t>
            </a:r>
          </a:p>
          <a:p>
            <a:pPr lvl="1"/>
            <a:r>
              <a:rPr lang="fr-FR" dirty="0"/>
              <a:t>D- Humeur euphorique</a:t>
            </a:r>
          </a:p>
          <a:p>
            <a:pPr lvl="1"/>
            <a:r>
              <a:rPr lang="fr-FR" dirty="0"/>
              <a:t>E- Désir de mort</a:t>
            </a:r>
          </a:p>
          <a:p>
            <a:r>
              <a:rPr lang="fr-FR" dirty="0"/>
              <a:t>25. Les propos du patient « je n'ai pas de foie, ni d'estomac…», entrent dans le cadre de :</a:t>
            </a:r>
          </a:p>
          <a:p>
            <a:pPr lvl="1"/>
            <a:r>
              <a:rPr lang="fr-FR" dirty="0"/>
              <a:t>A- Dépersonnalisation</a:t>
            </a:r>
          </a:p>
          <a:p>
            <a:pPr lvl="1"/>
            <a:r>
              <a:rPr lang="fr-FR" dirty="0"/>
              <a:t>B- Déréalisation</a:t>
            </a:r>
          </a:p>
          <a:p>
            <a:pPr lvl="1"/>
            <a:r>
              <a:rPr lang="fr-FR" dirty="0"/>
              <a:t>C- Syndrome de </a:t>
            </a:r>
            <a:r>
              <a:rPr lang="fr-FR" dirty="0" err="1"/>
              <a:t>C</a:t>
            </a:r>
            <a:r>
              <a:rPr lang="fr-FR" dirty="0" err="1" smtClean="0"/>
              <a:t>otard</a:t>
            </a:r>
            <a:endParaRPr lang="fr-FR" dirty="0"/>
          </a:p>
          <a:p>
            <a:pPr lvl="1"/>
            <a:r>
              <a:rPr lang="fr-FR" dirty="0"/>
              <a:t>D- Trouble psychosomatique</a:t>
            </a:r>
          </a:p>
          <a:p>
            <a:pPr lvl="1"/>
            <a:r>
              <a:rPr lang="fr-FR" dirty="0"/>
              <a:t>E- Syndrome dissociatif</a:t>
            </a:r>
          </a:p>
          <a:p>
            <a:r>
              <a:rPr lang="fr-FR" dirty="0"/>
              <a:t>26. Quel est le diagnostic à évoquer ?</a:t>
            </a:r>
          </a:p>
          <a:p>
            <a:pPr lvl="1"/>
            <a:r>
              <a:rPr lang="fr-FR" dirty="0"/>
              <a:t>A- Dépression délirante</a:t>
            </a:r>
          </a:p>
          <a:p>
            <a:pPr lvl="1"/>
            <a:r>
              <a:rPr lang="fr-FR" dirty="0"/>
              <a:t>B- Bouffée délirante aigue</a:t>
            </a:r>
          </a:p>
          <a:p>
            <a:pPr lvl="1"/>
            <a:r>
              <a:rPr lang="fr-FR" dirty="0"/>
              <a:t>C- Dépression stuporeuse</a:t>
            </a:r>
          </a:p>
          <a:p>
            <a:pPr lvl="1"/>
            <a:r>
              <a:rPr lang="fr-FR" dirty="0"/>
              <a:t>D- Trouble schizo-affectif</a:t>
            </a:r>
          </a:p>
          <a:p>
            <a:pPr lvl="1"/>
            <a:r>
              <a:rPr lang="fr-FR" dirty="0"/>
              <a:t>E- Dépression masquée</a:t>
            </a:r>
          </a:p>
          <a:p>
            <a:r>
              <a:rPr lang="fr-FR" dirty="0"/>
              <a:t>27. Le risque suicidaire chez ce patient est élevé étant donnée :</a:t>
            </a:r>
          </a:p>
          <a:p>
            <a:pPr lvl="1"/>
            <a:r>
              <a:rPr lang="fr-FR" dirty="0"/>
              <a:t>A- Le célibat</a:t>
            </a:r>
          </a:p>
          <a:p>
            <a:pPr lvl="1"/>
            <a:r>
              <a:rPr lang="fr-FR" dirty="0"/>
              <a:t>B- La récidive des tentatives de suicide</a:t>
            </a:r>
          </a:p>
          <a:p>
            <a:pPr lvl="1"/>
            <a:r>
              <a:rPr lang="fr-FR" dirty="0"/>
              <a:t>C- Le décès de sa mère survenant juste avant le début des troubles  </a:t>
            </a:r>
          </a:p>
          <a:p>
            <a:pPr lvl="1"/>
            <a:r>
              <a:rPr lang="fr-FR" dirty="0"/>
              <a:t>D- La douleur morale</a:t>
            </a:r>
          </a:p>
          <a:p>
            <a:pPr lvl="1"/>
            <a:r>
              <a:rPr lang="fr-FR" dirty="0"/>
              <a:t>E- L'absence du critique des tentatives de suicide</a:t>
            </a:r>
          </a:p>
          <a:p>
            <a:endParaRPr lang="fr-FR" dirty="0"/>
          </a:p>
        </p:txBody>
      </p:sp>
    </p:spTree>
    <p:extLst>
      <p:ext uri="{BB962C8B-B14F-4D97-AF65-F5344CB8AC3E}">
        <p14:creationId xmlns:p14="http://schemas.microsoft.com/office/powerpoint/2010/main" val="3020979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Cas clinique 2</a:t>
            </a:r>
            <a:endParaRPr lang="fr-FR" dirty="0">
              <a:solidFill>
                <a:srgbClr val="FF0000"/>
              </a:solidFill>
            </a:endParaRPr>
          </a:p>
        </p:txBody>
      </p:sp>
      <p:sp>
        <p:nvSpPr>
          <p:cNvPr id="3" name="Espace réservé du contenu 2"/>
          <p:cNvSpPr>
            <a:spLocks noGrp="1"/>
          </p:cNvSpPr>
          <p:nvPr>
            <p:ph idx="1"/>
          </p:nvPr>
        </p:nvSpPr>
        <p:spPr>
          <a:xfrm>
            <a:off x="691243" y="1294946"/>
            <a:ext cx="10515600" cy="5391604"/>
          </a:xfrm>
        </p:spPr>
        <p:txBody>
          <a:bodyPr>
            <a:normAutofit/>
          </a:bodyPr>
          <a:lstStyle/>
          <a:p>
            <a:pPr marL="0" indent="0">
              <a:buNone/>
            </a:pPr>
            <a:r>
              <a:rPr lang="fr-FR" dirty="0"/>
              <a:t>Madame S., 32 ans, amenée par sa mère aux urgences psychiatriques. Elle a accouché il y a 10 jours. Elle ne comprend pas pourquoi cette femme l'a amenée ici. « C'est sûrement parce qu'elle veut du mal à mon enfant ». « Elle fait partie de cette bande de chasseurs masqués qui vient le soir dans ma chambre pour me voler mon enfant. D'ailleurs, ce n'est pas ma fille. J'avais un garçon mais ils m'en ont donné un autre. » Sa mère est très inquiète. Lorsque sa fille est rentrée de la maternité, elle semblait fatiguée mais heureuse et puis, brutalement, son comportement a changé. « Je ne sais plus quoi faire. Parfois, elle s'agite dans tous les sens et à certains moments, elle reste assise des heures entières dans sa chambre comme si plus rien ne l'intéressait. Elle me raconte des choses bizarres et le soir elle hurle comme si elle avait des cauchemars sans dormir. »</a:t>
            </a:r>
          </a:p>
        </p:txBody>
      </p:sp>
    </p:spTree>
    <p:extLst>
      <p:ext uri="{BB962C8B-B14F-4D97-AF65-F5344CB8AC3E}">
        <p14:creationId xmlns:p14="http://schemas.microsoft.com/office/powerpoint/2010/main" val="2414535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98211"/>
          </a:xfrm>
        </p:spPr>
        <p:txBody>
          <a:bodyPr>
            <a:normAutofit fontScale="90000"/>
          </a:bodyPr>
          <a:lstStyle/>
          <a:p>
            <a:endParaRPr lang="fr-FR" dirty="0"/>
          </a:p>
        </p:txBody>
      </p:sp>
      <p:sp>
        <p:nvSpPr>
          <p:cNvPr id="3" name="Espace réservé du contenu 2"/>
          <p:cNvSpPr>
            <a:spLocks noGrp="1"/>
          </p:cNvSpPr>
          <p:nvPr>
            <p:ph idx="1"/>
          </p:nvPr>
        </p:nvSpPr>
        <p:spPr>
          <a:xfrm>
            <a:off x="838200" y="669470"/>
            <a:ext cx="10515600" cy="6131379"/>
          </a:xfrm>
        </p:spPr>
        <p:txBody>
          <a:bodyPr>
            <a:normAutofit fontScale="47500" lnSpcReduction="20000"/>
          </a:bodyPr>
          <a:lstStyle/>
          <a:p>
            <a:r>
              <a:rPr lang="fr-FR" b="1" dirty="0"/>
              <a:t>Quels sont les éléments sémiologiques de cette observation ?</a:t>
            </a:r>
            <a:endParaRPr lang="fr-FR" dirty="0"/>
          </a:p>
          <a:p>
            <a:pPr lvl="1"/>
            <a:r>
              <a:rPr lang="fr-FR" dirty="0"/>
              <a:t>Hallucinations visuelles</a:t>
            </a:r>
          </a:p>
          <a:p>
            <a:pPr lvl="1"/>
            <a:r>
              <a:rPr lang="fr-FR" dirty="0"/>
              <a:t>Automatisme mental</a:t>
            </a:r>
          </a:p>
          <a:p>
            <a:pPr lvl="1"/>
            <a:r>
              <a:rPr lang="fr-FR" dirty="0"/>
              <a:t>Syndrome confusionnel</a:t>
            </a:r>
          </a:p>
          <a:p>
            <a:pPr lvl="1"/>
            <a:r>
              <a:rPr lang="fr-FR" dirty="0"/>
              <a:t>Délire onirique</a:t>
            </a:r>
          </a:p>
          <a:p>
            <a:pPr lvl="1"/>
            <a:r>
              <a:rPr lang="fr-FR" dirty="0"/>
              <a:t>Hallucinations auditives</a:t>
            </a:r>
          </a:p>
          <a:p>
            <a:r>
              <a:rPr lang="fr-FR" b="1" dirty="0"/>
              <a:t>Quel est le diagnostic le plus probable à évoquer chez cette patiente ?</a:t>
            </a:r>
            <a:endParaRPr lang="fr-FR" dirty="0"/>
          </a:p>
          <a:p>
            <a:pPr lvl="1"/>
            <a:r>
              <a:rPr lang="fr-FR" dirty="0"/>
              <a:t>Dépression du post-partum</a:t>
            </a:r>
          </a:p>
          <a:p>
            <a:pPr lvl="1"/>
            <a:r>
              <a:rPr lang="fr-FR" dirty="0"/>
              <a:t>Trouble schizo-affectif</a:t>
            </a:r>
          </a:p>
          <a:p>
            <a:pPr lvl="1"/>
            <a:r>
              <a:rPr lang="fr-FR" dirty="0"/>
              <a:t>Psychose puerpérale</a:t>
            </a:r>
          </a:p>
          <a:p>
            <a:pPr lvl="1"/>
            <a:r>
              <a:rPr lang="fr-FR" dirty="0"/>
              <a:t>Manie puerpérale</a:t>
            </a:r>
          </a:p>
          <a:p>
            <a:pPr lvl="1"/>
            <a:r>
              <a:rPr lang="fr-FR" dirty="0"/>
              <a:t>Schizophrénie paranoïde</a:t>
            </a:r>
          </a:p>
          <a:p>
            <a:r>
              <a:rPr lang="fr-FR" b="1" dirty="0" smtClean="0"/>
              <a:t>Quel est le </a:t>
            </a:r>
            <a:r>
              <a:rPr lang="fr-FR" b="1" dirty="0" err="1" smtClean="0"/>
              <a:t>principaldiagnostic</a:t>
            </a:r>
            <a:r>
              <a:rPr lang="fr-FR" b="1" dirty="0" smtClean="0"/>
              <a:t> différentiel </a:t>
            </a:r>
            <a:r>
              <a:rPr lang="fr-FR" b="1" dirty="0"/>
              <a:t>à évoquer chez cette patiente ?</a:t>
            </a:r>
            <a:endParaRPr lang="fr-FR" dirty="0"/>
          </a:p>
          <a:p>
            <a:pPr lvl="1"/>
            <a:r>
              <a:rPr lang="fr-FR" dirty="0"/>
              <a:t>Schizophrénie</a:t>
            </a:r>
          </a:p>
          <a:p>
            <a:pPr lvl="1"/>
            <a:r>
              <a:rPr lang="fr-FR" dirty="0"/>
              <a:t>Thrombophlébite cérébrale</a:t>
            </a:r>
          </a:p>
          <a:p>
            <a:pPr lvl="1"/>
            <a:r>
              <a:rPr lang="fr-FR" dirty="0" smtClean="0"/>
              <a:t>Septicémie</a:t>
            </a:r>
            <a:endParaRPr lang="fr-FR" dirty="0"/>
          </a:p>
          <a:p>
            <a:pPr lvl="1"/>
            <a:r>
              <a:rPr lang="fr-FR" dirty="0"/>
              <a:t>Psychose hallucinatoire chronique</a:t>
            </a:r>
          </a:p>
          <a:p>
            <a:r>
              <a:rPr lang="fr-FR" b="1" dirty="0"/>
              <a:t>Quelles sont les modalités évolutives chez cette patiente ?</a:t>
            </a:r>
            <a:endParaRPr lang="fr-FR" dirty="0"/>
          </a:p>
          <a:p>
            <a:pPr lvl="1"/>
            <a:r>
              <a:rPr lang="fr-FR" dirty="0"/>
              <a:t>Evolution vers une schizophrénie</a:t>
            </a:r>
          </a:p>
          <a:p>
            <a:pPr lvl="1"/>
            <a:r>
              <a:rPr lang="fr-FR" dirty="0"/>
              <a:t>Evolution vers un trouble bipolaire</a:t>
            </a:r>
          </a:p>
          <a:p>
            <a:pPr lvl="1"/>
            <a:r>
              <a:rPr lang="fr-FR" dirty="0"/>
              <a:t>Guérison</a:t>
            </a:r>
          </a:p>
          <a:p>
            <a:pPr lvl="1"/>
            <a:r>
              <a:rPr lang="fr-FR" dirty="0"/>
              <a:t>Récidive du trouble</a:t>
            </a:r>
          </a:p>
          <a:p>
            <a:pPr lvl="1"/>
            <a:r>
              <a:rPr lang="fr-FR" dirty="0"/>
              <a:t>Evolution vers une psychose paranoïaque</a:t>
            </a:r>
          </a:p>
          <a:p>
            <a:r>
              <a:rPr lang="fr-FR" b="1" dirty="0"/>
              <a:t>Quels sont les trois éléments de bon pronostic chez cette patiente ?</a:t>
            </a:r>
            <a:endParaRPr lang="fr-FR" dirty="0"/>
          </a:p>
          <a:p>
            <a:pPr lvl="1"/>
            <a:r>
              <a:rPr lang="fr-FR" dirty="0"/>
              <a:t>C’est le premier épisode psychiatrique chez elle</a:t>
            </a:r>
          </a:p>
          <a:p>
            <a:pPr lvl="1"/>
            <a:r>
              <a:rPr lang="fr-FR" dirty="0"/>
              <a:t>L’accouchement qui a eu lieu 10 jours avant</a:t>
            </a:r>
          </a:p>
          <a:p>
            <a:pPr lvl="1"/>
            <a:r>
              <a:rPr lang="fr-FR" dirty="0"/>
              <a:t>Les cauchemars</a:t>
            </a:r>
          </a:p>
          <a:p>
            <a:pPr lvl="1"/>
            <a:r>
              <a:rPr lang="fr-FR" dirty="0"/>
              <a:t>L’agitation</a:t>
            </a:r>
          </a:p>
          <a:p>
            <a:pPr lvl="1"/>
            <a:r>
              <a:rPr lang="fr-FR" dirty="0"/>
              <a:t>Le début aigu</a:t>
            </a:r>
          </a:p>
          <a:p>
            <a:endParaRPr lang="fr-FR" dirty="0"/>
          </a:p>
        </p:txBody>
      </p:sp>
    </p:spTree>
    <p:extLst>
      <p:ext uri="{BB962C8B-B14F-4D97-AF65-F5344CB8AC3E}">
        <p14:creationId xmlns:p14="http://schemas.microsoft.com/office/powerpoint/2010/main" val="4008707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7582"/>
          </a:xfrm>
        </p:spPr>
        <p:txBody>
          <a:bodyPr>
            <a:normAutofit fontScale="90000"/>
          </a:bodyPr>
          <a:lstStyle/>
          <a:p>
            <a:endParaRPr lang="fr-FR" dirty="0"/>
          </a:p>
        </p:txBody>
      </p:sp>
      <p:sp>
        <p:nvSpPr>
          <p:cNvPr id="3" name="Espace réservé du contenu 2"/>
          <p:cNvSpPr>
            <a:spLocks noGrp="1"/>
          </p:cNvSpPr>
          <p:nvPr>
            <p:ph idx="1"/>
          </p:nvPr>
        </p:nvSpPr>
        <p:spPr>
          <a:xfrm>
            <a:off x="838200" y="563336"/>
            <a:ext cx="10515600" cy="6294664"/>
          </a:xfrm>
        </p:spPr>
        <p:txBody>
          <a:bodyPr>
            <a:normAutofit fontScale="92500" lnSpcReduction="10000"/>
          </a:bodyPr>
          <a:lstStyle/>
          <a:p>
            <a:r>
              <a:rPr lang="fr-FR" b="1" dirty="0"/>
              <a:t>Quelles sont les modalités thérapeutiques immédiates ?</a:t>
            </a:r>
            <a:endParaRPr lang="fr-FR" dirty="0"/>
          </a:p>
          <a:p>
            <a:pPr lvl="1"/>
            <a:r>
              <a:rPr lang="fr-FR" dirty="0"/>
              <a:t>Hospitalisation</a:t>
            </a:r>
          </a:p>
          <a:p>
            <a:pPr lvl="1"/>
            <a:r>
              <a:rPr lang="fr-FR" dirty="0"/>
              <a:t>Antidépresseurs par voie parentérale</a:t>
            </a:r>
          </a:p>
          <a:p>
            <a:pPr lvl="1"/>
            <a:r>
              <a:rPr lang="fr-FR" dirty="0"/>
              <a:t>Neuroleptiques injectables</a:t>
            </a:r>
          </a:p>
          <a:p>
            <a:pPr lvl="1"/>
            <a:r>
              <a:rPr lang="fr-FR" dirty="0"/>
              <a:t>Antidépresseurs associés aux </a:t>
            </a:r>
            <a:r>
              <a:rPr lang="fr-FR" dirty="0" err="1"/>
              <a:t>thymorégulateurs</a:t>
            </a:r>
            <a:endParaRPr lang="fr-FR" dirty="0"/>
          </a:p>
          <a:p>
            <a:pPr lvl="1"/>
            <a:r>
              <a:rPr lang="fr-FR" dirty="0"/>
              <a:t>Antidépresseurs associés aux anxiolytiques</a:t>
            </a:r>
          </a:p>
          <a:p>
            <a:r>
              <a:rPr lang="fr-FR" b="1" dirty="0" smtClean="0"/>
              <a:t>Cette </a:t>
            </a:r>
            <a:r>
              <a:rPr lang="fr-FR" b="1" dirty="0"/>
              <a:t>pathologie est :</a:t>
            </a:r>
            <a:endParaRPr lang="fr-FR" dirty="0"/>
          </a:p>
          <a:p>
            <a:pPr lvl="1"/>
            <a:r>
              <a:rPr lang="fr-FR" dirty="0"/>
              <a:t>Classiquement sensible aux antidépresseurs</a:t>
            </a:r>
          </a:p>
          <a:p>
            <a:pPr lvl="1"/>
            <a:r>
              <a:rPr lang="fr-FR" dirty="0"/>
              <a:t>Habituellement résistante aux antidépresseurs</a:t>
            </a:r>
          </a:p>
          <a:p>
            <a:pPr lvl="1"/>
            <a:r>
              <a:rPr lang="fr-FR" dirty="0"/>
              <a:t>Classiquement sensible aux neuroleptiques</a:t>
            </a:r>
          </a:p>
          <a:p>
            <a:pPr lvl="1"/>
            <a:r>
              <a:rPr lang="fr-FR" dirty="0"/>
              <a:t>Habituellement résistante aux neuroleptiques</a:t>
            </a:r>
          </a:p>
          <a:p>
            <a:pPr lvl="1"/>
            <a:r>
              <a:rPr lang="fr-FR" dirty="0"/>
              <a:t>Aucune de ces propositions</a:t>
            </a:r>
          </a:p>
          <a:p>
            <a:r>
              <a:rPr lang="fr-FR" b="1" dirty="0"/>
              <a:t>La durée minimale du traitement de cette patiente est :</a:t>
            </a:r>
            <a:endParaRPr lang="fr-FR" dirty="0"/>
          </a:p>
          <a:p>
            <a:pPr lvl="1"/>
            <a:r>
              <a:rPr lang="fr-FR" dirty="0"/>
              <a:t>3 mois</a:t>
            </a:r>
          </a:p>
          <a:p>
            <a:pPr lvl="1"/>
            <a:r>
              <a:rPr lang="fr-FR" dirty="0"/>
              <a:t>6 mois</a:t>
            </a:r>
          </a:p>
          <a:p>
            <a:pPr lvl="1"/>
            <a:r>
              <a:rPr lang="fr-FR" dirty="0"/>
              <a:t>Un an</a:t>
            </a:r>
          </a:p>
          <a:p>
            <a:pPr lvl="1"/>
            <a:r>
              <a:rPr lang="fr-FR" dirty="0"/>
              <a:t>3 ans</a:t>
            </a:r>
          </a:p>
          <a:p>
            <a:pPr lvl="1"/>
            <a:r>
              <a:rPr lang="fr-FR" dirty="0"/>
              <a:t>5 ans</a:t>
            </a:r>
          </a:p>
          <a:p>
            <a:endParaRPr lang="fr-FR" dirty="0"/>
          </a:p>
        </p:txBody>
      </p:sp>
    </p:spTree>
    <p:extLst>
      <p:ext uri="{BB962C8B-B14F-4D97-AF65-F5344CB8AC3E}">
        <p14:creationId xmlns:p14="http://schemas.microsoft.com/office/powerpoint/2010/main" val="3031943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Cas </a:t>
            </a:r>
            <a:r>
              <a:rPr lang="fr-FR" dirty="0" smtClean="0">
                <a:solidFill>
                  <a:srgbClr val="FF0000"/>
                </a:solidFill>
              </a:rPr>
              <a:t>clinique 3</a:t>
            </a:r>
            <a:endParaRPr lang="fr-FR" dirty="0">
              <a:solidFill>
                <a:srgbClr val="FF0000"/>
              </a:solidFill>
            </a:endParaRPr>
          </a:p>
        </p:txBody>
      </p:sp>
      <p:sp>
        <p:nvSpPr>
          <p:cNvPr id="3" name="Espace réservé du contenu 2"/>
          <p:cNvSpPr>
            <a:spLocks noGrp="1"/>
          </p:cNvSpPr>
          <p:nvPr>
            <p:ph idx="1"/>
          </p:nvPr>
        </p:nvSpPr>
        <p:spPr/>
        <p:txBody>
          <a:bodyPr/>
          <a:lstStyle/>
          <a:p>
            <a:pPr marL="0" indent="0">
              <a:buNone/>
            </a:pPr>
            <a:r>
              <a:rPr lang="fr-FR" dirty="0"/>
              <a:t>Madame M. âgée de 50 ans, amenée par son mari qui s'inquiète de voir l’état de sa femme se dégrader. « Elle ne mange plus rien et elle a beaucoup maigri. A 3 heures du matin, elle est déjà debout ». Madame M. est prostrée, parle à voix basse d'un ton monocorde: « Je ne sais pas pourquoi il m'a amené ici... La médecine ne peut plus rien pour moi ni pour personne... Je vais mourir. Tous mes organes me lâchent les uns après les autres, je n'ai déjà plus de gorge ni de côlon... Et d'ailleurs, c'est bien fait pour moi…. Le mieux que j'ai à faire est de disparaître. »</a:t>
            </a:r>
          </a:p>
        </p:txBody>
      </p:sp>
    </p:spTree>
    <p:extLst>
      <p:ext uri="{BB962C8B-B14F-4D97-AF65-F5344CB8AC3E}">
        <p14:creationId xmlns:p14="http://schemas.microsoft.com/office/powerpoint/2010/main" val="3429208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896"/>
          </a:xfrm>
        </p:spPr>
        <p:txBody>
          <a:bodyPr>
            <a:normAutofit fontScale="90000"/>
          </a:bodyPr>
          <a:lstStyle/>
          <a:p>
            <a:endParaRPr lang="fr-FR" dirty="0"/>
          </a:p>
        </p:txBody>
      </p:sp>
      <p:sp>
        <p:nvSpPr>
          <p:cNvPr id="3" name="Espace réservé du contenu 2"/>
          <p:cNvSpPr>
            <a:spLocks noGrp="1"/>
          </p:cNvSpPr>
          <p:nvPr>
            <p:ph idx="1"/>
          </p:nvPr>
        </p:nvSpPr>
        <p:spPr>
          <a:xfrm>
            <a:off x="359229" y="914400"/>
            <a:ext cx="10994571" cy="5788479"/>
          </a:xfrm>
        </p:spPr>
        <p:txBody>
          <a:bodyPr>
            <a:normAutofit fontScale="62500" lnSpcReduction="20000"/>
          </a:bodyPr>
          <a:lstStyle/>
          <a:p>
            <a:r>
              <a:rPr lang="fr-FR" b="1" dirty="0"/>
              <a:t>Quels sont les éléments sémiologiques de cette observation ?</a:t>
            </a:r>
            <a:endParaRPr lang="fr-FR" dirty="0"/>
          </a:p>
          <a:p>
            <a:pPr lvl="1"/>
            <a:r>
              <a:rPr lang="fr-FR" dirty="0"/>
              <a:t>Insomnie d’endormissement</a:t>
            </a:r>
          </a:p>
          <a:p>
            <a:pPr lvl="1"/>
            <a:r>
              <a:rPr lang="fr-FR" dirty="0"/>
              <a:t>Syndrome de </a:t>
            </a:r>
            <a:r>
              <a:rPr lang="fr-FR" dirty="0" err="1"/>
              <a:t>Cotard</a:t>
            </a:r>
            <a:endParaRPr lang="fr-FR" dirty="0"/>
          </a:p>
          <a:p>
            <a:pPr lvl="1"/>
            <a:r>
              <a:rPr lang="fr-FR" dirty="0"/>
              <a:t>Ralentissement </a:t>
            </a:r>
            <a:r>
              <a:rPr lang="fr-FR" dirty="0" err="1"/>
              <a:t>psycho-moteur</a:t>
            </a:r>
            <a:endParaRPr lang="fr-FR" dirty="0"/>
          </a:p>
          <a:p>
            <a:pPr lvl="1"/>
            <a:r>
              <a:rPr lang="fr-FR" dirty="0"/>
              <a:t>Délire non congruent à l’humeur</a:t>
            </a:r>
          </a:p>
          <a:p>
            <a:pPr lvl="1"/>
            <a:r>
              <a:rPr lang="fr-FR" dirty="0" err="1"/>
              <a:t>Autoculpabilité</a:t>
            </a:r>
            <a:endParaRPr lang="fr-FR" dirty="0"/>
          </a:p>
          <a:p>
            <a:r>
              <a:rPr lang="fr-FR" b="1" dirty="0"/>
              <a:t>Les symptômes qui font défaut dans cette observation sont :</a:t>
            </a:r>
            <a:endParaRPr lang="fr-FR" dirty="0"/>
          </a:p>
          <a:p>
            <a:pPr lvl="1"/>
            <a:r>
              <a:rPr lang="fr-FR" dirty="0"/>
              <a:t>Les symptômes comportementaux</a:t>
            </a:r>
          </a:p>
          <a:p>
            <a:pPr lvl="1"/>
            <a:r>
              <a:rPr lang="fr-FR" dirty="0"/>
              <a:t>Les symptômes cognitifs</a:t>
            </a:r>
          </a:p>
          <a:p>
            <a:pPr lvl="1"/>
            <a:r>
              <a:rPr lang="fr-FR" dirty="0"/>
              <a:t>Les symptômes émotionnels</a:t>
            </a:r>
          </a:p>
          <a:p>
            <a:pPr lvl="1"/>
            <a:r>
              <a:rPr lang="fr-FR" dirty="0"/>
              <a:t>Le délire</a:t>
            </a:r>
          </a:p>
          <a:p>
            <a:pPr lvl="1"/>
            <a:r>
              <a:rPr lang="fr-FR" dirty="0"/>
              <a:t>Le ralentissement psychomoteur</a:t>
            </a:r>
          </a:p>
          <a:p>
            <a:r>
              <a:rPr lang="fr-FR" b="1" dirty="0"/>
              <a:t>Quel est le diagnostic le plus probable chez cette patiente ?</a:t>
            </a:r>
            <a:endParaRPr lang="fr-FR" dirty="0"/>
          </a:p>
          <a:p>
            <a:pPr lvl="1"/>
            <a:r>
              <a:rPr lang="fr-FR" dirty="0"/>
              <a:t>Dépression avec caractéristiques psychotiques congruentes à l’humeur</a:t>
            </a:r>
          </a:p>
          <a:p>
            <a:pPr lvl="1"/>
            <a:r>
              <a:rPr lang="fr-FR" dirty="0"/>
              <a:t>Dépression avec caractéristiques psychotiques non congruentes à l’humeur</a:t>
            </a:r>
          </a:p>
          <a:p>
            <a:pPr lvl="1"/>
            <a:r>
              <a:rPr lang="fr-FR" dirty="0"/>
              <a:t>Dépression masquée</a:t>
            </a:r>
          </a:p>
          <a:p>
            <a:pPr lvl="1"/>
            <a:r>
              <a:rPr lang="fr-FR" dirty="0"/>
              <a:t>Dépression anxieuse</a:t>
            </a:r>
          </a:p>
          <a:p>
            <a:pPr lvl="1"/>
            <a:r>
              <a:rPr lang="fr-FR" dirty="0"/>
              <a:t>Schizophrénie paranoïde</a:t>
            </a:r>
          </a:p>
          <a:p>
            <a:r>
              <a:rPr lang="fr-FR" b="1" dirty="0"/>
              <a:t>En faveur de votre diagnostic retenu, quels sont les trois éléments cliniques les plus spécifiques :</a:t>
            </a:r>
            <a:endParaRPr lang="fr-FR" dirty="0"/>
          </a:p>
          <a:p>
            <a:pPr lvl="1"/>
            <a:r>
              <a:rPr lang="fr-FR" dirty="0"/>
              <a:t>Le fait qu’elle dit : c'est bien fait pour moi…. Le mieux que j'ai à faire</a:t>
            </a:r>
          </a:p>
          <a:p>
            <a:pPr lvl="1"/>
            <a:r>
              <a:rPr lang="fr-FR" dirty="0"/>
              <a:t>L’âge de 50 ans</a:t>
            </a:r>
          </a:p>
          <a:p>
            <a:pPr lvl="1"/>
            <a:r>
              <a:rPr lang="fr-FR" dirty="0"/>
              <a:t>Le fait qu’elle parle à voix basse et d'un ton monocorde</a:t>
            </a:r>
          </a:p>
          <a:p>
            <a:pPr lvl="1"/>
            <a:r>
              <a:rPr lang="fr-FR" dirty="0"/>
              <a:t>Le fait qu’elle dit : je n'ai déjà plus de gorge ni de côlon</a:t>
            </a:r>
          </a:p>
          <a:p>
            <a:pPr lvl="1"/>
            <a:r>
              <a:rPr lang="fr-FR" dirty="0"/>
              <a:t>Le fait quelle se réveille à 3 heures du matin</a:t>
            </a:r>
          </a:p>
          <a:p>
            <a:endParaRPr lang="fr-FR" dirty="0"/>
          </a:p>
        </p:txBody>
      </p:sp>
    </p:spTree>
    <p:extLst>
      <p:ext uri="{BB962C8B-B14F-4D97-AF65-F5344CB8AC3E}">
        <p14:creationId xmlns:p14="http://schemas.microsoft.com/office/powerpoint/2010/main" val="1733200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3911"/>
          </a:xfrm>
        </p:spPr>
        <p:txBody>
          <a:bodyPr>
            <a:normAutofit fontScale="90000"/>
          </a:bodyPr>
          <a:lstStyle/>
          <a:p>
            <a:endParaRPr lang="fr-FR" dirty="0"/>
          </a:p>
        </p:txBody>
      </p:sp>
      <p:sp>
        <p:nvSpPr>
          <p:cNvPr id="3" name="Espace réservé du contenu 2"/>
          <p:cNvSpPr>
            <a:spLocks noGrp="1"/>
          </p:cNvSpPr>
          <p:nvPr>
            <p:ph idx="1"/>
          </p:nvPr>
        </p:nvSpPr>
        <p:spPr>
          <a:xfrm>
            <a:off x="658586" y="0"/>
            <a:ext cx="10515600" cy="6858000"/>
          </a:xfrm>
        </p:spPr>
        <p:txBody>
          <a:bodyPr>
            <a:normAutofit fontScale="55000" lnSpcReduction="20000"/>
          </a:bodyPr>
          <a:lstStyle/>
          <a:p>
            <a:r>
              <a:rPr lang="fr-FR" b="1" dirty="0"/>
              <a:t>La dépression anxieuse est reconnu surtout par :</a:t>
            </a:r>
            <a:endParaRPr lang="fr-FR" dirty="0"/>
          </a:p>
          <a:p>
            <a:pPr marL="914400" lvl="1" indent="-457200">
              <a:buFont typeface="+mj-lt"/>
              <a:buAutoNum type="alphaUcPeriod"/>
            </a:pPr>
            <a:r>
              <a:rPr lang="fr-FR" dirty="0"/>
              <a:t>Le délire de persécution</a:t>
            </a:r>
          </a:p>
          <a:p>
            <a:pPr marL="914400" lvl="1" indent="-457200">
              <a:buFont typeface="+mj-lt"/>
              <a:buAutoNum type="alphaUcPeriod"/>
            </a:pPr>
            <a:r>
              <a:rPr lang="fr-FR" dirty="0"/>
              <a:t>Le délire de culpabilité</a:t>
            </a:r>
          </a:p>
          <a:p>
            <a:pPr marL="914400" lvl="1" indent="-457200">
              <a:buFont typeface="+mj-lt"/>
              <a:buAutoNum type="alphaUcPeriod"/>
            </a:pPr>
            <a:r>
              <a:rPr lang="fr-FR" dirty="0"/>
              <a:t>L’instabilité et l’irritabilité</a:t>
            </a:r>
          </a:p>
          <a:p>
            <a:pPr marL="914400" lvl="1" indent="-457200">
              <a:buFont typeface="+mj-lt"/>
              <a:buAutoNum type="alphaUcPeriod"/>
            </a:pPr>
            <a:r>
              <a:rPr lang="fr-FR" dirty="0"/>
              <a:t>Le ralentissement psychomoteur</a:t>
            </a:r>
          </a:p>
          <a:p>
            <a:pPr marL="914400" lvl="1" indent="-457200">
              <a:buFont typeface="+mj-lt"/>
              <a:buAutoNum type="alphaUcPeriod"/>
            </a:pPr>
            <a:r>
              <a:rPr lang="fr-FR" dirty="0"/>
              <a:t>La tristesse au premier plan</a:t>
            </a:r>
          </a:p>
          <a:p>
            <a:r>
              <a:rPr lang="fr-FR" b="1" dirty="0"/>
              <a:t>Les éléments délirants congruents à une humeur dépressive sont :</a:t>
            </a:r>
            <a:endParaRPr lang="fr-FR" dirty="0"/>
          </a:p>
          <a:p>
            <a:pPr marL="914400" lvl="1" indent="-457200">
              <a:buFont typeface="+mj-lt"/>
              <a:buAutoNum type="alphaUcPeriod"/>
            </a:pPr>
            <a:r>
              <a:rPr lang="fr-FR" dirty="0"/>
              <a:t>Le délire de persécution</a:t>
            </a:r>
          </a:p>
          <a:p>
            <a:pPr marL="914400" lvl="1" indent="-457200">
              <a:buFont typeface="+mj-lt"/>
              <a:buAutoNum type="alphaUcPeriod"/>
            </a:pPr>
            <a:r>
              <a:rPr lang="fr-FR" dirty="0"/>
              <a:t>Le délire de damnation</a:t>
            </a:r>
          </a:p>
          <a:p>
            <a:pPr marL="914400" lvl="1" indent="-457200">
              <a:buFont typeface="+mj-lt"/>
              <a:buAutoNum type="alphaUcPeriod"/>
            </a:pPr>
            <a:r>
              <a:rPr lang="fr-FR" dirty="0"/>
              <a:t>Le délire hypochondriaque</a:t>
            </a:r>
          </a:p>
          <a:p>
            <a:pPr marL="914400" lvl="1" indent="-457200">
              <a:buFont typeface="+mj-lt"/>
              <a:buAutoNum type="alphaUcPeriod"/>
            </a:pPr>
            <a:r>
              <a:rPr lang="fr-FR" dirty="0"/>
              <a:t>Le délire de grandeur</a:t>
            </a:r>
          </a:p>
          <a:p>
            <a:pPr marL="914400" lvl="1" indent="-457200">
              <a:buFont typeface="+mj-lt"/>
              <a:buAutoNum type="alphaUcPeriod"/>
            </a:pPr>
            <a:r>
              <a:rPr lang="fr-FR" dirty="0"/>
              <a:t>Le délire de filiation</a:t>
            </a:r>
          </a:p>
          <a:p>
            <a:r>
              <a:rPr lang="fr-FR" b="1" dirty="0"/>
              <a:t>L’attitude à faire est :</a:t>
            </a:r>
            <a:endParaRPr lang="fr-FR" dirty="0"/>
          </a:p>
          <a:p>
            <a:pPr marL="914400" lvl="1" indent="-457200">
              <a:buFont typeface="+mj-lt"/>
              <a:buAutoNum type="alphaUcPeriod"/>
            </a:pPr>
            <a:r>
              <a:rPr lang="fr-FR" dirty="0"/>
              <a:t>Prendre en charge cette patiente en ambulatoire</a:t>
            </a:r>
          </a:p>
          <a:p>
            <a:pPr marL="914400" lvl="1" indent="-457200">
              <a:buFont typeface="+mj-lt"/>
              <a:buAutoNum type="alphaUcPeriod"/>
            </a:pPr>
            <a:r>
              <a:rPr lang="fr-FR" dirty="0"/>
              <a:t>Référer d’urgence cette patiente à un psychiatre</a:t>
            </a:r>
          </a:p>
          <a:p>
            <a:pPr marL="914400" lvl="1" indent="-457200">
              <a:buFont typeface="+mj-lt"/>
              <a:buAutoNum type="alphaUcPeriod"/>
            </a:pPr>
            <a:r>
              <a:rPr lang="fr-FR" dirty="0"/>
              <a:t>Hospitaliser cette patiente dans une unité de médecine générale</a:t>
            </a:r>
          </a:p>
          <a:p>
            <a:pPr marL="914400" lvl="1" indent="-457200">
              <a:buFont typeface="+mj-lt"/>
              <a:buAutoNum type="alphaUcPeriod"/>
            </a:pPr>
            <a:r>
              <a:rPr lang="fr-FR" dirty="0"/>
              <a:t>Attendre le rendez vous de son psychiatre pour une semaine</a:t>
            </a:r>
          </a:p>
          <a:p>
            <a:pPr marL="914400" lvl="1" indent="-457200">
              <a:buFont typeface="+mj-lt"/>
              <a:buAutoNum type="alphaUcPeriod"/>
            </a:pPr>
            <a:r>
              <a:rPr lang="fr-FR" dirty="0"/>
              <a:t>Attendre son bilan biologique qui sera fait dans la semaine</a:t>
            </a:r>
          </a:p>
          <a:p>
            <a:r>
              <a:rPr lang="fr-FR" b="1" dirty="0"/>
              <a:t>Quel est le traitement de choix chez cette patiente ?</a:t>
            </a:r>
            <a:endParaRPr lang="fr-FR" dirty="0"/>
          </a:p>
          <a:p>
            <a:pPr marL="914400" lvl="1" indent="-457200">
              <a:buFont typeface="+mj-lt"/>
              <a:buAutoNum type="alphaUcPeriod"/>
            </a:pPr>
            <a:r>
              <a:rPr lang="fr-FR" dirty="0"/>
              <a:t>Inhibiteurs spécifiques de recapture de sérotonine</a:t>
            </a:r>
          </a:p>
          <a:p>
            <a:pPr marL="914400" lvl="1" indent="-457200">
              <a:buFont typeface="+mj-lt"/>
              <a:buAutoNum type="alphaUcPeriod"/>
            </a:pPr>
            <a:r>
              <a:rPr lang="fr-FR" dirty="0"/>
              <a:t>Inhibiteurs spécifiques de recapture de sérotonine et noradrénaline</a:t>
            </a:r>
          </a:p>
          <a:p>
            <a:pPr marL="914400" lvl="1" indent="-457200">
              <a:buFont typeface="+mj-lt"/>
              <a:buAutoNum type="alphaUcPeriod"/>
            </a:pPr>
            <a:r>
              <a:rPr lang="fr-FR" dirty="0"/>
              <a:t>Cure de perfusion de tricycliques (</a:t>
            </a:r>
            <a:r>
              <a:rPr lang="fr-FR" dirty="0" err="1"/>
              <a:t>Clomipramine</a:t>
            </a:r>
            <a:r>
              <a:rPr lang="fr-FR" dirty="0"/>
              <a:t>)</a:t>
            </a:r>
          </a:p>
          <a:p>
            <a:pPr marL="914400" lvl="1" indent="-457200">
              <a:buFont typeface="+mj-lt"/>
              <a:buAutoNum type="alphaUcPeriod"/>
            </a:pPr>
            <a:r>
              <a:rPr lang="fr-FR" dirty="0"/>
              <a:t>Antipsychotiques</a:t>
            </a:r>
          </a:p>
          <a:p>
            <a:pPr marL="914400" lvl="1" indent="-457200">
              <a:buFont typeface="+mj-lt"/>
              <a:buAutoNum type="alphaUcPeriod"/>
            </a:pPr>
            <a:r>
              <a:rPr lang="fr-FR" dirty="0" err="1"/>
              <a:t>Thymorégulateurs</a:t>
            </a:r>
            <a:endParaRPr lang="fr-FR" dirty="0"/>
          </a:p>
          <a:p>
            <a:r>
              <a:rPr lang="fr-FR" b="1" dirty="0"/>
              <a:t>Quels sont les risques immédiats (dans les 15 jours) à craindre chez cette patiente ?</a:t>
            </a:r>
            <a:endParaRPr lang="fr-FR" dirty="0"/>
          </a:p>
          <a:p>
            <a:pPr marL="914400" lvl="1" indent="-457200">
              <a:buFont typeface="+mj-lt"/>
              <a:buAutoNum type="alphaUcPeriod"/>
            </a:pPr>
            <a:r>
              <a:rPr lang="fr-FR" dirty="0"/>
              <a:t>Hypertension artérielle</a:t>
            </a:r>
          </a:p>
          <a:p>
            <a:pPr marL="914400" lvl="1" indent="-457200">
              <a:buFont typeface="+mj-lt"/>
              <a:buAutoNum type="alphaUcPeriod"/>
            </a:pPr>
            <a:r>
              <a:rPr lang="fr-FR" dirty="0"/>
              <a:t>Risque suicidaire</a:t>
            </a:r>
          </a:p>
          <a:p>
            <a:pPr marL="914400" lvl="1" indent="-457200">
              <a:buFont typeface="+mj-lt"/>
              <a:buAutoNum type="alphaUcPeriod"/>
            </a:pPr>
            <a:r>
              <a:rPr lang="fr-FR" dirty="0"/>
              <a:t>Levée d’inhibition</a:t>
            </a:r>
          </a:p>
          <a:p>
            <a:pPr marL="914400" lvl="1" indent="-457200">
              <a:buFont typeface="+mj-lt"/>
              <a:buAutoNum type="alphaUcPeriod"/>
            </a:pPr>
            <a:r>
              <a:rPr lang="fr-FR" dirty="0"/>
              <a:t>Déshydratation</a:t>
            </a:r>
          </a:p>
          <a:p>
            <a:pPr marL="914400" lvl="1" indent="-457200">
              <a:buFont typeface="+mj-lt"/>
              <a:buAutoNum type="alphaUcPeriod"/>
            </a:pPr>
            <a:r>
              <a:rPr lang="fr-FR" dirty="0"/>
              <a:t>Virage de l’humeur</a:t>
            </a:r>
          </a:p>
          <a:p>
            <a:endParaRPr lang="fr-FR" dirty="0"/>
          </a:p>
        </p:txBody>
      </p:sp>
    </p:spTree>
    <p:extLst>
      <p:ext uri="{BB962C8B-B14F-4D97-AF65-F5344CB8AC3E}">
        <p14:creationId xmlns:p14="http://schemas.microsoft.com/office/powerpoint/2010/main" val="356105457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2112</Words>
  <Application>Microsoft Office PowerPoint</Application>
  <PresentationFormat>Grand écran</PresentationFormat>
  <Paragraphs>211</Paragraphs>
  <Slides>16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Arial</vt:lpstr>
      <vt:lpstr>Calibri</vt:lpstr>
      <vt:lpstr>Calibri Light</vt:lpstr>
      <vt:lpstr>Thème Office</vt:lpstr>
      <vt:lpstr>Cas cliniques Pr Ismail Rammouz Avril 2021</vt:lpstr>
      <vt:lpstr>Cas clinique 1</vt:lpstr>
      <vt:lpstr>Présentation PowerPoint</vt:lpstr>
      <vt:lpstr>Cas clinique 2</vt:lpstr>
      <vt:lpstr>Présentation PowerPoint</vt:lpstr>
      <vt:lpstr>Présentation PowerPoint</vt:lpstr>
      <vt:lpstr>Cas clinique 3</vt:lpstr>
      <vt:lpstr>Présentation PowerPoint</vt:lpstr>
      <vt:lpstr>Présentation PowerPoint</vt:lpstr>
      <vt:lpstr>Présentation PowerPoint</vt:lpstr>
      <vt:lpstr>Cas clinique 4</vt:lpstr>
      <vt:lpstr>Présentation PowerPoint</vt:lpstr>
      <vt:lpstr>Présentation PowerPoint</vt:lpstr>
      <vt:lpstr>Cas clinique 5</vt:lpstr>
      <vt:lpstr>Cas clinique 6</vt:lpstr>
      <vt:lpstr>Cas clinique 7</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surface</dc:creator>
  <cp:lastModifiedBy>surface</cp:lastModifiedBy>
  <cp:revision>10</cp:revision>
  <dcterms:created xsi:type="dcterms:W3CDTF">2021-03-21T20:36:26Z</dcterms:created>
  <dcterms:modified xsi:type="dcterms:W3CDTF">2021-04-22T23:59:28Z</dcterms:modified>
</cp:coreProperties>
</file>