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9" r:id="rId3"/>
    <p:sldId id="257" r:id="rId4"/>
    <p:sldId id="290" r:id="rId5"/>
    <p:sldId id="291" r:id="rId6"/>
    <p:sldId id="304" r:id="rId7"/>
    <p:sldId id="308" r:id="rId8"/>
    <p:sldId id="303" r:id="rId9"/>
    <p:sldId id="307" r:id="rId10"/>
    <p:sldId id="265" r:id="rId11"/>
    <p:sldId id="266" r:id="rId12"/>
    <p:sldId id="310" r:id="rId13"/>
    <p:sldId id="267" r:id="rId14"/>
    <p:sldId id="293" r:id="rId15"/>
    <p:sldId id="273" r:id="rId16"/>
    <p:sldId id="286" r:id="rId17"/>
    <p:sldId id="287" r:id="rId18"/>
    <p:sldId id="296" r:id="rId19"/>
    <p:sldId id="297" r:id="rId20"/>
    <p:sldId id="298" r:id="rId21"/>
    <p:sldId id="299" r:id="rId22"/>
    <p:sldId id="300" r:id="rId23"/>
    <p:sldId id="276" r:id="rId24"/>
    <p:sldId id="277" r:id="rId25"/>
    <p:sldId id="284" r:id="rId26"/>
    <p:sldId id="311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90" d="100"/>
          <a:sy n="90" d="100"/>
        </p:scale>
        <p:origin x="6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F7696-F4D6-468F-B39D-022B9D220D07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60067-8ADE-4948-83BA-D89181FAD4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755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1F3EB-A396-4384-9CF8-C3A76DD5D380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C4F6C-C31C-4344-8561-3CE608C246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913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C4F6C-C31C-4344-8561-3CE608C2464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7577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C4F6C-C31C-4344-8561-3CE608C2464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1047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C4F6C-C31C-4344-8561-3CE608C24643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0321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8EEA-1889-4C09-BFF2-1074B351B9C3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5251-6EE2-4DD6-AA40-F24E6837C6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8EEA-1889-4C09-BFF2-1074B351B9C3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5251-6EE2-4DD6-AA40-F24E6837C6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8EEA-1889-4C09-BFF2-1074B351B9C3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5251-6EE2-4DD6-AA40-F24E6837C6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8EEA-1889-4C09-BFF2-1074B351B9C3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5251-6EE2-4DD6-AA40-F24E6837C6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8EEA-1889-4C09-BFF2-1074B351B9C3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5251-6EE2-4DD6-AA40-F24E6837C6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8EEA-1889-4C09-BFF2-1074B351B9C3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5251-6EE2-4DD6-AA40-F24E6837C6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8EEA-1889-4C09-BFF2-1074B351B9C3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5251-6EE2-4DD6-AA40-F24E6837C6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8EEA-1889-4C09-BFF2-1074B351B9C3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5251-6EE2-4DD6-AA40-F24E6837C6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8EEA-1889-4C09-BFF2-1074B351B9C3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5251-6EE2-4DD6-AA40-F24E6837C6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8EEA-1889-4C09-BFF2-1074B351B9C3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5251-6EE2-4DD6-AA40-F24E6837C6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8EEA-1889-4C09-BFF2-1074B351B9C3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55251-6EE2-4DD6-AA40-F24E6837C6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E8EEA-1889-4C09-BFF2-1074B351B9C3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55251-6EE2-4DD6-AA40-F24E6837C6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TROUBLE DEFICIT DE L’ATTENTTION / HYPERACTIVITE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Pr Ismail </a:t>
            </a:r>
            <a:r>
              <a:rPr lang="fr-FR" dirty="0" err="1" smtClean="0">
                <a:solidFill>
                  <a:srgbClr val="0070C0"/>
                </a:solidFill>
              </a:rPr>
              <a:t>Rammouz</a:t>
            </a:r>
            <a:endParaRPr lang="fr-FR" dirty="0" smtClean="0">
              <a:solidFill>
                <a:srgbClr val="0070C0"/>
              </a:solidFill>
            </a:endParaRPr>
          </a:p>
          <a:p>
            <a:r>
              <a:rPr lang="fr-FR" dirty="0" smtClean="0">
                <a:solidFill>
                  <a:srgbClr val="0070C0"/>
                </a:solidFill>
              </a:rPr>
              <a:t>Avril 2021</a:t>
            </a:r>
            <a:endParaRPr lang="fr-F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ADHD pourrait être associé avec: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u="sng" dirty="0" smtClean="0"/>
              <a:t>Trouble bipolaire</a:t>
            </a:r>
          </a:p>
          <a:p>
            <a:pPr>
              <a:buNone/>
            </a:pPr>
            <a:r>
              <a:rPr lang="fr-FR" u="sng" dirty="0" smtClean="0"/>
              <a:t>Comportements </a:t>
            </a:r>
            <a:r>
              <a:rPr lang="fr-FR" u="sng" dirty="0"/>
              <a:t>perturbateurs :</a:t>
            </a:r>
          </a:p>
          <a:p>
            <a:pPr>
              <a:buNone/>
            </a:pPr>
            <a:r>
              <a:rPr lang="fr-FR" dirty="0"/>
              <a:t>- </a:t>
            </a:r>
            <a:r>
              <a:rPr lang="fr-FR" dirty="0" smtClean="0"/>
              <a:t>trouble </a:t>
            </a:r>
            <a:r>
              <a:rPr lang="fr-FR" dirty="0"/>
              <a:t>oppositionnel </a:t>
            </a:r>
            <a:r>
              <a:rPr lang="fr-FR" dirty="0" smtClean="0"/>
              <a:t>avec provocation</a:t>
            </a:r>
            <a:r>
              <a:rPr lang="fr-FR" dirty="0"/>
              <a:t>, </a:t>
            </a:r>
            <a:r>
              <a:rPr lang="fr-FR" dirty="0" smtClean="0"/>
              <a:t>agressivité : 40 à 90 % </a:t>
            </a:r>
            <a:endParaRPr lang="fr-FR" dirty="0"/>
          </a:p>
          <a:p>
            <a:pPr>
              <a:buNone/>
            </a:pPr>
            <a:r>
              <a:rPr lang="fr-FR" u="sng" dirty="0" smtClean="0"/>
              <a:t>Troubles </a:t>
            </a:r>
            <a:r>
              <a:rPr lang="fr-FR" u="sng" dirty="0"/>
              <a:t>liés à une substance :</a:t>
            </a:r>
          </a:p>
          <a:p>
            <a:pPr>
              <a:buNone/>
            </a:pPr>
            <a:r>
              <a:rPr lang="fr-FR" dirty="0"/>
              <a:t>- tabagisme : 40 à 50 % ( </a:t>
            </a:r>
            <a:r>
              <a:rPr lang="fr-FR" dirty="0" smtClean="0"/>
              <a:t>adolescents)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Facteurs </a:t>
            </a:r>
            <a:r>
              <a:rPr lang="fr-FR" b="1" dirty="0">
                <a:solidFill>
                  <a:srgbClr val="FF0000"/>
                </a:solidFill>
              </a:rPr>
              <a:t>étiologiques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b="1" u="sng" dirty="0" smtClean="0"/>
              <a:t>Pathologies </a:t>
            </a:r>
            <a:r>
              <a:rPr lang="fr-FR" b="1" u="sng" dirty="0"/>
              <a:t>de la grossesse et périnatales :</a:t>
            </a:r>
          </a:p>
          <a:p>
            <a:pPr>
              <a:buNone/>
            </a:pPr>
            <a:r>
              <a:rPr lang="fr-FR" b="1" dirty="0"/>
              <a:t>- </a:t>
            </a:r>
            <a:r>
              <a:rPr lang="fr-FR" b="1" dirty="0" smtClean="0"/>
              <a:t>Grossesse </a:t>
            </a:r>
            <a:r>
              <a:rPr lang="fr-FR" b="1" dirty="0"/>
              <a:t>: tabagisme maternel, absorption</a:t>
            </a:r>
          </a:p>
          <a:p>
            <a:pPr>
              <a:buNone/>
            </a:pPr>
            <a:r>
              <a:rPr lang="fr-FR" b="1" dirty="0" smtClean="0"/>
              <a:t>d’alcool</a:t>
            </a:r>
            <a:endParaRPr lang="fr-FR" b="1" dirty="0"/>
          </a:p>
          <a:p>
            <a:pPr>
              <a:buNone/>
            </a:pPr>
            <a:r>
              <a:rPr lang="fr-FR" b="1" dirty="0"/>
              <a:t>- </a:t>
            </a:r>
            <a:r>
              <a:rPr lang="fr-FR" b="1" dirty="0" smtClean="0"/>
              <a:t>Accouchement </a:t>
            </a:r>
            <a:r>
              <a:rPr lang="fr-FR" b="1" dirty="0"/>
              <a:t>: FC </a:t>
            </a:r>
            <a:r>
              <a:rPr lang="fr-FR" b="1" dirty="0" err="1"/>
              <a:t>foetale</a:t>
            </a:r>
            <a:r>
              <a:rPr lang="fr-FR" b="1" dirty="0"/>
              <a:t> basse, </a:t>
            </a:r>
            <a:r>
              <a:rPr lang="fr-FR" b="1" dirty="0" smtClean="0"/>
              <a:t>présentation </a:t>
            </a:r>
            <a:r>
              <a:rPr lang="fr-FR" b="1" dirty="0" err="1" smtClean="0"/>
              <a:t>foetale</a:t>
            </a:r>
            <a:r>
              <a:rPr lang="fr-FR" b="1" dirty="0" smtClean="0"/>
              <a:t> </a:t>
            </a:r>
            <a:r>
              <a:rPr lang="fr-FR" b="1" dirty="0"/>
              <a:t>anormale, placenta de petit poids</a:t>
            </a:r>
          </a:p>
          <a:p>
            <a:pPr>
              <a:buFontTx/>
              <a:buChar char="-"/>
            </a:pPr>
            <a:r>
              <a:rPr lang="fr-FR" b="1" dirty="0" smtClean="0"/>
              <a:t>postnatales </a:t>
            </a:r>
            <a:r>
              <a:rPr lang="fr-FR" b="1" dirty="0"/>
              <a:t>: </a:t>
            </a:r>
            <a:r>
              <a:rPr lang="fr-FR" b="1" dirty="0" err="1" smtClean="0"/>
              <a:t>dysmaturité</a:t>
            </a:r>
            <a:r>
              <a:rPr lang="fr-FR" b="1" dirty="0" smtClean="0"/>
              <a:t>, </a:t>
            </a:r>
            <a:r>
              <a:rPr lang="fr-FR" b="1" dirty="0"/>
              <a:t>convulsions </a:t>
            </a:r>
            <a:r>
              <a:rPr lang="fr-FR" b="1" dirty="0" err="1" smtClean="0"/>
              <a:t>néonatales,hypoxie</a:t>
            </a:r>
            <a:r>
              <a:rPr lang="fr-FR" b="1" dirty="0" smtClean="0"/>
              <a:t> néonatale</a:t>
            </a:r>
          </a:p>
          <a:p>
            <a:pPr>
              <a:buNone/>
            </a:pPr>
            <a:r>
              <a:rPr lang="fr-FR" b="1" u="sng" dirty="0"/>
              <a:t>Facteurs psychosociaux :</a:t>
            </a:r>
          </a:p>
          <a:p>
            <a:pPr>
              <a:buNone/>
            </a:pPr>
            <a:r>
              <a:rPr lang="fr-FR" b="1" dirty="0"/>
              <a:t>	- événements de vie stressants, </a:t>
            </a:r>
          </a:p>
          <a:p>
            <a:pPr>
              <a:buNone/>
            </a:pPr>
            <a:r>
              <a:rPr lang="fr-FR" b="1" dirty="0"/>
              <a:t>- particularités de la structure familiale ( famille nombreuse ou enfant unique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b="1" u="sng" dirty="0"/>
              <a:t>Facteurs environnementaux</a:t>
            </a:r>
          </a:p>
          <a:p>
            <a:pPr>
              <a:buNone/>
            </a:pPr>
            <a:r>
              <a:rPr lang="fr-FR" b="1" dirty="0"/>
              <a:t>	Facteurs alimentaires, </a:t>
            </a:r>
            <a:r>
              <a:rPr lang="fr-FR" b="1" dirty="0" smtClean="0"/>
              <a:t>toxiques</a:t>
            </a:r>
            <a:endParaRPr lang="fr-FR" b="1" dirty="0"/>
          </a:p>
          <a:p>
            <a:pPr>
              <a:buFontTx/>
              <a:buChar char="-"/>
            </a:pPr>
            <a:endParaRPr lang="fr-FR" b="1" dirty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Facteurs étiologiques</a:t>
            </a:r>
            <a:br>
              <a:rPr lang="fr-FR" b="1" dirty="0" smtClean="0">
                <a:solidFill>
                  <a:srgbClr val="FF0000"/>
                </a:solidFill>
              </a:rPr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>
                <a:solidFill>
                  <a:srgbClr val="FF0000"/>
                </a:solidFill>
              </a:rPr>
              <a:t/>
            </a:r>
            <a:br>
              <a:rPr lang="fr-FR" b="1" dirty="0" smtClean="0">
                <a:solidFill>
                  <a:srgbClr val="FF0000"/>
                </a:solidFill>
              </a:rPr>
            </a:b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 smtClean="0"/>
              <a:t> </a:t>
            </a:r>
            <a:r>
              <a:rPr lang="fr-FR" b="1" u="sng" dirty="0"/>
              <a:t>Facteurs neurobiologiques </a:t>
            </a:r>
            <a:r>
              <a:rPr lang="fr-FR" b="1" dirty="0"/>
              <a:t>:</a:t>
            </a:r>
          </a:p>
          <a:p>
            <a:r>
              <a:rPr lang="fr-FR" b="1" dirty="0" smtClean="0"/>
              <a:t>Diminution </a:t>
            </a:r>
            <a:r>
              <a:rPr lang="fr-FR" b="1" dirty="0"/>
              <a:t>de l’activité globale des </a:t>
            </a:r>
            <a:r>
              <a:rPr lang="fr-FR" b="1" dirty="0" smtClean="0"/>
              <a:t>systèmes dopaminergique </a:t>
            </a:r>
            <a:r>
              <a:rPr lang="fr-FR" b="1" dirty="0"/>
              <a:t>et </a:t>
            </a:r>
            <a:r>
              <a:rPr lang="fr-FR" b="1" dirty="0" smtClean="0"/>
              <a:t>noradrénergique</a:t>
            </a:r>
          </a:p>
          <a:p>
            <a:r>
              <a:rPr lang="fr-FR" b="1" dirty="0" smtClean="0"/>
              <a:t>Diminution du métabolisme du lobe frontal</a:t>
            </a:r>
            <a:endParaRPr lang="fr-FR" b="1" dirty="0"/>
          </a:p>
          <a:p>
            <a:r>
              <a:rPr lang="fr-FR" b="1" dirty="0" smtClean="0"/>
              <a:t>Facteurs </a:t>
            </a:r>
            <a:r>
              <a:rPr lang="fr-FR" b="1" dirty="0"/>
              <a:t>psychobiologiques </a:t>
            </a:r>
            <a:r>
              <a:rPr lang="fr-FR" b="1" dirty="0" smtClean="0"/>
              <a:t>: </a:t>
            </a:r>
            <a:r>
              <a:rPr lang="fr-FR" b="1" dirty="0"/>
              <a:t>déficit des fonctions exécutives et d’inhibition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b="1" u="sng" dirty="0"/>
              <a:t>Facteurs </a:t>
            </a:r>
            <a:r>
              <a:rPr lang="fr-FR" b="1" u="sng" dirty="0" smtClean="0"/>
              <a:t>du tempérament:</a:t>
            </a:r>
            <a:endParaRPr lang="fr-FR" b="1" u="sng" dirty="0"/>
          </a:p>
          <a:p>
            <a:pPr>
              <a:buNone/>
            </a:pPr>
            <a:r>
              <a:rPr lang="fr-FR" b="1" dirty="0" smtClean="0"/>
              <a:t> faibles capacités </a:t>
            </a:r>
            <a:r>
              <a:rPr lang="fr-FR" b="1" dirty="0"/>
              <a:t>d’adaptation, niveau élevé de </a:t>
            </a:r>
            <a:r>
              <a:rPr lang="fr-FR" b="1" dirty="0" smtClean="0"/>
              <a:t>distractibilité</a:t>
            </a:r>
          </a:p>
          <a:p>
            <a:pPr>
              <a:buNone/>
            </a:pPr>
            <a:r>
              <a:rPr lang="fr-FR" b="1" u="sng" dirty="0" smtClean="0"/>
              <a:t>Facteurs </a:t>
            </a:r>
            <a:r>
              <a:rPr lang="fr-FR" b="1" u="sng" dirty="0"/>
              <a:t>génétiques</a:t>
            </a:r>
            <a:endParaRPr lang="fr-FR" b="1" dirty="0"/>
          </a:p>
          <a:p>
            <a:pPr>
              <a:buFontTx/>
              <a:buChar char="-"/>
            </a:pPr>
            <a:r>
              <a:rPr lang="fr-FR" b="1" dirty="0"/>
              <a:t>Concordance plus grande chez les jumeaux </a:t>
            </a:r>
            <a:r>
              <a:rPr lang="fr-FR" b="1" dirty="0" err="1"/>
              <a:t>monzyotes</a:t>
            </a:r>
            <a:r>
              <a:rPr lang="fr-FR" b="1" dirty="0"/>
              <a:t> / hétérozygotes</a:t>
            </a:r>
          </a:p>
          <a:p>
            <a:pPr>
              <a:buFontTx/>
              <a:buChar char="-"/>
            </a:pPr>
            <a:r>
              <a:rPr lang="fr-FR" b="1" dirty="0"/>
              <a:t>Fratrie des malades: risque X 3 fois</a:t>
            </a:r>
          </a:p>
          <a:p>
            <a:pPr>
              <a:buFontTx/>
              <a:buChar char="-"/>
            </a:pPr>
            <a:r>
              <a:rPr lang="fr-FR" b="1" dirty="0"/>
              <a:t>Antécédents psychiatriques familiaux : TDAH , troubles de l’humeur et troubles anxieux, personnalité antisociale, troubles liés à l’utilisation de substances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550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fr-FR" b="1" dirty="0" smtClean="0"/>
              <a:t>	</a:t>
            </a:r>
            <a:r>
              <a:rPr lang="fr-FR" b="1" u="sng" dirty="0" smtClean="0"/>
              <a:t>Pathologies </a:t>
            </a:r>
            <a:r>
              <a:rPr lang="fr-FR" b="1" u="sng" dirty="0"/>
              <a:t>organiques congénitales :</a:t>
            </a:r>
          </a:p>
          <a:p>
            <a:pPr>
              <a:buNone/>
            </a:pPr>
            <a:r>
              <a:rPr lang="fr-FR" b="1" dirty="0"/>
              <a:t>- </a:t>
            </a:r>
            <a:r>
              <a:rPr lang="fr-FR" b="1" dirty="0" smtClean="0"/>
              <a:t>neurologiques: ataxie cérébrale, sclérose </a:t>
            </a:r>
            <a:r>
              <a:rPr lang="fr-FR" b="1" dirty="0"/>
              <a:t>tubéreuse de </a:t>
            </a:r>
            <a:r>
              <a:rPr lang="fr-FR" b="1" dirty="0" err="1"/>
              <a:t>Bourneville</a:t>
            </a:r>
            <a:endParaRPr lang="fr-FR" b="1" dirty="0"/>
          </a:p>
          <a:p>
            <a:pPr>
              <a:buNone/>
            </a:pPr>
            <a:r>
              <a:rPr lang="fr-FR" b="1" dirty="0"/>
              <a:t>- métaboliques / endocriniennes : hypothyroïdie,</a:t>
            </a:r>
          </a:p>
          <a:p>
            <a:pPr>
              <a:buNone/>
            </a:pPr>
            <a:r>
              <a:rPr lang="fr-FR" b="1" dirty="0"/>
              <a:t>phénylcétonurie, </a:t>
            </a:r>
            <a:r>
              <a:rPr lang="fr-FR" b="1" dirty="0" err="1" smtClean="0"/>
              <a:t>mucopolysaccharidoses</a:t>
            </a:r>
            <a:r>
              <a:rPr lang="fr-FR" b="1" dirty="0" smtClean="0"/>
              <a:t>..</a:t>
            </a:r>
            <a:endParaRPr lang="fr-FR" b="1" dirty="0"/>
          </a:p>
          <a:p>
            <a:pPr>
              <a:buNone/>
            </a:pPr>
            <a:r>
              <a:rPr lang="fr-FR" b="1" dirty="0"/>
              <a:t>- chromosomiques : syndrome de l’X fragile, </a:t>
            </a:r>
            <a:r>
              <a:rPr lang="fr-FR" b="1" dirty="0" smtClean="0"/>
              <a:t>syndrome de Klinefelter…</a:t>
            </a:r>
            <a:endParaRPr lang="fr-FR" b="1" dirty="0"/>
          </a:p>
          <a:p>
            <a:pPr>
              <a:buNone/>
            </a:pPr>
            <a:r>
              <a:rPr lang="fr-FR" b="1" dirty="0"/>
              <a:t>- cardiaques : CIA, CIV, tétralogie de </a:t>
            </a:r>
            <a:r>
              <a:rPr lang="fr-FR" b="1" dirty="0" smtClean="0"/>
              <a:t>Fallot…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DIAGNOSTIC DIFFERENTIEL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Hyperactivité réactionnelle: stress, maladie somatique</a:t>
            </a:r>
          </a:p>
          <a:p>
            <a:r>
              <a:rPr lang="fr-FR" dirty="0" smtClean="0"/>
              <a:t>Affections neurologiques: </a:t>
            </a:r>
            <a:r>
              <a:rPr lang="fr-FR" dirty="0" err="1" smtClean="0"/>
              <a:t>hyperkinésie</a:t>
            </a:r>
            <a:r>
              <a:rPr lang="fr-FR" dirty="0" smtClean="0"/>
              <a:t> liée à l’épilepsie, lésion cérébrale, retard mental</a:t>
            </a:r>
          </a:p>
          <a:p>
            <a:r>
              <a:rPr lang="fr-FR" dirty="0" smtClean="0"/>
              <a:t>Trouble bipolaire type I chez l’enfant: manie ( possibilité d’association)</a:t>
            </a:r>
          </a:p>
          <a:p>
            <a:r>
              <a:rPr lang="fr-FR" dirty="0" smtClean="0"/>
              <a:t>Trouble anxieux: activité excessive, distractibilité </a:t>
            </a:r>
          </a:p>
          <a:p>
            <a:r>
              <a:rPr lang="fr-FR" dirty="0" smtClean="0"/>
              <a:t>Psychose infantile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/>
            </a:r>
            <a:br>
              <a:rPr lang="fr-FR" b="1" dirty="0" smtClean="0">
                <a:solidFill>
                  <a:srgbClr val="FF0000"/>
                </a:solidFill>
              </a:rPr>
            </a:br>
            <a:r>
              <a:rPr lang="fr-FR" b="1" dirty="0" smtClean="0">
                <a:solidFill>
                  <a:srgbClr val="00B050"/>
                </a:solidFill>
              </a:rPr>
              <a:t> Evolution à l’adolescence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b="1" dirty="0" smtClean="0"/>
              <a:t>Diminution </a:t>
            </a:r>
            <a:r>
              <a:rPr lang="fr-FR" b="1" dirty="0"/>
              <a:t>d’intensité des manifestations </a:t>
            </a:r>
            <a:r>
              <a:rPr lang="fr-FR" b="1" dirty="0" smtClean="0"/>
              <a:t>d’hyperactivité /impulsivité</a:t>
            </a:r>
            <a:r>
              <a:rPr lang="fr-FR" b="1" dirty="0"/>
              <a:t> </a:t>
            </a:r>
            <a:r>
              <a:rPr lang="fr-FR" b="1" dirty="0" smtClean="0"/>
              <a:t>avec l’âge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 smtClean="0"/>
              <a:t>Distractibilité: le dernier symptôme à disparaitre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 smtClean="0"/>
              <a:t>Rémission rare avant l’âge de 12 ans</a:t>
            </a:r>
            <a:endParaRPr lang="fr-FR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R</a:t>
            </a:r>
            <a:r>
              <a:rPr lang="fr-FR" b="1" dirty="0" smtClean="0"/>
              <a:t>émission </a:t>
            </a:r>
            <a:r>
              <a:rPr lang="fr-FR" b="1" dirty="0"/>
              <a:t>totale du trouble dans 20 % des cas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S</a:t>
            </a:r>
            <a:r>
              <a:rPr lang="fr-FR" b="1" dirty="0" smtClean="0"/>
              <a:t>tabilité </a:t>
            </a:r>
            <a:r>
              <a:rPr lang="fr-FR" b="1" dirty="0"/>
              <a:t>du trouble dans 40 % des cas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A</a:t>
            </a:r>
            <a:r>
              <a:rPr lang="fr-FR" b="1" dirty="0" smtClean="0"/>
              <a:t>ggravation </a:t>
            </a:r>
            <a:r>
              <a:rPr lang="fr-FR" b="1" dirty="0"/>
              <a:t>du trouble dans 40 % des </a:t>
            </a:r>
            <a:r>
              <a:rPr lang="fr-FR" b="1" dirty="0" smtClean="0"/>
              <a:t>cas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 Devenir à l’âge adulte </a:t>
            </a:r>
            <a:br>
              <a:rPr lang="fr-FR" b="1" dirty="0" smtClean="0">
                <a:solidFill>
                  <a:srgbClr val="00B050"/>
                </a:solidFill>
              </a:rPr>
            </a:b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2400" b="1" dirty="0" smtClean="0"/>
              <a:t>Troubles </a:t>
            </a:r>
            <a:r>
              <a:rPr lang="fr-FR" sz="2400" b="1" dirty="0"/>
              <a:t>des conduites avant l’âge de 10 ans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b="1" dirty="0"/>
              <a:t>P</a:t>
            </a:r>
            <a:r>
              <a:rPr lang="fr-FR" sz="2400" b="1" dirty="0" smtClean="0"/>
              <a:t>ersonnalité </a:t>
            </a:r>
            <a:r>
              <a:rPr lang="fr-FR" sz="2400" b="1" dirty="0"/>
              <a:t>antisociale, troubles liés à </a:t>
            </a:r>
            <a:r>
              <a:rPr lang="fr-FR" sz="2400" b="1" dirty="0" smtClean="0"/>
              <a:t>l’abus de substance (augmentation </a:t>
            </a:r>
            <a:r>
              <a:rPr lang="fr-FR" sz="2400" b="1" dirty="0"/>
              <a:t>des taux de </a:t>
            </a:r>
            <a:r>
              <a:rPr lang="fr-FR" sz="2400" b="1" dirty="0" smtClean="0"/>
              <a:t>criminalité, augmentation </a:t>
            </a:r>
            <a:r>
              <a:rPr lang="fr-FR" sz="2400" b="1" dirty="0"/>
              <a:t>des taux de séparation et de </a:t>
            </a:r>
            <a:r>
              <a:rPr lang="fr-FR" sz="2400" b="1" dirty="0" smtClean="0"/>
              <a:t>divorce, instabilité professionnelle, relations </a:t>
            </a:r>
            <a:r>
              <a:rPr lang="fr-FR" sz="2400" b="1" dirty="0"/>
              <a:t>sociales peu </a:t>
            </a:r>
            <a:r>
              <a:rPr lang="fr-FR" sz="2400" b="1" dirty="0" smtClean="0"/>
              <a:t>satisfaisantes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b="1" dirty="0" smtClean="0"/>
              <a:t>Conduites addictives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b="1" u="sng" dirty="0" smtClean="0"/>
              <a:t>Conséquences </a:t>
            </a:r>
            <a:r>
              <a:rPr lang="fr-FR" sz="2400" b="1" u="sng" dirty="0"/>
              <a:t>sur les relations sociales :</a:t>
            </a:r>
          </a:p>
          <a:p>
            <a:pPr>
              <a:buNone/>
            </a:pPr>
            <a:r>
              <a:rPr lang="fr-FR" sz="2400" b="1" dirty="0"/>
              <a:t>	- Perturbations des relations intrafamiliales</a:t>
            </a:r>
          </a:p>
          <a:p>
            <a:pPr>
              <a:buNone/>
            </a:pPr>
            <a:r>
              <a:rPr lang="fr-FR" sz="2400" b="1" dirty="0"/>
              <a:t>	- Perturbations des relations avec les enseignants</a:t>
            </a:r>
          </a:p>
          <a:p>
            <a:pPr>
              <a:buNone/>
            </a:pPr>
            <a:r>
              <a:rPr lang="fr-FR" sz="2400" b="1" dirty="0"/>
              <a:t>	- Perturbations des relations avec les pairs</a:t>
            </a:r>
          </a:p>
          <a:p>
            <a:pPr>
              <a:buNone/>
            </a:pPr>
            <a:r>
              <a:rPr lang="fr-FR" sz="2400" b="1" dirty="0"/>
              <a:t>	- troubles émotionnels: sous estime de soi</a:t>
            </a:r>
          </a:p>
          <a:p>
            <a:pPr>
              <a:buNone/>
            </a:pPr>
            <a:r>
              <a:rPr lang="fr-FR" sz="2400" b="1" u="sng" dirty="0" smtClean="0"/>
              <a:t>Autres </a:t>
            </a:r>
            <a:r>
              <a:rPr lang="fr-FR" sz="2400" b="1" u="sng" dirty="0"/>
              <a:t>:</a:t>
            </a:r>
          </a:p>
          <a:p>
            <a:pPr>
              <a:buNone/>
            </a:pPr>
            <a:r>
              <a:rPr lang="fr-FR" sz="2400" b="1" dirty="0"/>
              <a:t>	- Augmentation des accidents de la voie publique</a:t>
            </a:r>
            <a:endParaRPr lang="fr-FR" sz="2400" dirty="0"/>
          </a:p>
          <a:p>
            <a:pPr>
              <a:buFont typeface="Wingdings" panose="05000000000000000000" pitchFamily="2" charset="2"/>
              <a:buChar char="§"/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dirty="0" smtClean="0">
                <a:solidFill>
                  <a:srgbClr val="00B050"/>
                </a:solidFill>
              </a:rPr>
              <a:t>Pronostic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 Pronostic à long terme :</a:t>
            </a:r>
          </a:p>
          <a:p>
            <a:pPr>
              <a:buNone/>
            </a:pPr>
            <a:r>
              <a:rPr lang="fr-FR" dirty="0" smtClean="0"/>
              <a:t>- Présence de troubles des conduites persistants (surtout avant l’âge de 10 ans)</a:t>
            </a:r>
          </a:p>
          <a:p>
            <a:pPr>
              <a:buNone/>
            </a:pPr>
            <a:r>
              <a:rPr lang="fr-FR" dirty="0" smtClean="0"/>
              <a:t>- Facteurs familiaux et psychosociaux entretenant le trouble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Critères DSM</a:t>
            </a:r>
            <a:br>
              <a:rPr lang="fr-FR" b="1" dirty="0" smtClean="0">
                <a:solidFill>
                  <a:srgbClr val="FF0000"/>
                </a:solidFill>
              </a:rPr>
            </a:b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1- Déficit d’attention </a:t>
            </a:r>
            <a:r>
              <a:rPr lang="fr-FR" dirty="0" smtClean="0"/>
              <a:t> 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Souvent, ne parvient pas à prêter attention aux détails, ou fait des fautes d’étourderie dans les devoirs scolaires, le travail ou d’autres activités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A souvent du mal à soutenir son attention au travail ou dans les jeux 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Semble souvent </a:t>
            </a:r>
            <a:r>
              <a:rPr lang="fr-FR" dirty="0" smtClean="0"/>
              <a:t>ne </a:t>
            </a:r>
            <a:r>
              <a:rPr lang="fr-FR" dirty="0" smtClean="0"/>
              <a:t>pas écouter quant on lui parle personnellement 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Souvent, ne se conforme pas aux consignes et ne parviens pas à mener à terme ses devoirs scolaires, ses tâches domestiques ou ses obligations personnelles</a:t>
            </a:r>
            <a:endParaRPr lang="fr-F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Critères DSM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À souvent du mal à organiser ses travaux ou ses activités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Souvent, évite, a en aversion, ou fait à contrecœur les tâches qui nécessitent un effort mental soutenu (comme le travail scolaire ou les devoirs à la maison)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Perd souvent les objets nécessaires à son travail ou à ses activités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Souvent se laisse facilement distraire par des stimulus externes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A des oublis fréquents dans la vie quotidienne.  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INTRODUCTION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Trouble déficit de l’attention / hyperactivité: mode persistant d’inattention et / ou d’hyperactivité / impulsivité, </a:t>
            </a:r>
          </a:p>
          <a:p>
            <a:r>
              <a:rPr lang="fr-FR" dirty="0" smtClean="0"/>
              <a:t>Le trouble est plus fréquent et plus sévère qu’habituellement pour un stade donné du développement</a:t>
            </a:r>
          </a:p>
          <a:p>
            <a:r>
              <a:rPr lang="fr-FR" dirty="0" smtClean="0"/>
              <a:t>Le diagnostic est porté à partir de 7 ans</a:t>
            </a:r>
          </a:p>
          <a:p>
            <a:r>
              <a:rPr lang="fr-FR" dirty="0" smtClean="0"/>
              <a:t>Impact scolaire et relationnel important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Critères DSM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2- Hyperactivité / impulsivité (DSM IV)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Remue souvent les mains ou les pieds, ou se tortille sur son siège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Se lève souvent en classe ou dans d’autres situations où il est supposé rester assis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Souvent, court ou grimpe partout, dans des situations où cela est inapproprié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A souvent du mal à se tenir tranquille dans les jeux ou les activités de loisir</a:t>
            </a:r>
          </a:p>
          <a:p>
            <a:pPr>
              <a:buFont typeface="Wingdings" pitchFamily="2" charset="2"/>
              <a:buChar char="§"/>
            </a:pPr>
            <a:endParaRPr lang="fr-F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Critères DSM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Est souvent « sur la brèche » ou agit souvent comme s’il était « monté sur ressorts »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Parle trop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Laisse souvent échapper la réponse à une question qui n’est pas encore entièrement posée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A souvent du mal à attendre son tour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Interrompt souvent les autres ou impose sa présence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/>
            </a:r>
            <a:br>
              <a:rPr lang="fr-FR" b="1" dirty="0" smtClean="0">
                <a:solidFill>
                  <a:srgbClr val="FF0000"/>
                </a:solidFill>
              </a:rPr>
            </a:br>
            <a:r>
              <a:rPr lang="fr-FR" b="1" dirty="0">
                <a:solidFill>
                  <a:srgbClr val="FF0000"/>
                </a:solidFill>
              </a:rPr>
              <a:t>Critères DSM</a:t>
            </a:r>
            <a:r>
              <a:rPr lang="fr-FR" b="1" dirty="0" smtClean="0"/>
              <a:t> 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br>
              <a:rPr lang="fr-FR" b="1" dirty="0" smtClean="0">
                <a:solidFill>
                  <a:srgbClr val="0070C0"/>
                </a:solidFill>
              </a:rPr>
            </a:b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54726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fr-FR" b="1" dirty="0"/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/>
              <a:t>A. Présence soit de ( 1 ), soit de ( 2 ) :</a:t>
            </a:r>
          </a:p>
          <a:p>
            <a:pPr>
              <a:buNone/>
            </a:pPr>
            <a:r>
              <a:rPr lang="fr-FR" dirty="0"/>
              <a:t>- ( 1 ) six symptômes ( ou plus ) d’inattention</a:t>
            </a:r>
          </a:p>
          <a:p>
            <a:pPr>
              <a:buNone/>
            </a:pPr>
            <a:r>
              <a:rPr lang="fr-FR" dirty="0"/>
              <a:t>- ( 2 ) six symptômes ( ou </a:t>
            </a:r>
            <a:r>
              <a:rPr lang="fr-FR" dirty="0" smtClean="0"/>
              <a:t>plus d’hyperactivité impulsivité)</a:t>
            </a:r>
            <a:r>
              <a:rPr lang="fr-FR" dirty="0"/>
              <a:t> </a:t>
            </a:r>
            <a:r>
              <a:rPr lang="fr-FR" dirty="0" smtClean="0"/>
              <a:t>ayant </a:t>
            </a:r>
            <a:r>
              <a:rPr lang="fr-FR" dirty="0"/>
              <a:t>persisté pendant au moins 6 mois, à un </a:t>
            </a:r>
            <a:r>
              <a:rPr lang="fr-FR" dirty="0" smtClean="0"/>
              <a:t>degré inadapté </a:t>
            </a:r>
            <a:r>
              <a:rPr lang="fr-FR" dirty="0"/>
              <a:t>et qui ne correspond pas au niveau </a:t>
            </a:r>
            <a:r>
              <a:rPr lang="fr-FR" dirty="0" smtClean="0"/>
              <a:t>de développement </a:t>
            </a:r>
            <a:r>
              <a:rPr lang="fr-FR" dirty="0"/>
              <a:t>de l’enfant</a:t>
            </a:r>
          </a:p>
          <a:p>
            <a:pPr>
              <a:buNone/>
            </a:pPr>
            <a:r>
              <a:rPr lang="fr-FR" dirty="0" smtClean="0"/>
              <a:t>B</a:t>
            </a:r>
            <a:r>
              <a:rPr lang="fr-FR" dirty="0"/>
              <a:t>. Certains de ces symptômes ayant provoqué une </a:t>
            </a:r>
            <a:r>
              <a:rPr lang="fr-FR" dirty="0" smtClean="0"/>
              <a:t>gêne fonctionnelle </a:t>
            </a:r>
            <a:r>
              <a:rPr lang="fr-FR" dirty="0"/>
              <a:t>étaient présents avant l’âge de 7 </a:t>
            </a:r>
            <a:r>
              <a:rPr lang="fr-FR" dirty="0" smtClean="0"/>
              <a:t>ans</a:t>
            </a:r>
          </a:p>
          <a:p>
            <a:pPr>
              <a:buNone/>
            </a:pPr>
            <a:r>
              <a:rPr lang="fr-FR" dirty="0" smtClean="0"/>
              <a:t>C</a:t>
            </a:r>
            <a:r>
              <a:rPr lang="fr-FR" dirty="0"/>
              <a:t>. Présence d’un certain degré de gêne fonctionnelle liée aux symptômes dans deux, ou plus de deux types d’environnement différents ( à l’école et à la maison par exemple )</a:t>
            </a:r>
          </a:p>
          <a:p>
            <a:pPr>
              <a:buNone/>
            </a:pPr>
            <a:r>
              <a:rPr lang="fr-FR" dirty="0"/>
              <a:t> D. Altération cliniquement significative du fonctionnement social, scolaire ou professionnel</a:t>
            </a:r>
          </a:p>
          <a:p>
            <a:pPr>
              <a:buNone/>
            </a:pPr>
            <a:r>
              <a:rPr lang="fr-FR" dirty="0"/>
              <a:t> E. Les symptômes ne surviennent pas exclusivement au cours d’un trouble envahissant du </a:t>
            </a:r>
            <a:r>
              <a:rPr lang="fr-FR" dirty="0" smtClean="0"/>
              <a:t>développement, d’une </a:t>
            </a:r>
            <a:r>
              <a:rPr lang="fr-FR" dirty="0"/>
              <a:t>schizophrénie ou d’un autre trouble </a:t>
            </a:r>
            <a:r>
              <a:rPr lang="fr-FR" dirty="0" smtClean="0"/>
              <a:t>psychotique, ils </a:t>
            </a:r>
            <a:r>
              <a:rPr lang="fr-FR" dirty="0"/>
              <a:t>ne sont pas mieux expliqués par un autre trouble</a:t>
            </a:r>
          </a:p>
          <a:p>
            <a:pPr>
              <a:buNone/>
            </a:pPr>
            <a:r>
              <a:rPr lang="fr-FR" dirty="0"/>
              <a:t>mental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PEC THERAPEUTIQUE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 smtClean="0"/>
              <a:t>	</a:t>
            </a:r>
            <a:r>
              <a:rPr lang="fr-FR" u="sng" dirty="0" smtClean="0"/>
              <a:t>Evaluation </a:t>
            </a:r>
            <a:r>
              <a:rPr lang="fr-FR" u="sng" dirty="0"/>
              <a:t>clinique </a:t>
            </a:r>
            <a:r>
              <a:rPr lang="fr-FR" u="sng" dirty="0" smtClean="0"/>
              <a:t>soigneuse:</a:t>
            </a:r>
          </a:p>
          <a:p>
            <a:r>
              <a:rPr lang="fr-FR" dirty="0" smtClean="0"/>
              <a:t>Symptomatologie clinique</a:t>
            </a:r>
          </a:p>
          <a:p>
            <a:r>
              <a:rPr lang="fr-FR" dirty="0" smtClean="0"/>
              <a:t>Retentissement fonctionnel,</a:t>
            </a:r>
          </a:p>
          <a:p>
            <a:r>
              <a:rPr lang="fr-FR" dirty="0" smtClean="0"/>
              <a:t>Milieu </a:t>
            </a:r>
            <a:r>
              <a:rPr lang="fr-FR" dirty="0"/>
              <a:t>familial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	</a:t>
            </a:r>
            <a:r>
              <a:rPr lang="fr-FR" u="sng" dirty="0" smtClean="0"/>
              <a:t>Projet </a:t>
            </a:r>
            <a:r>
              <a:rPr lang="fr-FR" u="sng" dirty="0"/>
              <a:t>thérapeutique « sur mesure </a:t>
            </a:r>
            <a:r>
              <a:rPr lang="fr-FR" u="sng" dirty="0" smtClean="0"/>
              <a:t>»</a:t>
            </a:r>
          </a:p>
          <a:p>
            <a:r>
              <a:rPr lang="fr-FR" dirty="0" smtClean="0"/>
              <a:t>Traitements pharmacologiques</a:t>
            </a:r>
          </a:p>
          <a:p>
            <a:r>
              <a:rPr lang="fr-FR" dirty="0" smtClean="0"/>
              <a:t>Psychothérapie</a:t>
            </a:r>
          </a:p>
          <a:p>
            <a:r>
              <a:rPr lang="fr-FR" dirty="0" smtClean="0"/>
              <a:t>Guidance parentale</a:t>
            </a:r>
          </a:p>
          <a:p>
            <a:pPr>
              <a:buNone/>
            </a:pPr>
            <a:endParaRPr lang="fr-FR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Moyens thérapeutiques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fr-FR" b="1" dirty="0" smtClean="0">
                <a:solidFill>
                  <a:srgbClr val="0070C0"/>
                </a:solidFill>
              </a:rPr>
              <a:t>Pharmacologie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Psychostimulants: dérivés amphétaminiques  </a:t>
            </a:r>
          </a:p>
          <a:p>
            <a:pPr marL="514350" indent="-514350">
              <a:buNone/>
            </a:pPr>
            <a:r>
              <a:rPr lang="fr-FR" b="1" dirty="0" smtClean="0"/>
              <a:t> </a:t>
            </a:r>
            <a:r>
              <a:rPr lang="fr-FR" dirty="0" err="1" smtClean="0"/>
              <a:t>Méthylphénidate</a:t>
            </a:r>
            <a:r>
              <a:rPr lang="fr-FR" dirty="0" smtClean="0"/>
              <a:t> </a:t>
            </a:r>
            <a:r>
              <a:rPr lang="fr-FR" dirty="0"/>
              <a:t>( </a:t>
            </a:r>
            <a:r>
              <a:rPr lang="fr-FR" dirty="0" err="1"/>
              <a:t>Ritaline</a:t>
            </a:r>
            <a:r>
              <a:rPr lang="fr-FR" dirty="0"/>
              <a:t>, Concerta </a:t>
            </a:r>
            <a:r>
              <a:rPr lang="fr-FR" dirty="0" smtClean="0"/>
              <a:t>)</a:t>
            </a:r>
          </a:p>
          <a:p>
            <a:pPr marL="514350" indent="-514350">
              <a:buNone/>
            </a:pPr>
            <a:r>
              <a:rPr lang="fr-FR" dirty="0" smtClean="0"/>
              <a:t>Efficace </a:t>
            </a:r>
            <a:r>
              <a:rPr lang="fr-FR" dirty="0"/>
              <a:t>sur l’hyperactivité motrice, </a:t>
            </a:r>
            <a:r>
              <a:rPr lang="fr-FR" dirty="0" smtClean="0"/>
              <a:t>la distractibilité</a:t>
            </a:r>
            <a:r>
              <a:rPr lang="fr-FR" dirty="0"/>
              <a:t>, l’impulsivité, l’agressivité </a:t>
            </a:r>
            <a:r>
              <a:rPr lang="fr-FR" dirty="0" smtClean="0"/>
              <a:t> </a:t>
            </a:r>
          </a:p>
          <a:p>
            <a:r>
              <a:rPr lang="fr-FR" dirty="0" smtClean="0"/>
              <a:t>Améliore les </a:t>
            </a:r>
            <a:r>
              <a:rPr lang="fr-FR" dirty="0"/>
              <a:t>interactions sociales et les </a:t>
            </a:r>
            <a:r>
              <a:rPr lang="fr-FR" dirty="0" smtClean="0"/>
              <a:t>performances scolaires</a:t>
            </a:r>
            <a:endParaRPr lang="fr-FR" dirty="0"/>
          </a:p>
          <a:p>
            <a:r>
              <a:rPr lang="fr-FR" dirty="0" smtClean="0"/>
              <a:t>Taux </a:t>
            </a:r>
            <a:r>
              <a:rPr lang="fr-FR" dirty="0"/>
              <a:t>d’efficacité : </a:t>
            </a:r>
            <a:r>
              <a:rPr lang="fr-FR" dirty="0" smtClean="0"/>
              <a:t>3/4  </a:t>
            </a:r>
            <a:r>
              <a:rPr lang="fr-FR" dirty="0"/>
              <a:t>d</a:t>
            </a:r>
            <a:r>
              <a:rPr lang="fr-FR" dirty="0" smtClean="0"/>
              <a:t>es </a:t>
            </a:r>
            <a:r>
              <a:rPr lang="fr-FR" dirty="0"/>
              <a:t>enfants de 7 à </a:t>
            </a:r>
            <a:r>
              <a:rPr lang="fr-FR" dirty="0" smtClean="0"/>
              <a:t>12 ans</a:t>
            </a:r>
            <a:endParaRPr lang="fr-FR" dirty="0"/>
          </a:p>
          <a:p>
            <a:r>
              <a:rPr lang="fr-FR" dirty="0" smtClean="0"/>
              <a:t>Posologie </a:t>
            </a:r>
            <a:r>
              <a:rPr lang="fr-FR" dirty="0"/>
              <a:t>recommandée entre 0.5 et 1.5 </a:t>
            </a:r>
            <a:r>
              <a:rPr lang="fr-FR" dirty="0" smtClean="0"/>
              <a:t>mg/kg/j</a:t>
            </a:r>
          </a:p>
          <a:p>
            <a:r>
              <a:rPr lang="fr-FR" dirty="0" smtClean="0"/>
              <a:t>Risque de dépendance</a:t>
            </a:r>
          </a:p>
          <a:p>
            <a:r>
              <a:rPr lang="fr-FR" dirty="0" smtClean="0"/>
              <a:t>Fenêtres thérapeutiques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772816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0070C0"/>
                </a:solidFill>
              </a:rPr>
              <a:t>2. Psychothérapie </a:t>
            </a:r>
            <a:endParaRPr lang="fr-FR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u="sng" dirty="0" smtClean="0"/>
              <a:t>Approches </a:t>
            </a:r>
            <a:r>
              <a:rPr lang="fr-FR" u="sng" dirty="0" err="1"/>
              <a:t>cognitivo</a:t>
            </a:r>
            <a:r>
              <a:rPr lang="fr-FR" u="sng" dirty="0"/>
              <a:t>-comportementales </a:t>
            </a:r>
            <a:r>
              <a:rPr lang="fr-FR" u="sng" dirty="0" smtClean="0"/>
              <a:t>:</a:t>
            </a:r>
            <a:endParaRPr lang="fr-FR" u="sng" dirty="0"/>
          </a:p>
          <a:p>
            <a:pPr>
              <a:buNone/>
            </a:pPr>
            <a:r>
              <a:rPr lang="fr-FR" dirty="0"/>
              <a:t>- approches cognitives : techniques d’</a:t>
            </a:r>
            <a:r>
              <a:rPr lang="fr-FR" dirty="0" err="1"/>
              <a:t>auto-contrôle</a:t>
            </a:r>
            <a:r>
              <a:rPr lang="fr-FR" dirty="0"/>
              <a:t> ( auto-instruction, entraînement à la résolution de problèmes interpersonnels, aux habiletés sociales)</a:t>
            </a:r>
          </a:p>
          <a:p>
            <a:pPr>
              <a:buNone/>
            </a:pPr>
            <a:r>
              <a:rPr lang="fr-FR" dirty="0"/>
              <a:t>- </a:t>
            </a:r>
            <a:r>
              <a:rPr lang="fr-FR" dirty="0" smtClean="0"/>
              <a:t>relaxation</a:t>
            </a:r>
            <a:endParaRPr lang="fr-FR" u="sng" dirty="0"/>
          </a:p>
          <a:p>
            <a:pPr>
              <a:buFontTx/>
              <a:buChar char="-"/>
            </a:pPr>
            <a:r>
              <a:rPr lang="fr-FR" dirty="0"/>
              <a:t>apprentissage social ( conditionnement opérant ): récompense / punition</a:t>
            </a:r>
          </a:p>
          <a:p>
            <a:pPr>
              <a:buFontTx/>
              <a:buChar char="-"/>
            </a:pPr>
            <a:r>
              <a:rPr lang="fr-FR" dirty="0"/>
              <a:t>Environnement structuré</a:t>
            </a:r>
          </a:p>
          <a:p>
            <a:pPr>
              <a:buNone/>
            </a:pPr>
            <a:r>
              <a:rPr lang="fr-FR" dirty="0"/>
              <a:t>- en groupe ( programmes d’entraînement aux habiletés parentales )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u="sng" dirty="0"/>
              <a:t>Thérapies familiales</a:t>
            </a:r>
          </a:p>
          <a:p>
            <a:pPr>
              <a:buFontTx/>
              <a:buChar char="-"/>
            </a:pPr>
            <a:r>
              <a:rPr lang="fr-FR" dirty="0" smtClean="0"/>
              <a:t>Amélioration </a:t>
            </a:r>
            <a:r>
              <a:rPr lang="fr-FR" dirty="0"/>
              <a:t>des relations  sociales: jeu, communication…(enfant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b="1" dirty="0">
                <a:solidFill>
                  <a:srgbClr val="0070C0"/>
                </a:solidFill>
              </a:rPr>
              <a:t>3. Guidance parentale</a:t>
            </a:r>
            <a:endParaRPr lang="fr-FR" dirty="0"/>
          </a:p>
          <a:p>
            <a:endParaRPr lang="fr-FR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4</a:t>
            </a:r>
            <a:r>
              <a:rPr lang="fr-FR" b="1" dirty="0">
                <a:solidFill>
                  <a:srgbClr val="0070C0"/>
                </a:solidFill>
              </a:rPr>
              <a:t>. Enseignants</a:t>
            </a:r>
            <a:br>
              <a:rPr lang="fr-FR" b="1" dirty="0">
                <a:solidFill>
                  <a:srgbClr val="0070C0"/>
                </a:solidFill>
              </a:rPr>
            </a:b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Rôle </a:t>
            </a:r>
            <a:r>
              <a:rPr lang="fr-FR" dirty="0"/>
              <a:t>primordial : adaptation au milieu scolaire, </a:t>
            </a:r>
            <a:r>
              <a:rPr lang="fr-FR" dirty="0" smtClean="0"/>
              <a:t>accès aux </a:t>
            </a:r>
            <a:r>
              <a:rPr lang="fr-FR" dirty="0"/>
              <a:t>apprentissages</a:t>
            </a:r>
          </a:p>
          <a:p>
            <a:r>
              <a:rPr lang="fr-FR" dirty="0" smtClean="0"/>
              <a:t> </a:t>
            </a:r>
            <a:r>
              <a:rPr lang="fr-FR" dirty="0"/>
              <a:t>Aménagement des conditions </a:t>
            </a:r>
            <a:r>
              <a:rPr lang="fr-FR" dirty="0" smtClean="0"/>
              <a:t>pédagogique </a:t>
            </a:r>
          </a:p>
          <a:p>
            <a:r>
              <a:rPr lang="fr-FR" dirty="0" smtClean="0"/>
              <a:t>Classes spécialisées pour enfants hyperactifs</a:t>
            </a:r>
            <a:endParaRPr lang="fr-F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Merci de votre attention</a:t>
            </a:r>
            <a:endParaRPr lang="fr-FR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460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CLASSIFICATION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Trouble sous types de trouble de déficit de </a:t>
            </a:r>
          </a:p>
          <a:p>
            <a:pPr>
              <a:buNone/>
            </a:pPr>
            <a:r>
              <a:rPr lang="fr-FR" dirty="0" smtClean="0"/>
              <a:t>l’attention / hyperactivité:</a:t>
            </a:r>
          </a:p>
          <a:p>
            <a:pPr>
              <a:buFontTx/>
              <a:buChar char="-"/>
            </a:pPr>
            <a:r>
              <a:rPr lang="fr-FR" dirty="0" smtClean="0"/>
              <a:t>Type inattention prédominante</a:t>
            </a:r>
          </a:p>
          <a:p>
            <a:pPr>
              <a:buFontTx/>
              <a:buChar char="-"/>
            </a:pPr>
            <a:r>
              <a:rPr lang="fr-FR" dirty="0" smtClean="0"/>
              <a:t>Type hyperactivité-impulsivité prédominante</a:t>
            </a:r>
          </a:p>
          <a:p>
            <a:pPr>
              <a:buFontTx/>
              <a:buChar char="-"/>
            </a:pPr>
            <a:r>
              <a:rPr lang="fr-FR" dirty="0" smtClean="0"/>
              <a:t>Type mixte ( inattention + hyperactivité +</a:t>
            </a:r>
          </a:p>
          <a:p>
            <a:pPr>
              <a:buNone/>
            </a:pPr>
            <a:r>
              <a:rPr lang="fr-FR" dirty="0" smtClean="0"/>
              <a:t>impulsivité )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EPIDEMIOLOGIE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Prévalence: 3 – 5 % des enfants d’âge scolaire</a:t>
            </a:r>
          </a:p>
          <a:p>
            <a:r>
              <a:rPr lang="fr-FR" dirty="0" smtClean="0"/>
              <a:t>Sexe ratio: 4 garçons / 1 fille</a:t>
            </a:r>
          </a:p>
          <a:p>
            <a:r>
              <a:rPr lang="fr-FR" dirty="0" smtClean="0"/>
              <a:t>Trouble plus fréquent chez les garçons premiers nés</a:t>
            </a:r>
          </a:p>
          <a:p>
            <a:r>
              <a:rPr lang="fr-FR" dirty="0" smtClean="0"/>
              <a:t>Début de trouble: souvent à l’âge de 3 ans</a:t>
            </a:r>
          </a:p>
          <a:p>
            <a:r>
              <a:rPr lang="fr-FR" dirty="0" smtClean="0"/>
              <a:t>Découverte souvent à l’âge de 7 ans</a:t>
            </a:r>
          </a:p>
          <a:p>
            <a:r>
              <a:rPr lang="fr-FR" dirty="0" smtClean="0"/>
              <a:t>Prévalence élevée des troubles chez les parents: personnalité antisociale, conduites addictives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CLINIQUE</a:t>
            </a:r>
            <a:br>
              <a:rPr lang="fr-FR" b="1" dirty="0" smtClean="0">
                <a:solidFill>
                  <a:srgbClr val="FF0000"/>
                </a:solidFill>
              </a:rPr>
            </a:b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smtClean="0"/>
              <a:t>Le trouble déficit d’attention / hyperactivité:</a:t>
            </a:r>
          </a:p>
          <a:p>
            <a:pPr>
              <a:buFontTx/>
              <a:buChar char="-"/>
            </a:pPr>
            <a:r>
              <a:rPr lang="fr-FR" dirty="0" smtClean="0"/>
              <a:t>Symptômes d’inattention</a:t>
            </a:r>
          </a:p>
          <a:p>
            <a:pPr>
              <a:buFontTx/>
              <a:buChar char="-"/>
            </a:pPr>
            <a:r>
              <a:rPr lang="fr-FR" dirty="0" smtClean="0"/>
              <a:t>Symptômes d’hyperactivité</a:t>
            </a:r>
          </a:p>
          <a:p>
            <a:pPr>
              <a:buFontTx/>
              <a:buChar char="-"/>
            </a:pPr>
            <a:r>
              <a:rPr lang="fr-FR" dirty="0" smtClean="0"/>
              <a:t>Symptômes d’impulsivité</a:t>
            </a:r>
          </a:p>
          <a:p>
            <a:pPr>
              <a:buFontTx/>
              <a:buChar char="-"/>
            </a:pPr>
            <a:r>
              <a:rPr lang="fr-FR" dirty="0" smtClean="0"/>
              <a:t>Les symptômes sont présents dans au moins deux types des situations</a:t>
            </a:r>
          </a:p>
          <a:p>
            <a:r>
              <a:rPr lang="fr-FR" dirty="0" smtClean="0"/>
              <a:t>Trouble persistant au moins de six mois</a:t>
            </a:r>
            <a:endParaRPr lang="fr-FR" dirty="0"/>
          </a:p>
          <a:p>
            <a:r>
              <a:rPr lang="fr-FR" dirty="0"/>
              <a:t>Présence des symptômes dans des lieux différents:  l’école, la maison,…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A. Description clinique </a:t>
            </a:r>
            <a:br>
              <a:rPr lang="fr-FR" b="1" dirty="0" smtClean="0">
                <a:solidFill>
                  <a:srgbClr val="0070C0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>
                <a:solidFill>
                  <a:schemeClr val="accent1"/>
                </a:solidFill>
              </a:rPr>
              <a:t>1. Phase de début</a:t>
            </a:r>
          </a:p>
          <a:p>
            <a:pPr>
              <a:buFontTx/>
              <a:buChar char="-"/>
            </a:pPr>
            <a:r>
              <a:rPr lang="fr-FR" dirty="0" smtClean="0"/>
              <a:t>Début dans la petite enfance: âge de 3 ans</a:t>
            </a:r>
          </a:p>
          <a:p>
            <a:pPr>
              <a:buFontTx/>
              <a:buChar char="-"/>
            </a:pPr>
            <a:r>
              <a:rPr lang="fr-FR" dirty="0" smtClean="0"/>
              <a:t>Sensibilité excessive aux stimuli: bruit, chaleur, lumière…</a:t>
            </a:r>
          </a:p>
          <a:p>
            <a:pPr>
              <a:buFontTx/>
              <a:buChar char="-"/>
            </a:pPr>
            <a:r>
              <a:rPr lang="fr-FR" dirty="0" smtClean="0"/>
              <a:t>Bébés actifs dans le berceau</a:t>
            </a:r>
          </a:p>
          <a:p>
            <a:pPr>
              <a:buFontTx/>
              <a:buChar char="-"/>
            </a:pPr>
            <a:r>
              <a:rPr lang="fr-FR" dirty="0" smtClean="0"/>
              <a:t>Bébés dorment peu</a:t>
            </a:r>
          </a:p>
          <a:p>
            <a:pPr>
              <a:buFontTx/>
              <a:buChar char="-"/>
            </a:pPr>
            <a:r>
              <a:rPr lang="fr-FR" dirty="0" smtClean="0"/>
              <a:t>Pleurent beaucoup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a- Hyperactivité / impulsivité (DSM IV)</a:t>
            </a:r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Activité motrice excessive et persistante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L’hyperactivité n’est pas brève, isolée, réactionnelle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Remue </a:t>
            </a:r>
            <a:r>
              <a:rPr lang="fr-FR" dirty="0"/>
              <a:t>souvent les mains ou les pieds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/>
              <a:t>Se lève souvent en classe 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/>
              <a:t>Court ou grimpe dans des situations où cela est inapproprié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/>
              <a:t>A souvent du mal à se tenir tranquille dans les jeux ou les activités de </a:t>
            </a:r>
            <a:r>
              <a:rPr lang="fr-FR" dirty="0" err="1" smtClean="0"/>
              <a:t>loisir</a:t>
            </a:r>
            <a:r>
              <a:rPr lang="fr-FR" dirty="0" err="1"/>
              <a:t>Agit</a:t>
            </a:r>
            <a:r>
              <a:rPr lang="fr-FR" dirty="0"/>
              <a:t> souvent comme s’il était « monté sur ressorts »</a:t>
            </a:r>
          </a:p>
          <a:p>
            <a:pPr marL="596646" indent="-514350" fontAlgn="auto">
              <a:spcAft>
                <a:spcPts val="0"/>
              </a:spcAft>
              <a:buNone/>
              <a:defRPr/>
            </a:pPr>
            <a:r>
              <a:rPr lang="fr-FR" dirty="0"/>
              <a:t>Parle </a:t>
            </a:r>
            <a:r>
              <a:rPr lang="fr-FR" dirty="0" smtClean="0"/>
              <a:t>trop</a:t>
            </a:r>
          </a:p>
          <a:p>
            <a:pPr marL="596646" indent="-514350" fontAlgn="auto">
              <a:spcAft>
                <a:spcPts val="0"/>
              </a:spcAft>
              <a:buNone/>
              <a:defRPr/>
            </a:pPr>
            <a:r>
              <a:rPr lang="fr-FR" dirty="0" smtClean="0">
                <a:solidFill>
                  <a:srgbClr val="00B050"/>
                </a:solidFill>
              </a:rPr>
              <a:t>b</a:t>
            </a:r>
            <a:r>
              <a:rPr lang="fr-FR" dirty="0">
                <a:solidFill>
                  <a:srgbClr val="00B050"/>
                </a:solidFill>
              </a:rPr>
              <a:t>. Impulsivité 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/>
              <a:t>Laisse souvent échapper la réponse 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/>
              <a:t>A souvent du mal à attendre son tour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/>
              <a:t>Interrompe souvent les autres 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fr-FR" dirty="0"/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fr-FR" dirty="0"/>
          </a:p>
          <a:p>
            <a:pPr>
              <a:buFont typeface="Wingdings" pitchFamily="2" charset="2"/>
              <a:buChar char="§"/>
            </a:pPr>
            <a:endParaRPr lang="fr-FR" dirty="0" smtClean="0"/>
          </a:p>
          <a:p>
            <a:pPr>
              <a:buFont typeface="Wingdings" pitchFamily="2" charset="2"/>
              <a:buChar char="§"/>
            </a:pPr>
            <a:endParaRPr lang="fr-FR" dirty="0" smtClean="0"/>
          </a:p>
          <a:p>
            <a:pPr>
              <a:buFont typeface="Wingdings" pitchFamily="2" charset="2"/>
              <a:buChar char="§"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c- Déficit d’attention (DSM IV)</a:t>
            </a:r>
          </a:p>
          <a:p>
            <a:pPr>
              <a:buFontTx/>
              <a:buChar char="-"/>
            </a:pPr>
            <a:r>
              <a:rPr lang="fr-FR" dirty="0" smtClean="0"/>
              <a:t>durée d’attention courte, distractibilité</a:t>
            </a:r>
          </a:p>
          <a:p>
            <a:pPr>
              <a:buFontTx/>
              <a:buChar char="-"/>
            </a:pPr>
            <a:r>
              <a:rPr lang="fr-FR" dirty="0" smtClean="0"/>
              <a:t>Déficit d’attention : école, maison</a:t>
            </a:r>
          </a:p>
          <a:p>
            <a:pPr>
              <a:buFontTx/>
              <a:buChar char="-"/>
            </a:pPr>
            <a:r>
              <a:rPr lang="fr-FR" dirty="0" smtClean="0"/>
              <a:t>L’école: incapacité de suivre les instructions des enseignants</a:t>
            </a:r>
          </a:p>
          <a:p>
            <a:pPr>
              <a:buFontTx/>
              <a:buChar char="-"/>
            </a:pPr>
            <a:r>
              <a:rPr lang="fr-FR" dirty="0" smtClean="0"/>
              <a:t>La maison: difficultés de se conformer aux demandes de leurs parents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Déficit de l’attention: indices cliniques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Fautes d’étourderie dans les devoirs scolaires, le travail ou d’autres activités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Difficultés à soutenir son attention au travail ou dans les jeux 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Semble souvent ne </a:t>
            </a:r>
            <a:r>
              <a:rPr lang="fr-FR" dirty="0" smtClean="0"/>
              <a:t>pas </a:t>
            </a:r>
            <a:r>
              <a:rPr lang="fr-FR" dirty="0" smtClean="0"/>
              <a:t>écouter quant on lui parle personnellement 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Difficultés à mener à terme ses devoirs scolaires, ses tâches domestiques ou ses obligations personnelles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 smtClean="0"/>
              <a:t>Perd </a:t>
            </a:r>
            <a:r>
              <a:rPr lang="fr-FR" dirty="0"/>
              <a:t>souvent les objets nécessaires à son travail ou à ses activités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/>
              <a:t>Souvent se laisse facilement distraire par des stimulus externes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/>
              <a:t>Oublis fréquents dans la vie quotidienne.   </a:t>
            </a:r>
          </a:p>
          <a:p>
            <a:pPr marL="596646" indent="-51435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fr-FR" dirty="0" smtClean="0">
              <a:solidFill>
                <a:srgbClr val="00B050"/>
              </a:solidFill>
            </a:endParaRP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</TotalTime>
  <Words>1282</Words>
  <Application>Microsoft Office PowerPoint</Application>
  <PresentationFormat>Affichage à l'écran (4:3)</PresentationFormat>
  <Paragraphs>199</Paragraphs>
  <Slides>26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Thème Office</vt:lpstr>
      <vt:lpstr>TROUBLE DEFICIT DE L’ATTENTTION / HYPERACTIVITE</vt:lpstr>
      <vt:lpstr>INTRODUCTION</vt:lpstr>
      <vt:lpstr>CLASSIFICATION</vt:lpstr>
      <vt:lpstr>EPIDEMIOLOGIE</vt:lpstr>
      <vt:lpstr>CLINIQUE </vt:lpstr>
      <vt:lpstr>A. Description clinique  </vt:lpstr>
      <vt:lpstr>Présentation PowerPoint</vt:lpstr>
      <vt:lpstr>Présentation PowerPoint</vt:lpstr>
      <vt:lpstr>Déficit de l’attention: indices cliniques</vt:lpstr>
      <vt:lpstr>ADHD pourrait être associé avec:</vt:lpstr>
      <vt:lpstr>Facteurs étiologiques </vt:lpstr>
      <vt:lpstr>Facteurs étiologiques   </vt:lpstr>
      <vt:lpstr>Présentation PowerPoint</vt:lpstr>
      <vt:lpstr>DIAGNOSTIC DIFFERENTIEL</vt:lpstr>
      <vt:lpstr>  Evolution à l’adolescence</vt:lpstr>
      <vt:lpstr> Devenir à l’âge adulte  </vt:lpstr>
      <vt:lpstr> Pronostic</vt:lpstr>
      <vt:lpstr>Critères DSM </vt:lpstr>
      <vt:lpstr>Critères DSM</vt:lpstr>
      <vt:lpstr>Critères DSM</vt:lpstr>
      <vt:lpstr>Critères DSM</vt:lpstr>
      <vt:lpstr> Critères DSM   </vt:lpstr>
      <vt:lpstr>PEC THERAPEUTIQUE</vt:lpstr>
      <vt:lpstr>Moyens thérapeutiques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rachid aalouane</dc:creator>
  <cp:lastModifiedBy>surface</cp:lastModifiedBy>
  <cp:revision>138</cp:revision>
  <dcterms:created xsi:type="dcterms:W3CDTF">2012-02-23T18:27:56Z</dcterms:created>
  <dcterms:modified xsi:type="dcterms:W3CDTF">2021-04-22T23:55:23Z</dcterms:modified>
</cp:coreProperties>
</file>