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62" r:id="rId8"/>
    <p:sldId id="263" r:id="rId9"/>
    <p:sldId id="270" r:id="rId10"/>
    <p:sldId id="264" r:id="rId11"/>
    <p:sldId id="265" r:id="rId12"/>
    <p:sldId id="266" r:id="rId13"/>
    <p:sldId id="267" r:id="rId14"/>
    <p:sldId id="268" r:id="rId15"/>
    <p:sldId id="269" r:id="rId16"/>
    <p:sldId id="272" r:id="rId17"/>
    <p:sldId id="273" r:id="rId18"/>
    <p:sldId id="275" r:id="rId19"/>
    <p:sldId id="276" r:id="rId20"/>
    <p:sldId id="277" r:id="rId21"/>
  </p:sldIdLst>
  <p:sldSz cx="9144000" cy="6858000" type="screen4x3"/>
  <p:notesSz cx="6858000" cy="9144000"/>
  <p:custDataLst>
    <p:tags r:id="rId23"/>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p:cViewPr varScale="1">
        <p:scale>
          <a:sx n="95" d="100"/>
          <a:sy n="95" d="100"/>
        </p:scale>
        <p:origin x="328"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B1335C-A6E3-4CFD-BE84-E0219B7F266A}" type="datetimeFigureOut">
              <a:rPr lang="fr-FR" smtClean="0"/>
              <a:pPr/>
              <a:t>23/04/2021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115A6A-6463-41E3-8041-411BB0827126}" type="slidenum">
              <a:rPr lang="fr-FR" smtClean="0"/>
              <a:pPr/>
              <a:t>‹N°›</a:t>
            </a:fld>
            <a:endParaRPr lang="fr-FR"/>
          </a:p>
        </p:txBody>
      </p:sp>
    </p:spTree>
    <p:extLst>
      <p:ext uri="{BB962C8B-B14F-4D97-AF65-F5344CB8AC3E}">
        <p14:creationId xmlns:p14="http://schemas.microsoft.com/office/powerpoint/2010/main" val="3807299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866F0DA0-F484-4303-806C-E3BA0132F955}" type="datetime1">
              <a:rPr lang="fr-FR" smtClean="0"/>
              <a:pPr/>
              <a:t>23/04/2021</a:t>
            </a:fld>
            <a:endParaRPr lang="fr-FR"/>
          </a:p>
        </p:txBody>
      </p:sp>
      <p:sp>
        <p:nvSpPr>
          <p:cNvPr id="19" name="Espace réservé du pied de page 18"/>
          <p:cNvSpPr>
            <a:spLocks noGrp="1"/>
          </p:cNvSpPr>
          <p:nvPr>
            <p:ph type="ftr" sz="quarter" idx="11"/>
          </p:nvPr>
        </p:nvSpPr>
        <p:spPr/>
        <p:txBody>
          <a:bodyPr/>
          <a:lstStyle/>
          <a:p>
            <a:r>
              <a:rPr lang="fr-FR" smtClean="0"/>
              <a:t>Les Antidépresseurs _ Pr K.MOUHADI</a:t>
            </a:r>
            <a:endParaRPr lang="fr-FR"/>
          </a:p>
        </p:txBody>
      </p:sp>
      <p:sp>
        <p:nvSpPr>
          <p:cNvPr id="27" name="Espace réservé du numéro de diapositive 26"/>
          <p:cNvSpPr>
            <a:spLocks noGrp="1"/>
          </p:cNvSpPr>
          <p:nvPr>
            <p:ph type="sldNum" sz="quarter" idx="12"/>
          </p:nvPr>
        </p:nvSpPr>
        <p:spPr/>
        <p:txBody>
          <a:bodyPr/>
          <a:lstStyle/>
          <a:p>
            <a:fld id="{527B456E-4925-46B8-AA28-0E729BBFA61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6469DB5-1F63-46DA-B147-B56AE3E3A27B}" type="datetime1">
              <a:rPr lang="fr-FR" smtClean="0"/>
              <a:pPr/>
              <a:t>23/04/2021</a:t>
            </a:fld>
            <a:endParaRPr lang="fr-FR"/>
          </a:p>
        </p:txBody>
      </p:sp>
      <p:sp>
        <p:nvSpPr>
          <p:cNvPr id="5" name="Espace réservé du pied de page 4"/>
          <p:cNvSpPr>
            <a:spLocks noGrp="1"/>
          </p:cNvSpPr>
          <p:nvPr>
            <p:ph type="ftr" sz="quarter" idx="11"/>
          </p:nvPr>
        </p:nvSpPr>
        <p:spPr/>
        <p:txBody>
          <a:bodyPr/>
          <a:lstStyle/>
          <a:p>
            <a:r>
              <a:rPr lang="fr-FR" smtClean="0"/>
              <a:t>Les Antidépresseurs _ Pr K.MOUHADI</a:t>
            </a:r>
            <a:endParaRPr lang="fr-FR"/>
          </a:p>
        </p:txBody>
      </p:sp>
      <p:sp>
        <p:nvSpPr>
          <p:cNvPr id="6" name="Espace réservé du numéro de diapositive 5"/>
          <p:cNvSpPr>
            <a:spLocks noGrp="1"/>
          </p:cNvSpPr>
          <p:nvPr>
            <p:ph type="sldNum" sz="quarter" idx="12"/>
          </p:nvPr>
        </p:nvSpPr>
        <p:spPr/>
        <p:txBody>
          <a:bodyPr/>
          <a:lstStyle/>
          <a:p>
            <a:fld id="{527B456E-4925-46B8-AA28-0E729BBFA61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FC5F0CE-3E2D-4165-B9FA-3BF666801ACD}" type="datetime1">
              <a:rPr lang="fr-FR" smtClean="0"/>
              <a:pPr/>
              <a:t>23/04/2021</a:t>
            </a:fld>
            <a:endParaRPr lang="fr-FR"/>
          </a:p>
        </p:txBody>
      </p:sp>
      <p:sp>
        <p:nvSpPr>
          <p:cNvPr id="5" name="Espace réservé du pied de page 4"/>
          <p:cNvSpPr>
            <a:spLocks noGrp="1"/>
          </p:cNvSpPr>
          <p:nvPr>
            <p:ph type="ftr" sz="quarter" idx="11"/>
          </p:nvPr>
        </p:nvSpPr>
        <p:spPr/>
        <p:txBody>
          <a:bodyPr/>
          <a:lstStyle/>
          <a:p>
            <a:r>
              <a:rPr lang="fr-FR" smtClean="0"/>
              <a:t>Les Antidépresseurs _ Pr K.MOUHADI</a:t>
            </a:r>
            <a:endParaRPr lang="fr-FR"/>
          </a:p>
        </p:txBody>
      </p:sp>
      <p:sp>
        <p:nvSpPr>
          <p:cNvPr id="6" name="Espace réservé du numéro de diapositive 5"/>
          <p:cNvSpPr>
            <a:spLocks noGrp="1"/>
          </p:cNvSpPr>
          <p:nvPr>
            <p:ph type="sldNum" sz="quarter" idx="12"/>
          </p:nvPr>
        </p:nvSpPr>
        <p:spPr/>
        <p:txBody>
          <a:bodyPr/>
          <a:lstStyle/>
          <a:p>
            <a:fld id="{527B456E-4925-46B8-AA28-0E729BBFA61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D53599A-E71C-43B9-8D99-1CA7A4B1C426}" type="datetime1">
              <a:rPr lang="fr-FR" smtClean="0"/>
              <a:pPr/>
              <a:t>23/04/2021</a:t>
            </a:fld>
            <a:endParaRPr lang="fr-FR"/>
          </a:p>
        </p:txBody>
      </p:sp>
      <p:sp>
        <p:nvSpPr>
          <p:cNvPr id="5" name="Espace réservé du pied de page 4"/>
          <p:cNvSpPr>
            <a:spLocks noGrp="1"/>
          </p:cNvSpPr>
          <p:nvPr>
            <p:ph type="ftr" sz="quarter" idx="11"/>
          </p:nvPr>
        </p:nvSpPr>
        <p:spPr/>
        <p:txBody>
          <a:bodyPr/>
          <a:lstStyle/>
          <a:p>
            <a:r>
              <a:rPr lang="fr-FR" smtClean="0"/>
              <a:t>Les Antidépresseurs _ Pr K.MOUHADI</a:t>
            </a:r>
            <a:endParaRPr lang="fr-FR"/>
          </a:p>
        </p:txBody>
      </p:sp>
      <p:sp>
        <p:nvSpPr>
          <p:cNvPr id="6" name="Espace réservé du numéro de diapositive 5"/>
          <p:cNvSpPr>
            <a:spLocks noGrp="1"/>
          </p:cNvSpPr>
          <p:nvPr>
            <p:ph type="sldNum" sz="quarter" idx="12"/>
          </p:nvPr>
        </p:nvSpPr>
        <p:spPr/>
        <p:txBody>
          <a:bodyPr/>
          <a:lstStyle/>
          <a:p>
            <a:fld id="{527B456E-4925-46B8-AA28-0E729BBFA61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ECB7E73-EFFC-4205-AD4C-67A83FF5F8E3}" type="datetime1">
              <a:rPr lang="fr-FR" smtClean="0"/>
              <a:pPr/>
              <a:t>23/04/2021</a:t>
            </a:fld>
            <a:endParaRPr lang="fr-FR"/>
          </a:p>
        </p:txBody>
      </p:sp>
      <p:sp>
        <p:nvSpPr>
          <p:cNvPr id="5" name="Espace réservé du pied de page 4"/>
          <p:cNvSpPr>
            <a:spLocks noGrp="1"/>
          </p:cNvSpPr>
          <p:nvPr>
            <p:ph type="ftr" sz="quarter" idx="11"/>
          </p:nvPr>
        </p:nvSpPr>
        <p:spPr/>
        <p:txBody>
          <a:bodyPr/>
          <a:lstStyle/>
          <a:p>
            <a:r>
              <a:rPr lang="fr-FR" smtClean="0"/>
              <a:t>Les Antidépresseurs _ Pr K.MOUHADI</a:t>
            </a:r>
            <a:endParaRPr lang="fr-FR"/>
          </a:p>
        </p:txBody>
      </p:sp>
      <p:sp>
        <p:nvSpPr>
          <p:cNvPr id="6" name="Espace réservé du numéro de diapositive 5"/>
          <p:cNvSpPr>
            <a:spLocks noGrp="1"/>
          </p:cNvSpPr>
          <p:nvPr>
            <p:ph type="sldNum" sz="quarter" idx="12"/>
          </p:nvPr>
        </p:nvSpPr>
        <p:spPr/>
        <p:txBody>
          <a:bodyPr/>
          <a:lstStyle/>
          <a:p>
            <a:fld id="{527B456E-4925-46B8-AA28-0E729BBFA61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DD6DE7D-EB3C-4FC7-9340-B8B19CB5A965}" type="datetime1">
              <a:rPr lang="fr-FR" smtClean="0"/>
              <a:pPr/>
              <a:t>23/04/2021</a:t>
            </a:fld>
            <a:endParaRPr lang="fr-FR"/>
          </a:p>
        </p:txBody>
      </p:sp>
      <p:sp>
        <p:nvSpPr>
          <p:cNvPr id="6" name="Espace réservé du pied de page 5"/>
          <p:cNvSpPr>
            <a:spLocks noGrp="1"/>
          </p:cNvSpPr>
          <p:nvPr>
            <p:ph type="ftr" sz="quarter" idx="11"/>
          </p:nvPr>
        </p:nvSpPr>
        <p:spPr/>
        <p:txBody>
          <a:bodyPr/>
          <a:lstStyle/>
          <a:p>
            <a:r>
              <a:rPr lang="fr-FR" smtClean="0"/>
              <a:t>Les Antidépresseurs _ Pr K.MOUHADI</a:t>
            </a:r>
            <a:endParaRPr lang="fr-FR"/>
          </a:p>
        </p:txBody>
      </p:sp>
      <p:sp>
        <p:nvSpPr>
          <p:cNvPr id="7" name="Espace réservé du numéro de diapositive 6"/>
          <p:cNvSpPr>
            <a:spLocks noGrp="1"/>
          </p:cNvSpPr>
          <p:nvPr>
            <p:ph type="sldNum" sz="quarter" idx="12"/>
          </p:nvPr>
        </p:nvSpPr>
        <p:spPr/>
        <p:txBody>
          <a:bodyPr/>
          <a:lstStyle/>
          <a:p>
            <a:fld id="{527B456E-4925-46B8-AA28-0E729BBFA61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A6B8054-C628-4033-878E-77979BBC529B}" type="datetime1">
              <a:rPr lang="fr-FR" smtClean="0"/>
              <a:pPr/>
              <a:t>23/04/2021</a:t>
            </a:fld>
            <a:endParaRPr lang="fr-FR"/>
          </a:p>
        </p:txBody>
      </p:sp>
      <p:sp>
        <p:nvSpPr>
          <p:cNvPr id="8" name="Espace réservé du pied de page 7"/>
          <p:cNvSpPr>
            <a:spLocks noGrp="1"/>
          </p:cNvSpPr>
          <p:nvPr>
            <p:ph type="ftr" sz="quarter" idx="11"/>
          </p:nvPr>
        </p:nvSpPr>
        <p:spPr/>
        <p:txBody>
          <a:bodyPr/>
          <a:lstStyle/>
          <a:p>
            <a:r>
              <a:rPr lang="fr-FR" smtClean="0"/>
              <a:t>Les Antidépresseurs _ Pr K.MOUHADI</a:t>
            </a:r>
            <a:endParaRPr lang="fr-FR"/>
          </a:p>
        </p:txBody>
      </p:sp>
      <p:sp>
        <p:nvSpPr>
          <p:cNvPr id="9" name="Espace réservé du numéro de diapositive 8"/>
          <p:cNvSpPr>
            <a:spLocks noGrp="1"/>
          </p:cNvSpPr>
          <p:nvPr>
            <p:ph type="sldNum" sz="quarter" idx="12"/>
          </p:nvPr>
        </p:nvSpPr>
        <p:spPr/>
        <p:txBody>
          <a:bodyPr/>
          <a:lstStyle/>
          <a:p>
            <a:fld id="{527B456E-4925-46B8-AA28-0E729BBFA61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7D5104D-DA37-42A6-AFB1-1CC17340E93C}" type="datetime1">
              <a:rPr lang="fr-FR" smtClean="0"/>
              <a:pPr/>
              <a:t>23/04/2021</a:t>
            </a:fld>
            <a:endParaRPr lang="fr-FR"/>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1CBBC45-060B-4687-BEF8-3F4D8A9DFDC6}" type="datetime1">
              <a:rPr lang="fr-FR" smtClean="0"/>
              <a:pPr/>
              <a:t>23/04/2021</a:t>
            </a:fld>
            <a:endParaRPr lang="fr-FR"/>
          </a:p>
        </p:txBody>
      </p:sp>
      <p:sp>
        <p:nvSpPr>
          <p:cNvPr id="3" name="Espace réservé du pied de page 2"/>
          <p:cNvSpPr>
            <a:spLocks noGrp="1"/>
          </p:cNvSpPr>
          <p:nvPr>
            <p:ph type="ftr" sz="quarter" idx="11"/>
          </p:nvPr>
        </p:nvSpPr>
        <p:spPr/>
        <p:txBody>
          <a:bodyPr/>
          <a:lstStyle/>
          <a:p>
            <a:r>
              <a:rPr lang="fr-FR" smtClean="0"/>
              <a:t>Les Antidépresseurs _ Pr K.MOUHADI</a:t>
            </a:r>
            <a:endParaRPr lang="fr-FR"/>
          </a:p>
        </p:txBody>
      </p:sp>
      <p:sp>
        <p:nvSpPr>
          <p:cNvPr id="4" name="Espace réservé du numéro de diapositive 3"/>
          <p:cNvSpPr>
            <a:spLocks noGrp="1"/>
          </p:cNvSpPr>
          <p:nvPr>
            <p:ph type="sldNum" sz="quarter" idx="12"/>
          </p:nvPr>
        </p:nvSpPr>
        <p:spPr/>
        <p:txBody>
          <a:bodyPr/>
          <a:lstStyle/>
          <a:p>
            <a:fld id="{527B456E-4925-46B8-AA28-0E729BBFA61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E8E63293-BFDF-415B-BFFA-3013338A6471}" type="datetime1">
              <a:rPr lang="fr-FR" smtClean="0"/>
              <a:pPr/>
              <a:t>23/04/2021</a:t>
            </a:fld>
            <a:endParaRPr lang="fr-FR"/>
          </a:p>
        </p:txBody>
      </p:sp>
      <p:sp>
        <p:nvSpPr>
          <p:cNvPr id="6" name="Espace réservé du pied de page 5"/>
          <p:cNvSpPr>
            <a:spLocks noGrp="1"/>
          </p:cNvSpPr>
          <p:nvPr>
            <p:ph type="ftr" sz="quarter" idx="11"/>
          </p:nvPr>
        </p:nvSpPr>
        <p:spPr/>
        <p:txBody>
          <a:bodyPr/>
          <a:lstStyle/>
          <a:p>
            <a:r>
              <a:rPr lang="fr-FR" smtClean="0"/>
              <a:t>Les Antidépresseurs _ Pr K.MOUHADI</a:t>
            </a:r>
            <a:endParaRPr lang="fr-FR"/>
          </a:p>
        </p:txBody>
      </p:sp>
      <p:sp>
        <p:nvSpPr>
          <p:cNvPr id="7" name="Espace réservé du numéro de diapositive 6"/>
          <p:cNvSpPr>
            <a:spLocks noGrp="1"/>
          </p:cNvSpPr>
          <p:nvPr>
            <p:ph type="sldNum" sz="quarter" idx="12"/>
          </p:nvPr>
        </p:nvSpPr>
        <p:spPr/>
        <p:txBody>
          <a:bodyPr/>
          <a:lstStyle/>
          <a:p>
            <a:fld id="{527B456E-4925-46B8-AA28-0E729BBFA61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B7A7F09-77FA-42EA-A692-69511692A2A7}" type="datetime1">
              <a:rPr lang="fr-FR" smtClean="0"/>
              <a:pPr/>
              <a:t>23/04/2021</a:t>
            </a:fld>
            <a:endParaRPr lang="fr-FR"/>
          </a:p>
        </p:txBody>
      </p:sp>
      <p:sp>
        <p:nvSpPr>
          <p:cNvPr id="6" name="Espace réservé du pied de page 5"/>
          <p:cNvSpPr>
            <a:spLocks noGrp="1"/>
          </p:cNvSpPr>
          <p:nvPr>
            <p:ph type="ftr" sz="quarter" idx="11"/>
          </p:nvPr>
        </p:nvSpPr>
        <p:spPr/>
        <p:txBody>
          <a:bodyPr/>
          <a:lstStyle/>
          <a:p>
            <a:r>
              <a:rPr lang="fr-FR" smtClean="0"/>
              <a:t>Les Antidépresseurs _ Pr K.MOUHADI</a:t>
            </a: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27B456E-4925-46B8-AA28-0E729BBFA61C}"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4904E0-764D-41BC-B151-1FD618E28D0F}" type="datetime1">
              <a:rPr lang="fr-FR" smtClean="0"/>
              <a:pPr/>
              <a:t>23/04/2021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Les Antidépresseurs _ Pr K.MOUHADI</a:t>
            </a: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7B456E-4925-46B8-AA28-0E729BBFA61C}"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Document_Microsoft_Word4.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package" Target="../embeddings/Document_Microsoft_Word5.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Document_Microsoft_Word6.docx"/><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9.emf"/></Relationships>
</file>

<file path=ppt/slides/_rels/slide15.xml.rels><?xml version="1.0" encoding="UTF-8" standalone="yes"?>
<Relationships xmlns="http://schemas.openxmlformats.org/package/2006/relationships"><Relationship Id="rId3" Type="http://schemas.openxmlformats.org/officeDocument/2006/relationships/package" Target="../embeddings/Document_Microsoft_Word7.docx"/><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1.jpeg"/><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3" Type="http://schemas.openxmlformats.org/officeDocument/2006/relationships/package" Target="../embeddings/Document_Microsoft_Word8.docx"/><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2.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fr.wikipedia.org/w/index.php?title=Tableau_clinique&amp;action=edit&amp;redlink=1" TargetMode="External"/><Relationship Id="rId13" Type="http://schemas.openxmlformats.org/officeDocument/2006/relationships/hyperlink" Target="http://fr.wikipedia.org/wiki/Coma" TargetMode="External"/><Relationship Id="rId3" Type="http://schemas.openxmlformats.org/officeDocument/2006/relationships/hyperlink" Target="http://fr.wikipedia.org/wiki/Trouble_mental" TargetMode="External"/><Relationship Id="rId7" Type="http://schemas.openxmlformats.org/officeDocument/2006/relationships/hyperlink" Target="http://fr.wikipedia.org/wiki/S%C3%A9rotonine" TargetMode="External"/><Relationship Id="rId12" Type="http://schemas.openxmlformats.org/officeDocument/2006/relationships/hyperlink" Target="http://fr.wikipedia.org/wiki/Convulsion" TargetMode="External"/><Relationship Id="rId2" Type="http://schemas.openxmlformats.org/officeDocument/2006/relationships/hyperlink" Target="http://fr.wikipedia.org/wiki/%C3%89tats-Unis" TargetMode="External"/><Relationship Id="rId16" Type="http://schemas.openxmlformats.org/officeDocument/2006/relationships/hyperlink" Target="http://fr.wikipedia.org/wiki/Diagnostic_diff%C3%A9rentiel" TargetMode="External"/><Relationship Id="rId1" Type="http://schemas.openxmlformats.org/officeDocument/2006/relationships/slideLayout" Target="../slideLayouts/slideLayout7.xml"/><Relationship Id="rId6" Type="http://schemas.openxmlformats.org/officeDocument/2006/relationships/hyperlink" Target="http://fr.wikipedia.org/wiki/Psychopathologie" TargetMode="External"/><Relationship Id="rId11" Type="http://schemas.openxmlformats.org/officeDocument/2006/relationships/hyperlink" Target="http://fr.wikipedia.org/wiki/Hyperthermie" TargetMode="External"/><Relationship Id="rId5" Type="http://schemas.openxmlformats.org/officeDocument/2006/relationships/hyperlink" Target="http://fr.wikipedia.org/wiki/Manuel_diagnostic_et_statistique_des_troubles_mentaux" TargetMode="External"/><Relationship Id="rId15" Type="http://schemas.openxmlformats.org/officeDocument/2006/relationships/hyperlink" Target="http://fr.wikipedia.org/wiki/Coagulation_intravasculaire_diss%C3%A9min%C3%A9e" TargetMode="External"/><Relationship Id="rId10" Type="http://schemas.openxmlformats.org/officeDocument/2006/relationships/hyperlink" Target="http://fr.wikipedia.org/wiki/Hyperr%C3%A9flexie" TargetMode="External"/><Relationship Id="rId4" Type="http://schemas.openxmlformats.org/officeDocument/2006/relationships/hyperlink" Target="http://fr.wikipedia.org/wiki/Association_am%C3%A9ricaine_de_psychiatrie" TargetMode="External"/><Relationship Id="rId9" Type="http://schemas.openxmlformats.org/officeDocument/2006/relationships/hyperlink" Target="http://fr.wikipedia.org/wiki/Myoclonie" TargetMode="External"/><Relationship Id="rId14" Type="http://schemas.openxmlformats.org/officeDocument/2006/relationships/hyperlink" Target="http://fr.wikipedia.org/wiki/Collapsu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fr.wikipedia.org/wiki/Biorythmes" TargetMode="External"/><Relationship Id="rId2" Type="http://schemas.openxmlformats.org/officeDocument/2006/relationships/hyperlink" Target="http://fr.wikipedia.org/wiki/Rythme_biologique" TargetMode="External"/><Relationship Id="rId1" Type="http://schemas.openxmlformats.org/officeDocument/2006/relationships/slideLayout" Target="../slideLayouts/slideLayout7.xml"/><Relationship Id="rId6" Type="http://schemas.openxmlformats.org/officeDocument/2006/relationships/hyperlink" Target="http://fr.wikipedia.org/wiki/Rythme_nycth%C3%A9m%C3%A9ral" TargetMode="External"/><Relationship Id="rId5" Type="http://schemas.openxmlformats.org/officeDocument/2006/relationships/hyperlink" Target="http://fr.wikipedia.org/wiki/Chronobiologie" TargetMode="External"/><Relationship Id="rId4" Type="http://schemas.openxmlformats.org/officeDocument/2006/relationships/hyperlink" Target="http://fr.wikipedia.org/w/index.php?title=Franz_Halberg&amp;action=edit&amp;redlink=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Document_Microsoft_Word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Document_Microsoft_Word2.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Document_Microsoft_Word3.docx"/><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png"/><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3116"/>
            <a:ext cx="7851648" cy="1828800"/>
          </a:xfrm>
        </p:spPr>
        <p:txBody>
          <a:bodyPr>
            <a:normAutofit fontScale="90000"/>
          </a:bodyPr>
          <a:lstStyle/>
          <a:p>
            <a:pPr algn="ctr"/>
            <a:r>
              <a:rPr lang="fr-FR" dirty="0" smtClean="0"/>
              <a:t>LES ANTIDEPRESSEURS</a:t>
            </a:r>
            <a:br>
              <a:rPr lang="fr-FR" dirty="0" smtClean="0"/>
            </a:br>
            <a:r>
              <a:rPr lang="fr-FR" dirty="0"/>
              <a:t/>
            </a:r>
            <a:br>
              <a:rPr lang="fr-FR" dirty="0"/>
            </a:br>
            <a:r>
              <a:rPr lang="fr-FR" sz="3100" dirty="0" smtClean="0"/>
              <a:t>Pr Khalid </a:t>
            </a:r>
            <a:r>
              <a:rPr lang="fr-FR" sz="3100" dirty="0" err="1" smtClean="0"/>
              <a:t>Mouhadi</a:t>
            </a:r>
            <a:r>
              <a:rPr lang="fr-FR" sz="3100" dirty="0" smtClean="0"/>
              <a:t/>
            </a:r>
            <a:br>
              <a:rPr lang="fr-FR" sz="3100" dirty="0" smtClean="0"/>
            </a:br>
            <a:r>
              <a:rPr lang="fr-FR" sz="3100" dirty="0" smtClean="0"/>
              <a:t>Avril 2021</a:t>
            </a:r>
            <a:endParaRPr lang="fr-FR" sz="3100" dirty="0"/>
          </a:p>
        </p:txBody>
      </p:sp>
      <p:sp>
        <p:nvSpPr>
          <p:cNvPr id="6" name="Espace réservé du numéro de diapositive 5"/>
          <p:cNvSpPr>
            <a:spLocks noGrp="1"/>
          </p:cNvSpPr>
          <p:nvPr>
            <p:ph type="sldNum" sz="quarter" idx="12"/>
          </p:nvPr>
        </p:nvSpPr>
        <p:spPr/>
        <p:txBody>
          <a:bodyPr/>
          <a:lstStyle/>
          <a:p>
            <a:fld id="{527B456E-4925-46B8-AA28-0E729BBFA61C}" type="slidenum">
              <a:rPr lang="fr-FR" smtClean="0"/>
              <a:pPr/>
              <a:t>1</a:t>
            </a:fld>
            <a:endParaRPr lang="fr-FR"/>
          </a:p>
        </p:txBody>
      </p:sp>
      <p:sp>
        <p:nvSpPr>
          <p:cNvPr id="7" name="Espace réservé du pied de page 6"/>
          <p:cNvSpPr>
            <a:spLocks noGrp="1"/>
          </p:cNvSpPr>
          <p:nvPr>
            <p:ph type="ftr" sz="quarter" idx="11"/>
          </p:nvPr>
        </p:nvSpPr>
        <p:spPr/>
        <p:txBody>
          <a:bodyPr/>
          <a:lstStyle/>
          <a:p>
            <a:r>
              <a:rPr lang="fr-FR" smtClean="0"/>
              <a:t>Les Antidépresseurs _ Pr K.MOUHADI</a:t>
            </a:r>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929718" cy="1143000"/>
          </a:xfrm>
        </p:spPr>
        <p:txBody>
          <a:bodyPr>
            <a:noAutofit/>
          </a:bodyPr>
          <a:lstStyle/>
          <a:p>
            <a:pPr marL="342900" indent="-342900"/>
            <a:r>
              <a:rPr lang="fr-FR" sz="4000" b="1" dirty="0" smtClean="0"/>
              <a:t>II - </a:t>
            </a:r>
            <a:r>
              <a:rPr lang="fr-FR" sz="4000" b="1" u="sng" dirty="0" smtClean="0"/>
              <a:t>ISRS.</a:t>
            </a:r>
            <a:endParaRPr lang="fr-FR" sz="3600" dirty="0"/>
          </a:p>
        </p:txBody>
      </p:sp>
      <p:sp>
        <p:nvSpPr>
          <p:cNvPr id="3" name="Espace réservé du contenu 2"/>
          <p:cNvSpPr>
            <a:spLocks noGrp="1"/>
          </p:cNvSpPr>
          <p:nvPr>
            <p:ph idx="1"/>
          </p:nvPr>
        </p:nvSpPr>
        <p:spPr/>
        <p:txBody>
          <a:bodyPr>
            <a:normAutofit lnSpcReduction="10000"/>
          </a:bodyPr>
          <a:lstStyle/>
          <a:p>
            <a:pPr marL="342900" indent="-342900">
              <a:spcBef>
                <a:spcPct val="50000"/>
              </a:spcBef>
              <a:buFontTx/>
              <a:buChar char="•"/>
            </a:pPr>
            <a:r>
              <a:rPr lang="fr-FR" b="1" dirty="0" smtClean="0"/>
              <a:t>Traitement de </a:t>
            </a:r>
            <a:r>
              <a:rPr lang="fr-FR" b="1" dirty="0" smtClean="0">
                <a:solidFill>
                  <a:srgbClr val="FF0000"/>
                </a:solidFill>
                <a:latin typeface="+mj-lt"/>
              </a:rPr>
              <a:t>1</a:t>
            </a:r>
            <a:r>
              <a:rPr lang="fr-FR" b="1" baseline="30000" dirty="0" smtClean="0">
                <a:solidFill>
                  <a:srgbClr val="FF0000"/>
                </a:solidFill>
                <a:latin typeface="+mj-lt"/>
              </a:rPr>
              <a:t>er</a:t>
            </a:r>
            <a:r>
              <a:rPr lang="fr-FR" b="1" dirty="0" smtClean="0">
                <a:solidFill>
                  <a:srgbClr val="FF0000"/>
                </a:solidFill>
                <a:latin typeface="+mj-lt"/>
              </a:rPr>
              <a:t> </a:t>
            </a:r>
            <a:r>
              <a:rPr lang="fr-FR" b="1" dirty="0" smtClean="0">
                <a:solidFill>
                  <a:srgbClr val="FF0000"/>
                </a:solidFill>
              </a:rPr>
              <a:t> intention</a:t>
            </a:r>
            <a:r>
              <a:rPr lang="fr-FR" b="1" dirty="0" smtClean="0"/>
              <a:t> de l’épisode dépressif caractérisé d’intensité légère ou moyenne.</a:t>
            </a:r>
          </a:p>
          <a:p>
            <a:pPr marL="342900" indent="-342900">
              <a:spcBef>
                <a:spcPct val="50000"/>
              </a:spcBef>
              <a:buFontTx/>
              <a:buChar char="•"/>
            </a:pPr>
            <a:r>
              <a:rPr lang="fr-FR" b="1" dirty="0" smtClean="0"/>
              <a:t>Principaux effets indésirables:</a:t>
            </a:r>
          </a:p>
          <a:p>
            <a:pPr marL="342900" indent="-342900">
              <a:spcBef>
                <a:spcPct val="50000"/>
              </a:spcBef>
              <a:buNone/>
            </a:pPr>
            <a:r>
              <a:rPr lang="fr-FR" b="1" dirty="0" smtClean="0"/>
              <a:t>    </a:t>
            </a:r>
            <a:r>
              <a:rPr lang="fr-FR" b="1" dirty="0" smtClean="0">
                <a:solidFill>
                  <a:srgbClr val="0000FF"/>
                </a:solidFill>
              </a:rPr>
              <a:t>- troubles digestifs</a:t>
            </a:r>
            <a:r>
              <a:rPr lang="fr-FR" b="1" dirty="0" smtClean="0"/>
              <a:t> habituellement régressifs après quelques jours de traitements</a:t>
            </a:r>
          </a:p>
          <a:p>
            <a:pPr marL="342900" indent="-342900">
              <a:spcBef>
                <a:spcPct val="50000"/>
              </a:spcBef>
              <a:buNone/>
            </a:pPr>
            <a:r>
              <a:rPr lang="fr-FR" b="1" dirty="0" smtClean="0"/>
              <a:t>   - risque de syndrome </a:t>
            </a:r>
            <a:r>
              <a:rPr lang="fr-FR" b="1" dirty="0" err="1" smtClean="0"/>
              <a:t>sérotoninergique</a:t>
            </a:r>
            <a:r>
              <a:rPr lang="fr-FR" b="1" dirty="0" smtClean="0"/>
              <a:t> (le plus souvent lors d’association aux IMAO)</a:t>
            </a:r>
          </a:p>
          <a:p>
            <a:pPr marL="342900" indent="-342900">
              <a:spcBef>
                <a:spcPct val="50000"/>
              </a:spcBef>
              <a:buNone/>
            </a:pPr>
            <a:r>
              <a:rPr lang="fr-FR" b="1" dirty="0" smtClean="0"/>
              <a:t>   - Précautions en cas d’insuffisance rénale ou hépatique</a:t>
            </a:r>
          </a:p>
          <a:p>
            <a:endParaRPr lang="fr-FR"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143000"/>
          </a:xfrm>
        </p:spPr>
        <p:txBody>
          <a:bodyPr>
            <a:normAutofit/>
          </a:bodyPr>
          <a:lstStyle/>
          <a:p>
            <a:r>
              <a:rPr lang="fr-FR" sz="4000" b="1" u="sng" dirty="0" smtClean="0"/>
              <a:t>III - IRSNA</a:t>
            </a:r>
            <a:endParaRPr lang="fr-FR" sz="4000" dirty="0"/>
          </a:p>
        </p:txBody>
      </p:sp>
      <p:sp>
        <p:nvSpPr>
          <p:cNvPr id="3" name="Espace réservé du contenu 2"/>
          <p:cNvSpPr>
            <a:spLocks noGrp="1"/>
          </p:cNvSpPr>
          <p:nvPr>
            <p:ph idx="1"/>
          </p:nvPr>
        </p:nvSpPr>
        <p:spPr>
          <a:xfrm>
            <a:off x="357158" y="2285992"/>
            <a:ext cx="8229600" cy="4389120"/>
          </a:xfrm>
        </p:spPr>
        <p:txBody>
          <a:bodyPr>
            <a:normAutofit fontScale="77500" lnSpcReduction="20000"/>
          </a:bodyPr>
          <a:lstStyle/>
          <a:p>
            <a:endParaRPr lang="fr-FR" dirty="0" smtClean="0"/>
          </a:p>
          <a:p>
            <a:endParaRPr lang="fr-FR" dirty="0" smtClean="0"/>
          </a:p>
          <a:p>
            <a:endParaRPr lang="fr-FR" dirty="0" smtClean="0"/>
          </a:p>
          <a:p>
            <a:endParaRPr lang="fr-FR" dirty="0" smtClean="0"/>
          </a:p>
          <a:p>
            <a:endParaRPr lang="fr-FR" dirty="0" smtClean="0"/>
          </a:p>
          <a:p>
            <a:pPr marL="342900" indent="-342900">
              <a:spcBef>
                <a:spcPct val="50000"/>
              </a:spcBef>
              <a:buFontTx/>
              <a:buChar char="•"/>
            </a:pPr>
            <a:r>
              <a:rPr lang="fr-FR" b="1" dirty="0" smtClean="0"/>
              <a:t>Traitement de </a:t>
            </a:r>
            <a:r>
              <a:rPr lang="fr-FR" b="1" dirty="0" smtClean="0">
                <a:solidFill>
                  <a:srgbClr val="FF0000"/>
                </a:solidFill>
              </a:rPr>
              <a:t>1ère intention</a:t>
            </a:r>
            <a:r>
              <a:rPr lang="fr-FR" b="1" dirty="0" smtClean="0"/>
              <a:t> de l’épisode dépressif caractérisé</a:t>
            </a:r>
          </a:p>
          <a:p>
            <a:pPr marL="342900" indent="-342900">
              <a:spcBef>
                <a:spcPct val="50000"/>
              </a:spcBef>
              <a:buFontTx/>
              <a:buChar char="•"/>
            </a:pPr>
            <a:endParaRPr lang="fr-FR" b="1" dirty="0" smtClean="0"/>
          </a:p>
          <a:p>
            <a:pPr marL="342900" indent="-342900">
              <a:buFontTx/>
              <a:buChar char="•"/>
            </a:pPr>
            <a:r>
              <a:rPr lang="fr-FR" b="1" dirty="0" smtClean="0"/>
              <a:t>Principaux effets indésirables:</a:t>
            </a:r>
          </a:p>
          <a:p>
            <a:pPr marL="342900" indent="-342900">
              <a:buNone/>
            </a:pPr>
            <a:r>
              <a:rPr lang="fr-FR" b="1" dirty="0" smtClean="0"/>
              <a:t>     </a:t>
            </a:r>
            <a:r>
              <a:rPr lang="fr-FR" b="1" dirty="0" smtClean="0">
                <a:solidFill>
                  <a:srgbClr val="0000FF"/>
                </a:solidFill>
              </a:rPr>
              <a:t>- troubles digestifs</a:t>
            </a:r>
            <a:r>
              <a:rPr lang="fr-FR" b="1" dirty="0" smtClean="0"/>
              <a:t> habituellement régressifs après quelques jours de traitements</a:t>
            </a:r>
          </a:p>
          <a:p>
            <a:pPr marL="342900" indent="-342900"/>
            <a:endParaRPr lang="fr-FR" b="1" dirty="0" smtClean="0"/>
          </a:p>
          <a:p>
            <a:pPr marL="342900" indent="-342900">
              <a:buNone/>
            </a:pPr>
            <a:r>
              <a:rPr lang="fr-FR" b="1" dirty="0" smtClean="0"/>
              <a:t>     - risque de poussée hypertensive avec la </a:t>
            </a:r>
            <a:r>
              <a:rPr lang="fr-FR" b="1" dirty="0" err="1" smtClean="0"/>
              <a:t>venlafaxine</a:t>
            </a:r>
            <a:r>
              <a:rPr lang="fr-FR" b="1" dirty="0" smtClean="0"/>
              <a:t>.</a:t>
            </a:r>
          </a:p>
          <a:p>
            <a:endParaRPr lang="fr-FR"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11</a:t>
            </a:fld>
            <a:endParaRPr lang="fr-FR"/>
          </a:p>
        </p:txBody>
      </p:sp>
      <p:graphicFrame>
        <p:nvGraphicFramePr>
          <p:cNvPr id="4098" name="Object 2"/>
          <p:cNvGraphicFramePr>
            <a:graphicFrameLocks noChangeAspect="1"/>
          </p:cNvGraphicFramePr>
          <p:nvPr/>
        </p:nvGraphicFramePr>
        <p:xfrm>
          <a:off x="428596" y="1643050"/>
          <a:ext cx="5907087" cy="2058987"/>
        </p:xfrm>
        <a:graphic>
          <a:graphicData uri="http://schemas.openxmlformats.org/presentationml/2006/ole">
            <mc:AlternateContent xmlns:mc="http://schemas.openxmlformats.org/markup-compatibility/2006">
              <mc:Choice xmlns:v="urn:schemas-microsoft-com:vml" Requires="v">
                <p:oleObj spid="_x0000_s4102" name="Document" r:id="rId3" imgW="5906936" imgH="2058354" progId="Word.Document.12">
                  <p:embed/>
                </p:oleObj>
              </mc:Choice>
              <mc:Fallback>
                <p:oleObj name="Document" r:id="rId3" imgW="5906936" imgH="2058354"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596" y="1643050"/>
                        <a:ext cx="5907087" cy="2058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14356"/>
            <a:ext cx="9001156" cy="1143000"/>
          </a:xfrm>
        </p:spPr>
        <p:txBody>
          <a:bodyPr>
            <a:noAutofit/>
          </a:bodyPr>
          <a:lstStyle/>
          <a:p>
            <a:r>
              <a:rPr lang="fr-FR" sz="3600" b="1" u="sng" dirty="0" smtClean="0"/>
              <a:t>IV - Antidépresseurs tricycliques ou </a:t>
            </a:r>
            <a:r>
              <a:rPr lang="fr-FR" sz="3600" b="1" u="sng" dirty="0" err="1" smtClean="0"/>
              <a:t>imipraminiques</a:t>
            </a:r>
            <a:r>
              <a:rPr lang="fr-FR" sz="3600" b="1" u="sng" dirty="0" smtClean="0"/>
              <a:t>.</a:t>
            </a:r>
            <a:endParaRPr lang="fr-FR" sz="3200"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12</a:t>
            </a:fld>
            <a:endParaRPr lang="fr-FR"/>
          </a:p>
        </p:txBody>
      </p:sp>
      <p:graphicFrame>
        <p:nvGraphicFramePr>
          <p:cNvPr id="5122" name="Object 2"/>
          <p:cNvGraphicFramePr>
            <a:graphicFrameLocks noChangeAspect="1"/>
          </p:cNvGraphicFramePr>
          <p:nvPr>
            <p:extLst>
              <p:ext uri="{D42A27DB-BD31-4B8C-83A1-F6EECF244321}">
                <p14:modId xmlns:p14="http://schemas.microsoft.com/office/powerpoint/2010/main" val="1659352142"/>
              </p:ext>
            </p:extLst>
          </p:nvPr>
        </p:nvGraphicFramePr>
        <p:xfrm>
          <a:off x="323528" y="1854200"/>
          <a:ext cx="7920880" cy="4330700"/>
        </p:xfrm>
        <a:graphic>
          <a:graphicData uri="http://schemas.openxmlformats.org/presentationml/2006/ole">
            <mc:AlternateContent xmlns:mc="http://schemas.openxmlformats.org/markup-compatibility/2006">
              <mc:Choice xmlns:v="urn:schemas-microsoft-com:vml" Requires="v">
                <p:oleObj spid="_x0000_s5126" name="Document" r:id="rId3" imgW="5903610" imgH="4374614" progId="Word.Document.12">
                  <p:embed/>
                </p:oleObj>
              </mc:Choice>
              <mc:Fallback>
                <p:oleObj name="Document" r:id="rId3" imgW="5903610" imgH="4374614" progId="Word.Document.12">
                  <p:embed/>
                  <p:pic>
                    <p:nvPicPr>
                      <p:cNvPr id="0" name="Picture 2"/>
                      <p:cNvPicPr>
                        <a:picLocks noChangeAspect="1" noChangeArrowheads="1"/>
                      </p:cNvPicPr>
                      <p:nvPr/>
                    </p:nvPicPr>
                    <p:blipFill>
                      <a:blip r:embed="rId4"/>
                      <a:srcRect/>
                      <a:stretch>
                        <a:fillRect/>
                      </a:stretch>
                    </p:blipFill>
                    <p:spPr bwMode="auto">
                      <a:xfrm>
                        <a:off x="323528" y="1854200"/>
                        <a:ext cx="7920880" cy="4330700"/>
                      </a:xfrm>
                      <a:prstGeom prst="rect">
                        <a:avLst/>
                      </a:prstGeom>
                      <a:noFill/>
                      <a:ln>
                        <a:noFill/>
                      </a:ln>
                      <a:effectLs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u="sng" dirty="0" smtClean="0"/>
              <a:t>IV - Antidépresseurs tricycliques ou </a:t>
            </a:r>
            <a:r>
              <a:rPr lang="fr-FR" sz="4000" b="1" u="sng" dirty="0" err="1" smtClean="0"/>
              <a:t>imipraminiques</a:t>
            </a:r>
            <a:r>
              <a:rPr lang="fr-FR" sz="4000" b="1" u="sng" dirty="0" smtClean="0"/>
              <a:t>. (suite)</a:t>
            </a:r>
            <a:endParaRPr lang="fr-FR" sz="3600" dirty="0"/>
          </a:p>
        </p:txBody>
      </p:sp>
      <p:sp>
        <p:nvSpPr>
          <p:cNvPr id="3" name="Espace réservé du contenu 2"/>
          <p:cNvSpPr>
            <a:spLocks noGrp="1"/>
          </p:cNvSpPr>
          <p:nvPr>
            <p:ph idx="1"/>
          </p:nvPr>
        </p:nvSpPr>
        <p:spPr/>
        <p:txBody>
          <a:bodyPr>
            <a:normAutofit fontScale="70000" lnSpcReduction="20000"/>
          </a:bodyPr>
          <a:lstStyle/>
          <a:p>
            <a:pPr marL="342900" indent="-342900">
              <a:spcBef>
                <a:spcPct val="50000"/>
              </a:spcBef>
              <a:buFontTx/>
              <a:buChar char="•"/>
            </a:pPr>
            <a:r>
              <a:rPr lang="fr-FR" b="1" dirty="0" smtClean="0"/>
              <a:t>Traitement de l’épisode dépressif caractérisé en  particulier </a:t>
            </a:r>
            <a:r>
              <a:rPr lang="fr-FR" b="1" dirty="0" smtClean="0">
                <a:solidFill>
                  <a:srgbClr val="FF0000"/>
                </a:solidFill>
              </a:rPr>
              <a:t>d’intensité sévère</a:t>
            </a:r>
            <a:r>
              <a:rPr lang="fr-FR" b="1" dirty="0" smtClean="0"/>
              <a:t>.</a:t>
            </a:r>
          </a:p>
          <a:p>
            <a:pPr marL="342900" indent="-342900"/>
            <a:endParaRPr lang="fr-FR" b="1" dirty="0" smtClean="0"/>
          </a:p>
          <a:p>
            <a:pPr marL="342900" indent="-342900">
              <a:buFontTx/>
              <a:buChar char="•"/>
            </a:pPr>
            <a:r>
              <a:rPr lang="fr-FR" b="1" dirty="0" smtClean="0"/>
              <a:t>    Principaux effets indésirables:</a:t>
            </a:r>
          </a:p>
          <a:p>
            <a:pPr marL="342900" indent="-342900"/>
            <a:endParaRPr lang="fr-FR" b="1" dirty="0" smtClean="0"/>
          </a:p>
          <a:p>
            <a:pPr marL="342900" indent="-342900">
              <a:buNone/>
            </a:pPr>
            <a:r>
              <a:rPr lang="fr-FR" b="1" dirty="0" smtClean="0"/>
              <a:t>     </a:t>
            </a:r>
            <a:r>
              <a:rPr lang="fr-FR" b="1" dirty="0" smtClean="0">
                <a:solidFill>
                  <a:srgbClr val="0000FF"/>
                </a:solidFill>
              </a:rPr>
              <a:t>- effets ATROPINIQUES: </a:t>
            </a:r>
            <a:r>
              <a:rPr lang="fr-FR" b="1" dirty="0" smtClean="0"/>
              <a:t> sècheresse buccale, rétention urinaire, constipation, mydriase, troubles de l’accommodation et élévation de la </a:t>
            </a:r>
            <a:r>
              <a:rPr lang="fr-FR" b="1" dirty="0" err="1" smtClean="0"/>
              <a:t>Pintraoculaire</a:t>
            </a:r>
            <a:r>
              <a:rPr lang="fr-FR" b="1" dirty="0" smtClean="0"/>
              <a:t> , tachycardie</a:t>
            </a:r>
          </a:p>
          <a:p>
            <a:pPr marL="342900" indent="-342900"/>
            <a:endParaRPr lang="fr-FR" b="1" dirty="0" smtClean="0"/>
          </a:p>
          <a:p>
            <a:pPr marL="342900" indent="-342900">
              <a:buNone/>
            </a:pPr>
            <a:r>
              <a:rPr lang="fr-FR" b="1" dirty="0" smtClean="0"/>
              <a:t>     - cardiologique: </a:t>
            </a:r>
            <a:r>
              <a:rPr lang="fr-FR" b="1" dirty="0" smtClean="0">
                <a:solidFill>
                  <a:srgbClr val="0000FF"/>
                </a:solidFill>
              </a:rPr>
              <a:t>troubles du rythme</a:t>
            </a:r>
          </a:p>
          <a:p>
            <a:pPr marL="342900" indent="-342900"/>
            <a:endParaRPr lang="fr-FR" b="1" dirty="0" smtClean="0">
              <a:solidFill>
                <a:srgbClr val="0000FF"/>
              </a:solidFill>
            </a:endParaRPr>
          </a:p>
          <a:p>
            <a:pPr marL="342900" indent="-342900">
              <a:buFontTx/>
              <a:buChar char="•"/>
            </a:pPr>
            <a:r>
              <a:rPr lang="fr-FR" b="1" dirty="0" smtClean="0"/>
              <a:t> Contre-indication: </a:t>
            </a:r>
          </a:p>
          <a:p>
            <a:pPr marL="342900" indent="-342900">
              <a:buNone/>
            </a:pPr>
            <a:r>
              <a:rPr lang="fr-FR" b="1" dirty="0" smtClean="0"/>
              <a:t>      - glaucome à angle fermé</a:t>
            </a:r>
          </a:p>
          <a:p>
            <a:pPr marL="342900" indent="-342900">
              <a:buNone/>
            </a:pPr>
            <a:r>
              <a:rPr lang="fr-FR" b="1" dirty="0" smtClean="0"/>
              <a:t>      - obstacle prostatique</a:t>
            </a:r>
          </a:p>
          <a:p>
            <a:pPr marL="342900" indent="-342900">
              <a:buNone/>
            </a:pPr>
            <a:r>
              <a:rPr lang="fr-FR" b="1" dirty="0" smtClean="0"/>
              <a:t>      - infarctus du myocarde récent</a:t>
            </a:r>
          </a:p>
          <a:p>
            <a:endParaRPr lang="fr-FR"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13</a:t>
            </a:fld>
            <a:endParaRPr lang="fr-FR"/>
          </a:p>
        </p:txBody>
      </p:sp>
      <p:sp>
        <p:nvSpPr>
          <p:cNvPr id="6" name="AutoShape 37"/>
          <p:cNvSpPr>
            <a:spLocks noChangeArrowheads="1"/>
          </p:cNvSpPr>
          <p:nvPr/>
        </p:nvSpPr>
        <p:spPr bwMode="auto">
          <a:xfrm>
            <a:off x="5715008" y="4000504"/>
            <a:ext cx="2881313" cy="576262"/>
          </a:xfrm>
          <a:prstGeom prst="wedgeRectCallout">
            <a:avLst>
              <a:gd name="adj1" fmla="val -80412"/>
              <a:gd name="adj2" fmla="val 16116"/>
            </a:avLst>
          </a:prstGeom>
          <a:solidFill>
            <a:srgbClr val="BBE0E3">
              <a:alpha val="25098"/>
            </a:srgbClr>
          </a:solidFill>
          <a:ln w="9525">
            <a:solidFill>
              <a:schemeClr val="tx1"/>
            </a:solidFill>
            <a:miter lim="800000"/>
            <a:headEnd/>
            <a:tailEnd/>
          </a:ln>
        </p:spPr>
        <p:txBody>
          <a:bodyPr/>
          <a:lstStyle/>
          <a:p>
            <a:pPr algn="ctr"/>
            <a:r>
              <a:rPr lang="fr-FR" sz="1400" b="1" dirty="0">
                <a:solidFill>
                  <a:srgbClr val="FF0000"/>
                </a:solidFill>
              </a:rPr>
              <a:t>Électrocardiogramme</a:t>
            </a:r>
            <a:r>
              <a:rPr lang="fr-FR" sz="1400" b="1" dirty="0"/>
              <a:t> avant la mise en route du traitement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1143000"/>
          </a:xfrm>
        </p:spPr>
        <p:txBody>
          <a:bodyPr>
            <a:normAutofit/>
          </a:bodyPr>
          <a:lstStyle/>
          <a:p>
            <a:r>
              <a:rPr lang="fr-FR" sz="4000" b="1" dirty="0" smtClean="0"/>
              <a:t>V - </a:t>
            </a:r>
            <a:r>
              <a:rPr lang="fr-FR" sz="4000" b="1" u="sng" dirty="0" smtClean="0"/>
              <a:t>Antidépresseurs divers.</a:t>
            </a:r>
            <a:endParaRPr lang="fr-FR" sz="4000"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14</a:t>
            </a:fld>
            <a:endParaRPr lang="fr-FR"/>
          </a:p>
        </p:txBody>
      </p:sp>
      <p:graphicFrame>
        <p:nvGraphicFramePr>
          <p:cNvPr id="6147" name="Object 3"/>
          <p:cNvGraphicFramePr>
            <a:graphicFrameLocks noChangeAspect="1"/>
          </p:cNvGraphicFramePr>
          <p:nvPr>
            <p:extLst>
              <p:ext uri="{D42A27DB-BD31-4B8C-83A1-F6EECF244321}">
                <p14:modId xmlns:p14="http://schemas.microsoft.com/office/powerpoint/2010/main" val="2335785477"/>
              </p:ext>
            </p:extLst>
          </p:nvPr>
        </p:nvGraphicFramePr>
        <p:xfrm>
          <a:off x="311150" y="1501775"/>
          <a:ext cx="8142288" cy="5045075"/>
        </p:xfrm>
        <a:graphic>
          <a:graphicData uri="http://schemas.openxmlformats.org/presentationml/2006/ole">
            <mc:AlternateContent xmlns:mc="http://schemas.openxmlformats.org/markup-compatibility/2006">
              <mc:Choice xmlns:v="urn:schemas-microsoft-com:vml" Requires="v">
                <p:oleObj spid="_x0000_s6151" name="Document" r:id="rId3" imgW="8469292" imgH="5230962" progId="Word.Document.12">
                  <p:embed/>
                </p:oleObj>
              </mc:Choice>
              <mc:Fallback>
                <p:oleObj name="Document" r:id="rId3" imgW="8469292" imgH="5230962" progId="Word.Document.12">
                  <p:embed/>
                  <p:pic>
                    <p:nvPicPr>
                      <p:cNvPr id="0" name="Picture 3"/>
                      <p:cNvPicPr>
                        <a:picLocks noChangeAspect="1" noChangeArrowheads="1"/>
                      </p:cNvPicPr>
                      <p:nvPr/>
                    </p:nvPicPr>
                    <p:blipFill>
                      <a:blip r:embed="rId4"/>
                      <a:srcRect/>
                      <a:stretch>
                        <a:fillRect/>
                      </a:stretch>
                    </p:blipFill>
                    <p:spPr bwMode="auto">
                      <a:xfrm>
                        <a:off x="311150" y="1501775"/>
                        <a:ext cx="8142288" cy="504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t>V - </a:t>
            </a:r>
            <a:r>
              <a:rPr lang="fr-FR" sz="4000" b="1" u="sng" dirty="0" smtClean="0"/>
              <a:t>Antidépresseurs divers. (suite)</a:t>
            </a:r>
            <a:endParaRPr lang="fr-FR" sz="4000"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15</a:t>
            </a:fld>
            <a:endParaRPr lang="fr-FR"/>
          </a:p>
        </p:txBody>
      </p:sp>
      <p:graphicFrame>
        <p:nvGraphicFramePr>
          <p:cNvPr id="7170" name="Object 2"/>
          <p:cNvGraphicFramePr>
            <a:graphicFrameLocks noChangeAspect="1"/>
          </p:cNvGraphicFramePr>
          <p:nvPr/>
        </p:nvGraphicFramePr>
        <p:xfrm>
          <a:off x="1142976" y="2143117"/>
          <a:ext cx="7572428" cy="2000264"/>
        </p:xfrm>
        <a:graphic>
          <a:graphicData uri="http://schemas.openxmlformats.org/presentationml/2006/ole">
            <mc:AlternateContent xmlns:mc="http://schemas.openxmlformats.org/markup-compatibility/2006">
              <mc:Choice xmlns:v="urn:schemas-microsoft-com:vml" Requires="v">
                <p:oleObj spid="_x0000_s7174" name="Document" r:id="rId3" imgW="5906936" imgH="2765238" progId="Word.Document.12">
                  <p:embed/>
                </p:oleObj>
              </mc:Choice>
              <mc:Fallback>
                <p:oleObj name="Document" r:id="rId3" imgW="5906936" imgH="2765238"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2976" y="2143117"/>
                        <a:ext cx="7572428" cy="2000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8" name="Picture 36" descr="valdoxan_box"/>
          <p:cNvPicPr>
            <a:picLocks noGrp="1" noChangeAspect="1" noChangeArrowheads="1"/>
          </p:cNvPicPr>
          <p:nvPr>
            <p:ph idx="1"/>
          </p:nvPr>
        </p:nvPicPr>
        <p:blipFill>
          <a:blip r:embed="rId5" cstate="print"/>
          <a:srcRect/>
          <a:stretch>
            <a:fillRect/>
          </a:stretch>
        </p:blipFill>
        <p:spPr>
          <a:xfrm>
            <a:off x="5857884" y="3643314"/>
            <a:ext cx="2857520" cy="2571768"/>
          </a:xfrm>
        </p:spPr>
      </p:pic>
      <p:sp>
        <p:nvSpPr>
          <p:cNvPr id="9" name="Rectangle 39"/>
          <p:cNvSpPr>
            <a:spLocks noChangeArrowheads="1"/>
          </p:cNvSpPr>
          <p:nvPr/>
        </p:nvSpPr>
        <p:spPr bwMode="auto">
          <a:xfrm>
            <a:off x="785786" y="3643314"/>
            <a:ext cx="5364162" cy="2838450"/>
          </a:xfrm>
          <a:prstGeom prst="rect">
            <a:avLst/>
          </a:prstGeom>
          <a:noFill/>
          <a:ln w="9525">
            <a:noFill/>
            <a:miter lim="800000"/>
            <a:headEnd/>
            <a:tailEnd/>
          </a:ln>
        </p:spPr>
        <p:txBody>
          <a:bodyPr anchor="ctr">
            <a:spAutoFit/>
          </a:bodyPr>
          <a:lstStyle/>
          <a:p>
            <a:pPr eaLnBrk="0" hangingPunct="0"/>
            <a:r>
              <a:rPr lang="fr-FR" b="1" dirty="0" err="1"/>
              <a:t>Valdoxan</a:t>
            </a:r>
            <a:r>
              <a:rPr lang="fr-FR" b="1" dirty="0"/>
              <a:t> a une action positive de synchronisation des </a:t>
            </a:r>
            <a:r>
              <a:rPr lang="fr-FR" b="1" dirty="0">
                <a:solidFill>
                  <a:srgbClr val="0000FF"/>
                </a:solidFill>
              </a:rPr>
              <a:t>rythmes circadiens</a:t>
            </a:r>
            <a:r>
              <a:rPr lang="fr-FR" b="1" dirty="0"/>
              <a:t> par avance de phase : il induit une avance de la phase du sommeil, de la phase de baisse de la température corporelle et de la sécrétion de mélatonine.</a:t>
            </a:r>
          </a:p>
          <a:p>
            <a:pPr eaLnBrk="0" hangingPunct="0"/>
            <a:endParaRPr lang="fr-FR" b="1" dirty="0"/>
          </a:p>
          <a:p>
            <a:pPr eaLnBrk="0" hangingPunct="0"/>
            <a:r>
              <a:rPr lang="fr-FR" b="1" dirty="0">
                <a:solidFill>
                  <a:srgbClr val="0000FF"/>
                </a:solidFill>
              </a:rPr>
              <a:t>Posologie</a:t>
            </a:r>
            <a:r>
              <a:rPr lang="fr-FR" b="1" dirty="0"/>
              <a:t>: 25mg  à 50mg le soir au coucher</a:t>
            </a:r>
          </a:p>
          <a:p>
            <a:pPr eaLnBrk="0" hangingPunct="0"/>
            <a:endParaRPr lang="fr-FR" b="1" dirty="0"/>
          </a:p>
          <a:p>
            <a:pPr eaLnBrk="0" hangingPunct="0"/>
            <a:endParaRPr lang="fr-FR"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229600" cy="1143000"/>
          </a:xfrm>
        </p:spPr>
        <p:txBody>
          <a:bodyPr>
            <a:normAutofit/>
          </a:bodyPr>
          <a:lstStyle/>
          <a:p>
            <a:r>
              <a:rPr lang="fr-FR" sz="4400" b="1" dirty="0" smtClean="0"/>
              <a:t>VI - IMAO</a:t>
            </a:r>
            <a:endParaRPr lang="fr-FR" sz="4800"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16</a:t>
            </a:fld>
            <a:endParaRPr lang="fr-FR"/>
          </a:p>
        </p:txBody>
      </p:sp>
      <p:graphicFrame>
        <p:nvGraphicFramePr>
          <p:cNvPr id="8194" name="Object 2"/>
          <p:cNvGraphicFramePr>
            <a:graphicFrameLocks noChangeAspect="1"/>
          </p:cNvGraphicFramePr>
          <p:nvPr/>
        </p:nvGraphicFramePr>
        <p:xfrm>
          <a:off x="571472" y="1643050"/>
          <a:ext cx="8027987" cy="4143428"/>
        </p:xfrm>
        <a:graphic>
          <a:graphicData uri="http://schemas.openxmlformats.org/presentationml/2006/ole">
            <mc:AlternateContent xmlns:mc="http://schemas.openxmlformats.org/markup-compatibility/2006">
              <mc:Choice xmlns:v="urn:schemas-microsoft-com:vml" Requires="v">
                <p:oleObj spid="_x0000_s8198" name="Document" r:id="rId3" imgW="6059282" imgH="4890931" progId="Word.Document.12">
                  <p:embed/>
                </p:oleObj>
              </mc:Choice>
              <mc:Fallback>
                <p:oleObj name="Document" r:id="rId3" imgW="6059282" imgH="4890931"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72" y="1643050"/>
                        <a:ext cx="8027987" cy="414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Rectangle 6"/>
          <p:cNvSpPr/>
          <p:nvPr/>
        </p:nvSpPr>
        <p:spPr>
          <a:xfrm>
            <a:off x="1714480" y="5357826"/>
            <a:ext cx="5143536" cy="1061829"/>
          </a:xfrm>
          <a:prstGeom prst="rect">
            <a:avLst/>
          </a:prstGeom>
        </p:spPr>
        <p:txBody>
          <a:bodyPr wrap="square">
            <a:spAutoFit/>
          </a:bodyPr>
          <a:lstStyle/>
          <a:p>
            <a:pPr marL="342900" indent="-342900" algn="ctr">
              <a:spcBef>
                <a:spcPct val="50000"/>
              </a:spcBef>
            </a:pPr>
            <a:r>
              <a:rPr lang="fr-FR" b="1" dirty="0" smtClean="0"/>
              <a:t>Utilisé uniquement en cas de </a:t>
            </a:r>
            <a:r>
              <a:rPr lang="fr-FR" b="1" dirty="0" smtClean="0">
                <a:solidFill>
                  <a:srgbClr val="FF0000"/>
                </a:solidFill>
              </a:rPr>
              <a:t>dépression RESISTANTE</a:t>
            </a:r>
          </a:p>
          <a:p>
            <a:pPr marL="342900" indent="-342900" algn="ctr">
              <a:spcBef>
                <a:spcPct val="50000"/>
              </a:spcBef>
            </a:pPr>
            <a:r>
              <a:rPr lang="fr-FR" b="1" dirty="0" smtClean="0"/>
              <a:t>(jamais en 1ère intention) </a:t>
            </a:r>
            <a:endParaRPr lang="fr-F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1143000"/>
          </a:xfrm>
        </p:spPr>
        <p:txBody>
          <a:bodyPr>
            <a:normAutofit/>
          </a:bodyPr>
          <a:lstStyle/>
          <a:p>
            <a:pPr marL="342900" indent="-342900"/>
            <a:r>
              <a:rPr lang="fr-FR" sz="4000" dirty="0" smtClean="0"/>
              <a:t>VII  - Conduite du traitement.</a:t>
            </a:r>
          </a:p>
        </p:txBody>
      </p:sp>
      <p:sp>
        <p:nvSpPr>
          <p:cNvPr id="3" name="Espace réservé du contenu 2"/>
          <p:cNvSpPr>
            <a:spLocks noGrp="1"/>
          </p:cNvSpPr>
          <p:nvPr>
            <p:ph idx="1"/>
          </p:nvPr>
        </p:nvSpPr>
        <p:spPr>
          <a:xfrm>
            <a:off x="457200" y="1643050"/>
            <a:ext cx="8229600" cy="4681550"/>
          </a:xfrm>
        </p:spPr>
        <p:txBody>
          <a:bodyPr>
            <a:normAutofit fontScale="62500" lnSpcReduction="20000"/>
          </a:bodyPr>
          <a:lstStyle/>
          <a:p>
            <a:pPr marL="342900" indent="-342900">
              <a:spcBef>
                <a:spcPct val="50000"/>
              </a:spcBef>
              <a:buFontTx/>
              <a:buChar char="-"/>
            </a:pPr>
            <a:r>
              <a:rPr lang="fr-FR" sz="2800" b="1" u="sng" dirty="0" smtClean="0"/>
              <a:t>Délai d’action</a:t>
            </a:r>
            <a:r>
              <a:rPr lang="fr-FR" sz="2800" b="1" dirty="0" smtClean="0"/>
              <a:t>: </a:t>
            </a:r>
            <a:r>
              <a:rPr lang="fr-FR" sz="2800" b="1" dirty="0" smtClean="0">
                <a:solidFill>
                  <a:srgbClr val="0000FF"/>
                </a:solidFill>
              </a:rPr>
              <a:t>10 jours à 4-6 semaines</a:t>
            </a:r>
          </a:p>
          <a:p>
            <a:pPr marL="342900" indent="-342900">
              <a:spcBef>
                <a:spcPct val="50000"/>
              </a:spcBef>
              <a:buFontTx/>
              <a:buChar char="-"/>
            </a:pPr>
            <a:r>
              <a:rPr lang="fr-FR" sz="2800" b="1" dirty="0" smtClean="0"/>
              <a:t>Attendre au moins 3 semaines de traitement  à doses correctes avant de changer de produit</a:t>
            </a:r>
          </a:p>
          <a:p>
            <a:pPr marL="342900" indent="-342900">
              <a:spcBef>
                <a:spcPct val="50000"/>
              </a:spcBef>
              <a:buFontTx/>
              <a:buChar char="-"/>
            </a:pPr>
            <a:r>
              <a:rPr lang="fr-FR" sz="2800" b="1" dirty="0" smtClean="0"/>
              <a:t>Attention au </a:t>
            </a:r>
            <a:r>
              <a:rPr lang="fr-FR" sz="2800" b="1" dirty="0" err="1" smtClean="0"/>
              <a:t>rique</a:t>
            </a:r>
            <a:r>
              <a:rPr lang="fr-FR" sz="2800" b="1" dirty="0" smtClean="0"/>
              <a:t> suicidaire surtout en début de traitement</a:t>
            </a:r>
          </a:p>
          <a:p>
            <a:pPr marL="342900" indent="-342900">
              <a:spcBef>
                <a:spcPct val="50000"/>
              </a:spcBef>
              <a:buFontTx/>
              <a:buChar char="-"/>
            </a:pPr>
            <a:endParaRPr lang="fr-FR" sz="2800" b="1" dirty="0" smtClean="0"/>
          </a:p>
          <a:p>
            <a:pPr marL="342900" indent="-342900">
              <a:spcBef>
                <a:spcPct val="50000"/>
              </a:spcBef>
              <a:buFontTx/>
              <a:buChar char="-"/>
            </a:pPr>
            <a:r>
              <a:rPr lang="fr-FR" sz="2800" b="1" u="sng" dirty="0" smtClean="0">
                <a:sym typeface="Wingdings" pitchFamily="2" charset="2"/>
              </a:rPr>
              <a:t>Durée du traitement</a:t>
            </a:r>
            <a:r>
              <a:rPr lang="fr-FR" sz="2800" b="1" dirty="0" smtClean="0">
                <a:sym typeface="Wingdings" pitchFamily="2" charset="2"/>
              </a:rPr>
              <a:t>:</a:t>
            </a:r>
          </a:p>
          <a:p>
            <a:pPr marL="342900" indent="-342900">
              <a:spcBef>
                <a:spcPct val="50000"/>
              </a:spcBef>
              <a:buNone/>
            </a:pPr>
            <a:r>
              <a:rPr lang="fr-FR" sz="2800" b="1" dirty="0" smtClean="0">
                <a:latin typeface="Times New Roman"/>
                <a:cs typeface="Times New Roman"/>
              </a:rPr>
              <a:t>→ </a:t>
            </a:r>
            <a:r>
              <a:rPr lang="fr-FR" sz="2800" b="1" dirty="0" smtClean="0"/>
              <a:t>2 phases:</a:t>
            </a:r>
          </a:p>
          <a:p>
            <a:pPr marL="342900" indent="-342900">
              <a:spcBef>
                <a:spcPct val="50000"/>
              </a:spcBef>
            </a:pPr>
            <a:r>
              <a:rPr lang="fr-FR" sz="2800" b="1" dirty="0" smtClean="0"/>
              <a:t>phase aigue de rémission des symptômes </a:t>
            </a:r>
            <a:r>
              <a:rPr lang="fr-FR" sz="2800" b="1" dirty="0" smtClean="0">
                <a:sym typeface="Wingdings" pitchFamily="2" charset="2"/>
              </a:rPr>
              <a:t> 6 à 12 semaines</a:t>
            </a:r>
          </a:p>
          <a:p>
            <a:pPr marL="342900" indent="-342900">
              <a:spcBef>
                <a:spcPct val="50000"/>
              </a:spcBef>
            </a:pPr>
            <a:r>
              <a:rPr lang="fr-FR" sz="2800" b="1" dirty="0" smtClean="0">
                <a:sym typeface="Wingdings" pitchFamily="2" charset="2"/>
              </a:rPr>
              <a:t>phase de consolidation 4 à 12 mois</a:t>
            </a:r>
          </a:p>
          <a:p>
            <a:pPr marL="342900" indent="-342900">
              <a:spcBef>
                <a:spcPct val="50000"/>
              </a:spcBef>
            </a:pPr>
            <a:endParaRPr lang="fr-FR" sz="2800" b="1" dirty="0" smtClean="0">
              <a:sym typeface="Wingdings" pitchFamily="2" charset="2"/>
            </a:endParaRPr>
          </a:p>
          <a:p>
            <a:pPr marL="342900" indent="-342900">
              <a:spcBef>
                <a:spcPct val="50000"/>
              </a:spcBef>
              <a:buFontTx/>
              <a:buChar char="-"/>
            </a:pPr>
            <a:r>
              <a:rPr lang="fr-FR" sz="2800" b="1" u="sng" dirty="0" smtClean="0"/>
              <a:t>Arrêt du traitement</a:t>
            </a:r>
            <a:r>
              <a:rPr lang="fr-FR" sz="2800" b="1" dirty="0" smtClean="0"/>
              <a:t> : </a:t>
            </a:r>
            <a:r>
              <a:rPr lang="fr-FR" sz="2800" b="1" dirty="0" smtClean="0">
                <a:solidFill>
                  <a:srgbClr val="FF0000"/>
                </a:solidFill>
              </a:rPr>
              <a:t>TOUJOURS PROGRESSIF !!!</a:t>
            </a:r>
          </a:p>
          <a:p>
            <a:pPr marL="342900" indent="-342900">
              <a:spcBef>
                <a:spcPct val="50000"/>
              </a:spcBef>
              <a:buFontTx/>
              <a:buChar char="-"/>
            </a:pPr>
            <a:r>
              <a:rPr lang="fr-FR" sz="2800" b="1" dirty="0" smtClean="0"/>
              <a:t>Possibilité de symptômes sévères à l’arrêt du traitement (anxiété, insomnies…) </a:t>
            </a:r>
            <a:r>
              <a:rPr lang="fr-FR" sz="2800" b="1" dirty="0" smtClean="0">
                <a:sym typeface="Wingdings" pitchFamily="2" charset="2"/>
              </a:rPr>
              <a:t> prévenus par un sevrage très progressif</a:t>
            </a:r>
            <a:endParaRPr lang="fr-FR" sz="3600" b="1" dirty="0" smtClean="0"/>
          </a:p>
          <a:p>
            <a:endParaRPr lang="fr-FR"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17</a:t>
            </a:fld>
            <a:endParaRPr lang="fr-FR"/>
          </a:p>
        </p:txBody>
      </p:sp>
      <p:sp>
        <p:nvSpPr>
          <p:cNvPr id="6" name="AutoShape 9"/>
          <p:cNvSpPr>
            <a:spLocks noChangeArrowheads="1"/>
          </p:cNvSpPr>
          <p:nvPr/>
        </p:nvSpPr>
        <p:spPr bwMode="auto">
          <a:xfrm>
            <a:off x="7643802" y="3929066"/>
            <a:ext cx="1500198" cy="1000132"/>
          </a:xfrm>
          <a:prstGeom prst="wedgeEllipseCallout">
            <a:avLst>
              <a:gd name="adj1" fmla="val -71782"/>
              <a:gd name="adj2" fmla="val -11231"/>
            </a:avLst>
          </a:prstGeom>
          <a:solidFill>
            <a:srgbClr val="F1F3F3"/>
          </a:solidFill>
          <a:ln w="28575">
            <a:solidFill>
              <a:srgbClr val="FF0000"/>
            </a:solidFill>
            <a:miter lim="800000"/>
            <a:headEnd/>
            <a:tailEnd/>
          </a:ln>
        </p:spPr>
        <p:txBody>
          <a:bodyPr/>
          <a:lstStyle/>
          <a:p>
            <a:pPr algn="ctr"/>
            <a:r>
              <a:rPr lang="fr-FR" b="1" dirty="0">
                <a:solidFill>
                  <a:srgbClr val="FF0000"/>
                </a:solidFill>
              </a:rPr>
              <a:t>6 mois à 1 an  environ     </a:t>
            </a:r>
            <a:endParaRPr lang="fr-FR" dirty="0">
              <a:solidFill>
                <a:srgbClr val="FF0000"/>
              </a:solidFill>
            </a:endParaRPr>
          </a:p>
        </p:txBody>
      </p:sp>
      <p:sp>
        <p:nvSpPr>
          <p:cNvPr id="7" name="AutoShape 8"/>
          <p:cNvSpPr>
            <a:spLocks/>
          </p:cNvSpPr>
          <p:nvPr/>
        </p:nvSpPr>
        <p:spPr bwMode="auto">
          <a:xfrm>
            <a:off x="7143768" y="4000504"/>
            <a:ext cx="215900" cy="719138"/>
          </a:xfrm>
          <a:prstGeom prst="rightBrace">
            <a:avLst>
              <a:gd name="adj1" fmla="val 27757"/>
              <a:gd name="adj2" fmla="val 50000"/>
            </a:avLst>
          </a:prstGeom>
          <a:noFill/>
          <a:ln w="28575">
            <a:solidFill>
              <a:srgbClr val="FF0000"/>
            </a:solidFill>
            <a:round/>
            <a:headEnd/>
            <a:tailEnd/>
          </a:ln>
        </p:spPr>
        <p:txBody>
          <a:bodyPr wrap="none" anchor="ctr"/>
          <a:lstStyle/>
          <a:p>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2285984" y="714356"/>
            <a:ext cx="4600575" cy="579437"/>
          </a:xfrm>
          <a:prstGeom prst="rect">
            <a:avLst/>
          </a:prstGeom>
          <a:noFill/>
          <a:ln w="9525">
            <a:noFill/>
            <a:miter lim="800000"/>
            <a:headEnd/>
            <a:tailEnd/>
          </a:ln>
        </p:spPr>
        <p:txBody>
          <a:bodyPr wrap="none">
            <a:spAutoFit/>
          </a:bodyPr>
          <a:lstStyle/>
          <a:p>
            <a:r>
              <a:rPr lang="fr-FR" sz="3200" b="1" dirty="0">
                <a:solidFill>
                  <a:srgbClr val="0000FF"/>
                </a:solidFill>
              </a:rPr>
              <a:t>Quelques définitions…</a:t>
            </a:r>
          </a:p>
        </p:txBody>
      </p:sp>
      <p:sp>
        <p:nvSpPr>
          <p:cNvPr id="27651" name="Text Box 11"/>
          <p:cNvSpPr txBox="1">
            <a:spLocks noChangeArrowheads="1"/>
          </p:cNvSpPr>
          <p:nvPr/>
        </p:nvSpPr>
        <p:spPr bwMode="auto">
          <a:xfrm>
            <a:off x="827088" y="2060575"/>
            <a:ext cx="2663825" cy="366713"/>
          </a:xfrm>
          <a:prstGeom prst="rect">
            <a:avLst/>
          </a:prstGeom>
          <a:noFill/>
          <a:ln w="9525">
            <a:noFill/>
            <a:miter lim="800000"/>
            <a:headEnd/>
            <a:tailEnd/>
          </a:ln>
        </p:spPr>
        <p:txBody>
          <a:bodyPr>
            <a:spAutoFit/>
          </a:bodyPr>
          <a:lstStyle/>
          <a:p>
            <a:pPr>
              <a:spcBef>
                <a:spcPct val="50000"/>
              </a:spcBef>
            </a:pPr>
            <a:endParaRPr lang="fr-FR"/>
          </a:p>
        </p:txBody>
      </p:sp>
      <p:sp>
        <p:nvSpPr>
          <p:cNvPr id="27652" name="Text Box 12"/>
          <p:cNvSpPr txBox="1">
            <a:spLocks noChangeArrowheads="1"/>
          </p:cNvSpPr>
          <p:nvPr/>
        </p:nvSpPr>
        <p:spPr bwMode="auto">
          <a:xfrm>
            <a:off x="34925" y="1346200"/>
            <a:ext cx="8929688" cy="2298700"/>
          </a:xfrm>
          <a:prstGeom prst="rect">
            <a:avLst/>
          </a:prstGeom>
          <a:solidFill>
            <a:schemeClr val="bg1"/>
          </a:solidFill>
          <a:ln w="9525">
            <a:solidFill>
              <a:schemeClr val="tx1"/>
            </a:solidFill>
            <a:miter lim="800000"/>
            <a:headEnd/>
            <a:tailEnd/>
          </a:ln>
        </p:spPr>
        <p:txBody>
          <a:bodyPr>
            <a:spAutoFit/>
          </a:bodyPr>
          <a:lstStyle/>
          <a:p>
            <a:pPr marL="342900" indent="-342900"/>
            <a:r>
              <a:rPr lang="fr-FR" i="1" dirty="0"/>
              <a:t>Le </a:t>
            </a:r>
            <a:r>
              <a:rPr lang="fr-FR" b="1" i="1" dirty="0" smtClean="0"/>
              <a:t>DSM-</a:t>
            </a:r>
            <a:r>
              <a:rPr lang="fr-FR" i="1" dirty="0" smtClean="0"/>
              <a:t> </a:t>
            </a:r>
            <a:r>
              <a:rPr lang="fr-FR" i="1" dirty="0"/>
              <a:t>(</a:t>
            </a:r>
            <a:r>
              <a:rPr lang="fr-FR" b="1" i="1" dirty="0"/>
              <a:t>(en)</a:t>
            </a:r>
            <a:r>
              <a:rPr lang="fr-FR" i="1" dirty="0"/>
              <a:t> Diagnostic and </a:t>
            </a:r>
            <a:r>
              <a:rPr lang="fr-FR" i="1" dirty="0" err="1"/>
              <a:t>Statistical</a:t>
            </a:r>
            <a:r>
              <a:rPr lang="fr-FR" i="1" dirty="0"/>
              <a:t> </a:t>
            </a:r>
            <a:r>
              <a:rPr lang="fr-FR" i="1" dirty="0" err="1"/>
              <a:t>Manual</a:t>
            </a:r>
            <a:r>
              <a:rPr lang="fr-FR" i="1" dirty="0"/>
              <a:t> - </a:t>
            </a:r>
            <a:r>
              <a:rPr lang="fr-FR" i="1" dirty="0" err="1"/>
              <a:t>Revision</a:t>
            </a:r>
            <a:r>
              <a:rPr lang="fr-FR" i="1" dirty="0"/>
              <a:t> 4) est un outil de classification qui représente le résultat actuel des efforts poursuivis depuis une trentaine d'années aux </a:t>
            </a:r>
            <a:r>
              <a:rPr lang="fr-FR" i="1" dirty="0">
                <a:hlinkClick r:id="rId2" tooltip="États-Unis"/>
              </a:rPr>
              <a:t>États-Unis</a:t>
            </a:r>
            <a:r>
              <a:rPr lang="fr-FR" i="1" dirty="0"/>
              <a:t> pour définir de plus en plus précisément les </a:t>
            </a:r>
            <a:r>
              <a:rPr lang="fr-FR" b="1" i="1" dirty="0">
                <a:hlinkClick r:id="rId3" tooltip="Trouble mental"/>
              </a:rPr>
              <a:t>troubles mentaux</a:t>
            </a:r>
            <a:r>
              <a:rPr lang="fr-FR" i="1" dirty="0"/>
              <a:t>.</a:t>
            </a:r>
          </a:p>
          <a:p>
            <a:pPr marL="342900" indent="-342900"/>
            <a:r>
              <a:rPr lang="fr-FR" i="1" dirty="0"/>
              <a:t>Il a été publié par l'</a:t>
            </a:r>
            <a:r>
              <a:rPr lang="fr-FR" i="1" dirty="0">
                <a:hlinkClick r:id="rId4" tooltip="Association américaine de psychiatrie"/>
              </a:rPr>
              <a:t>Association américaine de psychiatrie</a:t>
            </a:r>
            <a:r>
              <a:rPr lang="fr-FR" i="1" dirty="0"/>
              <a:t> en 1994. Il s'agit de la 4e version du </a:t>
            </a:r>
            <a:r>
              <a:rPr lang="fr-FR" b="1" i="1" dirty="0">
                <a:hlinkClick r:id="rId5" tooltip="Manuel diagnostic et statistique des troubles mentaux"/>
              </a:rPr>
              <a:t>DSM</a:t>
            </a:r>
            <a:r>
              <a:rPr lang="fr-FR" i="1" dirty="0"/>
              <a:t>.</a:t>
            </a:r>
          </a:p>
          <a:p>
            <a:pPr marL="342900" indent="-342900"/>
            <a:r>
              <a:rPr lang="fr-FR" i="1" dirty="0"/>
              <a:t>Son approche est contestée par les psychiatres et psychologues cliniciens adeptes d'une </a:t>
            </a:r>
            <a:r>
              <a:rPr lang="fr-FR" i="1" dirty="0">
                <a:hlinkClick r:id="rId6" tooltip="Psychopathologie"/>
              </a:rPr>
              <a:t>psychopathologie</a:t>
            </a:r>
            <a:r>
              <a:rPr lang="fr-FR" i="1" dirty="0"/>
              <a:t> raisonnée</a:t>
            </a:r>
          </a:p>
        </p:txBody>
      </p:sp>
      <p:sp>
        <p:nvSpPr>
          <p:cNvPr id="27654" name="Rectangle 20"/>
          <p:cNvSpPr>
            <a:spLocks noChangeArrowheads="1"/>
          </p:cNvSpPr>
          <p:nvPr/>
        </p:nvSpPr>
        <p:spPr bwMode="auto">
          <a:xfrm>
            <a:off x="71438" y="3932238"/>
            <a:ext cx="8964612" cy="2032000"/>
          </a:xfrm>
          <a:prstGeom prst="rect">
            <a:avLst/>
          </a:prstGeom>
          <a:noFill/>
          <a:ln w="9525">
            <a:solidFill>
              <a:schemeClr val="tx1"/>
            </a:solidFill>
            <a:miter lim="800000"/>
            <a:headEnd/>
            <a:tailEnd/>
          </a:ln>
        </p:spPr>
        <p:txBody>
          <a:bodyPr anchor="ctr">
            <a:spAutoFit/>
          </a:bodyPr>
          <a:lstStyle/>
          <a:p>
            <a:pPr eaLnBrk="0" hangingPunct="0"/>
            <a:r>
              <a:rPr lang="fr-FR"/>
              <a:t>Le </a:t>
            </a:r>
            <a:r>
              <a:rPr lang="fr-FR" b="1"/>
              <a:t>syndrome sérotoninergique</a:t>
            </a:r>
            <a:r>
              <a:rPr lang="fr-FR"/>
              <a:t> est dû à un excès de </a:t>
            </a:r>
            <a:r>
              <a:rPr lang="fr-FR">
                <a:hlinkClick r:id="rId7" tooltip="Sérotonine"/>
              </a:rPr>
              <a:t>sérotonine</a:t>
            </a:r>
            <a:r>
              <a:rPr lang="fr-FR"/>
              <a:t> au niveau cérébral et survient à la suite d'un traitement antidépresseur. Il réalise un </a:t>
            </a:r>
            <a:r>
              <a:rPr lang="fr-FR" b="1" i="1">
                <a:hlinkClick r:id="rId8" tooltip="Tableau clinique (page inexistante)"/>
              </a:rPr>
              <a:t>tableau clinique</a:t>
            </a:r>
            <a:r>
              <a:rPr lang="fr-FR"/>
              <a:t> associant rigidité musculaire, agitation, </a:t>
            </a:r>
            <a:r>
              <a:rPr lang="fr-FR">
                <a:hlinkClick r:id="rId9" tooltip="Myoclonie"/>
              </a:rPr>
              <a:t>myoclonies</a:t>
            </a:r>
            <a:r>
              <a:rPr lang="fr-FR"/>
              <a:t>, </a:t>
            </a:r>
            <a:r>
              <a:rPr lang="fr-FR">
                <a:hlinkClick r:id="rId10" tooltip="Hyperréflexie"/>
              </a:rPr>
              <a:t>hyperréflexie</a:t>
            </a:r>
            <a:r>
              <a:rPr lang="fr-FR"/>
              <a:t>, troubles du comportement, </a:t>
            </a:r>
            <a:r>
              <a:rPr lang="fr-FR">
                <a:hlinkClick r:id="rId11" tooltip="Hyperthermie"/>
              </a:rPr>
              <a:t>hyperthermie</a:t>
            </a:r>
            <a:r>
              <a:rPr lang="fr-FR"/>
              <a:t>. Les complications peuvent être sévères avec </a:t>
            </a:r>
            <a:r>
              <a:rPr lang="fr-FR">
                <a:hlinkClick r:id="rId12" tooltip="Convulsion"/>
              </a:rPr>
              <a:t>convulsion</a:t>
            </a:r>
            <a:r>
              <a:rPr lang="fr-FR"/>
              <a:t>, </a:t>
            </a:r>
            <a:r>
              <a:rPr lang="fr-FR">
                <a:hlinkClick r:id="rId13" tooltip="Coma"/>
              </a:rPr>
              <a:t>coma</a:t>
            </a:r>
            <a:r>
              <a:rPr lang="fr-FR"/>
              <a:t>, </a:t>
            </a:r>
            <a:r>
              <a:rPr lang="fr-FR">
                <a:hlinkClick r:id="rId14" tooltip="Collapsus"/>
              </a:rPr>
              <a:t>choc</a:t>
            </a:r>
            <a:r>
              <a:rPr lang="fr-FR"/>
              <a:t> et </a:t>
            </a:r>
            <a:r>
              <a:rPr lang="fr-FR">
                <a:hlinkClick r:id="rId15" tooltip="Coagulation intravasculaire disséminée"/>
              </a:rPr>
              <a:t>coagulation intravasculaire disséminée</a:t>
            </a:r>
            <a:r>
              <a:rPr lang="fr-FR"/>
              <a:t>. Le diagnostic est difficile à porter car aucun symptôme n'est spécifique et les </a:t>
            </a:r>
            <a:r>
              <a:rPr lang="fr-FR">
                <a:hlinkClick r:id="rId16" tooltip="Diagnostic différentiel"/>
              </a:rPr>
              <a:t>diagnostics différentiels</a:t>
            </a:r>
            <a:r>
              <a:rPr lang="fr-FR"/>
              <a:t> sont nombreux. </a:t>
            </a:r>
          </a:p>
        </p:txBody>
      </p:sp>
      <p:sp>
        <p:nvSpPr>
          <p:cNvPr id="9" name="Espace réservé du pied de page 8"/>
          <p:cNvSpPr>
            <a:spLocks noGrp="1"/>
          </p:cNvSpPr>
          <p:nvPr>
            <p:ph type="ftr" sz="quarter" idx="11"/>
          </p:nvPr>
        </p:nvSpPr>
        <p:spPr>
          <a:xfrm>
            <a:off x="2714612" y="6357958"/>
            <a:ext cx="3352800" cy="365125"/>
          </a:xfrm>
        </p:spPr>
        <p:txBody>
          <a:bodyPr/>
          <a:lstStyle/>
          <a:p>
            <a:pPr>
              <a:defRPr/>
            </a:pPr>
            <a:r>
              <a:rPr lang="fr-FR" dirty="0" smtClean="0"/>
              <a:t>Les Antidépresseurs _ Pr MOUHADI</a:t>
            </a:r>
            <a:endParaRPr lang="fr-FR" dirty="0"/>
          </a:p>
        </p:txBody>
      </p:sp>
      <p:sp>
        <p:nvSpPr>
          <p:cNvPr id="8" name="Espace réservé du numéro de diapositive 7"/>
          <p:cNvSpPr>
            <a:spLocks noGrp="1"/>
          </p:cNvSpPr>
          <p:nvPr>
            <p:ph type="sldNum" sz="quarter" idx="12"/>
          </p:nvPr>
        </p:nvSpPr>
        <p:spPr/>
        <p:txBody>
          <a:bodyPr/>
          <a:lstStyle/>
          <a:p>
            <a:pPr>
              <a:defRPr/>
            </a:pPr>
            <a:fld id="{397FE70C-C3D1-49A6-96ED-AD3280C11365}" type="slidenum">
              <a:rPr lang="fr-FR" smtClean="0"/>
              <a:pPr>
                <a:defRPr/>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3"/>
          <p:cNvSpPr txBox="1">
            <a:spLocks noGrp="1"/>
          </p:cNvSpPr>
          <p:nvPr/>
        </p:nvSpPr>
        <p:spPr bwMode="auto">
          <a:xfrm>
            <a:off x="7010400" y="6578600"/>
            <a:ext cx="2133600" cy="279400"/>
          </a:xfrm>
          <a:prstGeom prst="rect">
            <a:avLst/>
          </a:prstGeom>
          <a:noFill/>
          <a:ln w="9525">
            <a:noFill/>
            <a:miter lim="800000"/>
            <a:headEnd/>
            <a:tailEnd/>
          </a:ln>
        </p:spPr>
        <p:txBody>
          <a:bodyPr/>
          <a:lstStyle/>
          <a:p>
            <a:pPr algn="r"/>
            <a:endParaRPr lang="fr-FR" sz="1200" b="1" dirty="0">
              <a:solidFill>
                <a:srgbClr val="0000FF"/>
              </a:solidFill>
            </a:endParaRPr>
          </a:p>
        </p:txBody>
      </p:sp>
      <p:sp>
        <p:nvSpPr>
          <p:cNvPr id="28676" name="Text Box 3"/>
          <p:cNvSpPr txBox="1">
            <a:spLocks noChangeArrowheads="1"/>
          </p:cNvSpPr>
          <p:nvPr/>
        </p:nvSpPr>
        <p:spPr bwMode="auto">
          <a:xfrm>
            <a:off x="2000232" y="714356"/>
            <a:ext cx="4600575" cy="579437"/>
          </a:xfrm>
          <a:prstGeom prst="rect">
            <a:avLst/>
          </a:prstGeom>
          <a:noFill/>
          <a:ln w="9525">
            <a:noFill/>
            <a:miter lim="800000"/>
            <a:headEnd/>
            <a:tailEnd/>
          </a:ln>
        </p:spPr>
        <p:txBody>
          <a:bodyPr wrap="none">
            <a:spAutoFit/>
          </a:bodyPr>
          <a:lstStyle/>
          <a:p>
            <a:r>
              <a:rPr lang="fr-FR" sz="3200" b="1" dirty="0">
                <a:solidFill>
                  <a:srgbClr val="0000FF"/>
                </a:solidFill>
              </a:rPr>
              <a:t>Quelques définitions…</a:t>
            </a:r>
          </a:p>
        </p:txBody>
      </p:sp>
      <p:sp>
        <p:nvSpPr>
          <p:cNvPr id="28677" name="Text Box 11"/>
          <p:cNvSpPr txBox="1">
            <a:spLocks noChangeArrowheads="1"/>
          </p:cNvSpPr>
          <p:nvPr/>
        </p:nvSpPr>
        <p:spPr bwMode="auto">
          <a:xfrm>
            <a:off x="827088" y="2060575"/>
            <a:ext cx="2663825" cy="366713"/>
          </a:xfrm>
          <a:prstGeom prst="rect">
            <a:avLst/>
          </a:prstGeom>
          <a:noFill/>
          <a:ln w="9525">
            <a:noFill/>
            <a:miter lim="800000"/>
            <a:headEnd/>
            <a:tailEnd/>
          </a:ln>
        </p:spPr>
        <p:txBody>
          <a:bodyPr>
            <a:spAutoFit/>
          </a:bodyPr>
          <a:lstStyle/>
          <a:p>
            <a:pPr>
              <a:spcBef>
                <a:spcPct val="50000"/>
              </a:spcBef>
            </a:pPr>
            <a:endParaRPr lang="fr-FR"/>
          </a:p>
        </p:txBody>
      </p:sp>
      <p:sp>
        <p:nvSpPr>
          <p:cNvPr id="28679" name="Rectangle 10"/>
          <p:cNvSpPr>
            <a:spLocks noChangeArrowheads="1"/>
          </p:cNvSpPr>
          <p:nvPr/>
        </p:nvSpPr>
        <p:spPr bwMode="auto">
          <a:xfrm>
            <a:off x="179388" y="1506538"/>
            <a:ext cx="8785225" cy="2847975"/>
          </a:xfrm>
          <a:prstGeom prst="rect">
            <a:avLst/>
          </a:prstGeom>
          <a:noFill/>
          <a:ln w="9525">
            <a:solidFill>
              <a:schemeClr val="tx1"/>
            </a:solidFill>
            <a:miter lim="800000"/>
            <a:headEnd/>
            <a:tailEnd/>
          </a:ln>
        </p:spPr>
        <p:txBody>
          <a:bodyPr anchor="ctr">
            <a:spAutoFit/>
          </a:bodyPr>
          <a:lstStyle/>
          <a:p>
            <a:pPr algn="ctr"/>
            <a:r>
              <a:rPr lang="fr-FR" i="1" dirty="0"/>
              <a:t>Un </a:t>
            </a:r>
            <a:r>
              <a:rPr lang="fr-FR" b="1" i="1" dirty="0"/>
              <a:t>rythme circadien</a:t>
            </a:r>
            <a:r>
              <a:rPr lang="fr-FR" i="1" dirty="0"/>
              <a:t> est un type de </a:t>
            </a:r>
            <a:r>
              <a:rPr lang="fr-FR" i="1" dirty="0">
                <a:hlinkClick r:id="rId2" tooltip="Rythme biologique"/>
              </a:rPr>
              <a:t>rythme biologique</a:t>
            </a:r>
            <a:r>
              <a:rPr lang="fr-FR" i="1" dirty="0"/>
              <a:t> (ou </a:t>
            </a:r>
            <a:r>
              <a:rPr lang="fr-FR" b="1" i="1" dirty="0">
                <a:hlinkClick r:id="rId3" tooltip="Biorythmes"/>
              </a:rPr>
              <a:t>biorythmes</a:t>
            </a:r>
            <a:r>
              <a:rPr lang="fr-FR" i="1" dirty="0"/>
              <a:t> ou </a:t>
            </a:r>
            <a:r>
              <a:rPr lang="fr-FR" b="1" i="1" dirty="0" err="1"/>
              <a:t>biocycles</a:t>
            </a:r>
            <a:r>
              <a:rPr lang="fr-FR" i="1" dirty="0"/>
              <a:t>) d'une durée de 24 heures.</a:t>
            </a:r>
          </a:p>
          <a:p>
            <a:pPr algn="ctr"/>
            <a:r>
              <a:rPr lang="fr-FR" i="1" dirty="0"/>
              <a:t>Ce rythme a des conséquences sur les processus physiologiques des êtres vivants, comme les plantes, les animaux, les champignons et les cyanobactéries.</a:t>
            </a:r>
          </a:p>
          <a:p>
            <a:pPr algn="ctr"/>
            <a:r>
              <a:rPr lang="fr-FR" i="1" dirty="0"/>
              <a:t>Le terme « circadien », inventé par </a:t>
            </a:r>
            <a:r>
              <a:rPr lang="fr-FR" b="1" i="1" dirty="0">
                <a:hlinkClick r:id="rId4" tooltip="Franz Halberg (page inexistante)"/>
              </a:rPr>
              <a:t>Franz </a:t>
            </a:r>
            <a:r>
              <a:rPr lang="fr-FR" b="1" i="1" dirty="0" err="1">
                <a:hlinkClick r:id="rId4" tooltip="Franz Halberg (page inexistante)"/>
              </a:rPr>
              <a:t>Halberg</a:t>
            </a:r>
            <a:r>
              <a:rPr lang="fr-FR" i="1" dirty="0"/>
              <a:t>, vient du latin </a:t>
            </a:r>
            <a:r>
              <a:rPr lang="fr-FR" i="1" dirty="0" err="1"/>
              <a:t>circa</a:t>
            </a:r>
            <a:r>
              <a:rPr lang="fr-FR" i="1" dirty="0"/>
              <a:t>, « environ », et diem, « jour », qui signifie littéralement « environ une journée ».</a:t>
            </a:r>
          </a:p>
          <a:p>
            <a:pPr algn="ctr"/>
            <a:r>
              <a:rPr lang="fr-FR" i="1" dirty="0"/>
              <a:t>L'étude formelle des rythmes biologiques est appelée </a:t>
            </a:r>
            <a:r>
              <a:rPr lang="fr-FR" i="1" dirty="0">
                <a:hlinkClick r:id="rId5" tooltip="Chronobiologie"/>
              </a:rPr>
              <a:t>chronobiologie</a:t>
            </a:r>
            <a:r>
              <a:rPr lang="fr-FR" i="1" dirty="0"/>
              <a:t>.</a:t>
            </a:r>
          </a:p>
          <a:p>
            <a:pPr algn="ctr"/>
            <a:r>
              <a:rPr lang="fr-FR" i="1" dirty="0"/>
              <a:t>Stricto sensu, les rythmes circadiens sont endogènes. Ils ne peuvent être modulées par des éléments extérieurs comme par exemple la lumière du jour. Dans ce cas, on parlera plutôt de </a:t>
            </a:r>
            <a:r>
              <a:rPr lang="fr-FR" b="1" i="1" dirty="0">
                <a:hlinkClick r:id="rId6" tooltip="Rythme nycthéméral"/>
              </a:rPr>
              <a:t>rythme nycthéméral</a:t>
            </a:r>
            <a:endParaRPr lang="fr-FR" b="1" i="1" dirty="0"/>
          </a:p>
        </p:txBody>
      </p:sp>
      <p:sp>
        <p:nvSpPr>
          <p:cNvPr id="10" name="Espace réservé du pied de page 9"/>
          <p:cNvSpPr>
            <a:spLocks noGrp="1"/>
          </p:cNvSpPr>
          <p:nvPr>
            <p:ph type="ftr" sz="quarter" idx="11"/>
          </p:nvPr>
        </p:nvSpPr>
        <p:spPr>
          <a:xfrm>
            <a:off x="2571736" y="6357958"/>
            <a:ext cx="3352800" cy="365125"/>
          </a:xfrm>
        </p:spPr>
        <p:txBody>
          <a:bodyPr/>
          <a:lstStyle/>
          <a:p>
            <a:pPr>
              <a:defRPr/>
            </a:pPr>
            <a:r>
              <a:rPr lang="fr-FR" dirty="0" smtClean="0"/>
              <a:t>Les Antidépresseurs _ Pr MOUHADI</a:t>
            </a:r>
            <a:endParaRPr lang="fr-FR" dirty="0"/>
          </a:p>
        </p:txBody>
      </p:sp>
      <p:sp>
        <p:nvSpPr>
          <p:cNvPr id="9" name="Espace réservé du numéro de diapositive 8"/>
          <p:cNvSpPr>
            <a:spLocks noGrp="1"/>
          </p:cNvSpPr>
          <p:nvPr>
            <p:ph type="sldNum" sz="quarter" idx="12"/>
          </p:nvPr>
        </p:nvSpPr>
        <p:spPr/>
        <p:txBody>
          <a:bodyPr/>
          <a:lstStyle/>
          <a:p>
            <a:pPr>
              <a:defRPr/>
            </a:pPr>
            <a:fld id="{397FE70C-C3D1-49A6-96ED-AD3280C11365}" type="slidenum">
              <a:rPr lang="fr-FR" smtClean="0"/>
              <a:pPr>
                <a:defRPr/>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142852"/>
            <a:ext cx="8229600" cy="1143000"/>
          </a:xfrm>
        </p:spPr>
        <p:txBody>
          <a:bodyPr/>
          <a:lstStyle/>
          <a:p>
            <a:pPr algn="ctr"/>
            <a:r>
              <a:rPr lang="fr-FR" dirty="0" smtClean="0"/>
              <a:t>PLAN</a:t>
            </a:r>
            <a:endParaRPr lang="fr-FR" dirty="0"/>
          </a:p>
        </p:txBody>
      </p:sp>
      <p:sp>
        <p:nvSpPr>
          <p:cNvPr id="3" name="Espace réservé du contenu 2"/>
          <p:cNvSpPr>
            <a:spLocks noGrp="1"/>
          </p:cNvSpPr>
          <p:nvPr>
            <p:ph idx="1"/>
          </p:nvPr>
        </p:nvSpPr>
        <p:spPr>
          <a:xfrm>
            <a:off x="457200" y="1428736"/>
            <a:ext cx="8543956" cy="4895864"/>
          </a:xfrm>
        </p:spPr>
        <p:txBody>
          <a:bodyPr anchor="t">
            <a:normAutofit fontScale="77500" lnSpcReduction="20000"/>
          </a:bodyPr>
          <a:lstStyle/>
          <a:p>
            <a:pPr marL="342900" indent="-342900"/>
            <a:r>
              <a:rPr lang="fr-FR" sz="2800" b="1" dirty="0" smtClean="0"/>
              <a:t>I        - </a:t>
            </a:r>
            <a:r>
              <a:rPr lang="fr-FR" sz="2800" b="1" u="sng" dirty="0" smtClean="0"/>
              <a:t>LA DEPRESSION : GENERALITES</a:t>
            </a:r>
          </a:p>
          <a:p>
            <a:pPr marL="342900" indent="-342900">
              <a:buNone/>
            </a:pPr>
            <a:r>
              <a:rPr lang="fr-FR" sz="2100" b="1" dirty="0" smtClean="0">
                <a:solidFill>
                  <a:schemeClr val="bg2">
                    <a:lumMod val="50000"/>
                  </a:schemeClr>
                </a:solidFill>
              </a:rPr>
              <a:t>                                1- physiopathologie</a:t>
            </a:r>
          </a:p>
          <a:p>
            <a:pPr marL="342900" indent="-342900">
              <a:buNone/>
            </a:pPr>
            <a:r>
              <a:rPr lang="fr-FR" sz="2100" b="1" dirty="0" smtClean="0">
                <a:solidFill>
                  <a:schemeClr val="bg2">
                    <a:lumMod val="50000"/>
                  </a:schemeClr>
                </a:solidFill>
              </a:rPr>
              <a:t>                                2- épidémiologie</a:t>
            </a:r>
          </a:p>
          <a:p>
            <a:pPr marL="342900" indent="-342900">
              <a:buNone/>
            </a:pPr>
            <a:r>
              <a:rPr lang="fr-FR" sz="2100" b="1" dirty="0" smtClean="0">
                <a:solidFill>
                  <a:schemeClr val="bg2">
                    <a:lumMod val="50000"/>
                  </a:schemeClr>
                </a:solidFill>
              </a:rPr>
              <a:t>                                3- complications </a:t>
            </a:r>
          </a:p>
          <a:p>
            <a:pPr marL="342900" indent="-342900">
              <a:buNone/>
            </a:pPr>
            <a:r>
              <a:rPr lang="fr-FR" sz="2100" b="1" dirty="0" smtClean="0">
                <a:solidFill>
                  <a:schemeClr val="bg2">
                    <a:lumMod val="50000"/>
                  </a:schemeClr>
                </a:solidFill>
              </a:rPr>
              <a:t>                                4- diagnostic</a:t>
            </a:r>
          </a:p>
          <a:p>
            <a:pPr marL="342900" indent="-342900">
              <a:buNone/>
            </a:pPr>
            <a:r>
              <a:rPr lang="fr-FR" sz="2100" b="1" dirty="0" smtClean="0">
                <a:solidFill>
                  <a:schemeClr val="bg2">
                    <a:lumMod val="50000"/>
                  </a:schemeClr>
                </a:solidFill>
              </a:rPr>
              <a:t>                                5- prise en charge recommandée</a:t>
            </a:r>
          </a:p>
          <a:p>
            <a:pPr marL="342900" indent="-342900"/>
            <a:endParaRPr lang="fr-FR" sz="1800" b="1" dirty="0" smtClean="0">
              <a:solidFill>
                <a:srgbClr val="0000FF"/>
              </a:solidFill>
            </a:endParaRPr>
          </a:p>
          <a:p>
            <a:pPr marL="342900" indent="-342900"/>
            <a:r>
              <a:rPr lang="fr-FR" sz="2800" b="1" dirty="0" smtClean="0"/>
              <a:t>II      - </a:t>
            </a:r>
            <a:r>
              <a:rPr lang="fr-FR" sz="2800" b="1" u="sng" dirty="0" smtClean="0"/>
              <a:t>ISRS Inhibiteurs sélectifs de la recapture de la</a:t>
            </a:r>
          </a:p>
          <a:p>
            <a:pPr marL="342900" indent="-342900">
              <a:buNone/>
            </a:pPr>
            <a:r>
              <a:rPr lang="fr-FR" sz="2800" b="1" dirty="0" smtClean="0"/>
              <a:t>               </a:t>
            </a:r>
            <a:r>
              <a:rPr lang="fr-FR" sz="2800" b="1" u="sng" dirty="0" smtClean="0"/>
              <a:t>sérotonine.</a:t>
            </a:r>
          </a:p>
          <a:p>
            <a:pPr marL="342900" indent="-342900"/>
            <a:r>
              <a:rPr lang="fr-FR" sz="2800" b="1" dirty="0" smtClean="0"/>
              <a:t>III    - </a:t>
            </a:r>
            <a:r>
              <a:rPr lang="fr-FR" sz="2800" b="1" u="sng" dirty="0" smtClean="0"/>
              <a:t>IRSNA Inhibiteurs de la recapture de la sérotonine et</a:t>
            </a:r>
          </a:p>
          <a:p>
            <a:pPr marL="342900" indent="-342900">
              <a:buNone/>
            </a:pPr>
            <a:r>
              <a:rPr lang="fr-FR" sz="2800" b="1" dirty="0" smtClean="0"/>
              <a:t>               </a:t>
            </a:r>
            <a:r>
              <a:rPr lang="fr-FR" sz="2800" b="1" u="sng" dirty="0" smtClean="0"/>
              <a:t>de la noradrénaline.</a:t>
            </a:r>
          </a:p>
          <a:p>
            <a:pPr marL="342900" indent="-342900"/>
            <a:r>
              <a:rPr lang="fr-FR" sz="2800" b="1" dirty="0" smtClean="0"/>
              <a:t>IV     - </a:t>
            </a:r>
            <a:r>
              <a:rPr lang="fr-FR" sz="2800" b="1" u="sng" dirty="0" smtClean="0"/>
              <a:t>Antidépresseurs tricycliques ou </a:t>
            </a:r>
            <a:r>
              <a:rPr lang="fr-FR" sz="2800" b="1" u="sng" dirty="0" err="1" smtClean="0"/>
              <a:t>imipraminiques</a:t>
            </a:r>
            <a:r>
              <a:rPr lang="fr-FR" sz="2800" b="1" u="sng" dirty="0" smtClean="0"/>
              <a:t>.</a:t>
            </a:r>
          </a:p>
          <a:p>
            <a:pPr marL="342900" indent="-342900"/>
            <a:r>
              <a:rPr lang="fr-FR" sz="2800" b="1" dirty="0" smtClean="0"/>
              <a:t>V       - </a:t>
            </a:r>
            <a:r>
              <a:rPr lang="fr-FR" sz="2800" b="1" u="sng" dirty="0" smtClean="0"/>
              <a:t>Antidépresseurs divers.</a:t>
            </a:r>
          </a:p>
          <a:p>
            <a:pPr marL="342900" indent="-342900"/>
            <a:r>
              <a:rPr lang="fr-FR" sz="2800" b="1" dirty="0" smtClean="0"/>
              <a:t>VI   - </a:t>
            </a:r>
            <a:r>
              <a:rPr lang="fr-FR" sz="2800" b="1" u="sng" dirty="0" smtClean="0"/>
              <a:t>Inhibiteurs de la monoamine oxydase:</a:t>
            </a:r>
            <a:r>
              <a:rPr lang="fr-FR" sz="2800" b="1" dirty="0" smtClean="0"/>
              <a:t> </a:t>
            </a:r>
            <a:r>
              <a:rPr lang="fr-FR" sz="2800" b="1" u="sng" dirty="0" smtClean="0"/>
              <a:t>IMAO.</a:t>
            </a:r>
            <a:r>
              <a:rPr lang="fr-FR" sz="2800" dirty="0" smtClean="0"/>
              <a:t> </a:t>
            </a:r>
          </a:p>
          <a:p>
            <a:pPr marL="342900" indent="-342900"/>
            <a:r>
              <a:rPr lang="fr-FR" sz="2800" b="1" smtClean="0"/>
              <a:t>VII  </a:t>
            </a:r>
            <a:r>
              <a:rPr lang="fr-FR" sz="2800" b="1" dirty="0" smtClean="0"/>
              <a:t>- </a:t>
            </a:r>
            <a:r>
              <a:rPr lang="fr-FR" sz="2800" b="1" u="sng" dirty="0" smtClean="0"/>
              <a:t>Conduite du traitement.</a:t>
            </a:r>
          </a:p>
          <a:p>
            <a:endParaRPr lang="fr-FR" dirty="0"/>
          </a:p>
        </p:txBody>
      </p:sp>
      <p:sp>
        <p:nvSpPr>
          <p:cNvPr id="4" name="Espace réservé du numéro de diapositive 3"/>
          <p:cNvSpPr>
            <a:spLocks noGrp="1"/>
          </p:cNvSpPr>
          <p:nvPr>
            <p:ph type="sldNum" sz="quarter" idx="12"/>
          </p:nvPr>
        </p:nvSpPr>
        <p:spPr/>
        <p:txBody>
          <a:bodyPr/>
          <a:lstStyle/>
          <a:p>
            <a:fld id="{527B456E-4925-46B8-AA28-0E729BBFA61C}" type="slidenum">
              <a:rPr lang="fr-FR" smtClean="0"/>
              <a:pPr/>
              <a:t>2</a:t>
            </a:fld>
            <a:endParaRPr lang="fr-FR"/>
          </a:p>
        </p:txBody>
      </p:sp>
      <p:sp>
        <p:nvSpPr>
          <p:cNvPr id="5" name="Espace réservé du pied de page 4"/>
          <p:cNvSpPr>
            <a:spLocks noGrp="1"/>
          </p:cNvSpPr>
          <p:nvPr>
            <p:ph type="ftr" sz="quarter" idx="11"/>
          </p:nvPr>
        </p:nvSpPr>
        <p:spPr/>
        <p:txBody>
          <a:bodyPr/>
          <a:lstStyle/>
          <a:p>
            <a:r>
              <a:rPr lang="fr-FR" smtClean="0"/>
              <a:t>Les Antidépresseurs _ Pr K.MOUHADI</a:t>
            </a: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571744"/>
            <a:ext cx="8229600" cy="1143000"/>
          </a:xfrm>
        </p:spPr>
        <p:txBody>
          <a:bodyPr>
            <a:normAutofit fontScale="90000"/>
          </a:bodyPr>
          <a:lstStyle/>
          <a:p>
            <a:pPr algn="ctr"/>
            <a:r>
              <a:rPr lang="fr-FR" dirty="0" smtClean="0"/>
              <a:t>MERCI POUR VOTRE ATTENTION</a:t>
            </a:r>
            <a:endParaRPr lang="fr-FR"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20</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85728"/>
            <a:ext cx="8686800" cy="1143000"/>
          </a:xfrm>
        </p:spPr>
        <p:txBody>
          <a:bodyPr>
            <a:normAutofit/>
          </a:bodyPr>
          <a:lstStyle/>
          <a:p>
            <a:r>
              <a:rPr lang="fr-FR" sz="4400" b="1" dirty="0" smtClean="0"/>
              <a:t>I- </a:t>
            </a:r>
            <a:r>
              <a:rPr lang="fr-FR" sz="4400" b="1" u="sng" dirty="0" smtClean="0"/>
              <a:t>LA DEPRESSION :GENERALITES</a:t>
            </a:r>
            <a:endParaRPr lang="fr-FR" sz="4000" dirty="0"/>
          </a:p>
        </p:txBody>
      </p:sp>
      <p:sp>
        <p:nvSpPr>
          <p:cNvPr id="3" name="Espace réservé du contenu 2"/>
          <p:cNvSpPr>
            <a:spLocks noGrp="1"/>
          </p:cNvSpPr>
          <p:nvPr>
            <p:ph idx="1"/>
          </p:nvPr>
        </p:nvSpPr>
        <p:spPr>
          <a:xfrm>
            <a:off x="457200" y="1643050"/>
            <a:ext cx="8229600" cy="4681550"/>
          </a:xfrm>
        </p:spPr>
        <p:txBody>
          <a:bodyPr>
            <a:normAutofit fontScale="62500" lnSpcReduction="20000"/>
          </a:bodyPr>
          <a:lstStyle/>
          <a:p>
            <a:pPr marL="342900" indent="-342900">
              <a:spcBef>
                <a:spcPct val="50000"/>
              </a:spcBef>
              <a:buNone/>
            </a:pPr>
            <a:r>
              <a:rPr lang="fr-FR" sz="2800" b="1" dirty="0" smtClean="0">
                <a:solidFill>
                  <a:schemeClr val="bg2">
                    <a:lumMod val="50000"/>
                  </a:schemeClr>
                </a:solidFill>
              </a:rPr>
              <a:t>1- physiopathologie :</a:t>
            </a:r>
          </a:p>
          <a:p>
            <a:pPr marL="342900" indent="-342900">
              <a:spcBef>
                <a:spcPct val="50000"/>
              </a:spcBef>
              <a:buNone/>
            </a:pPr>
            <a:r>
              <a:rPr lang="fr-FR" b="1" dirty="0" smtClean="0"/>
              <a:t>Implication de : </a:t>
            </a:r>
          </a:p>
          <a:p>
            <a:pPr marL="342900" indent="-342900">
              <a:spcBef>
                <a:spcPct val="50000"/>
              </a:spcBef>
              <a:buNone/>
            </a:pPr>
            <a:r>
              <a:rPr lang="fr-FR" b="1" dirty="0" smtClean="0">
                <a:solidFill>
                  <a:srgbClr val="0000FF"/>
                </a:solidFill>
              </a:rPr>
              <a:t>    </a:t>
            </a:r>
            <a:r>
              <a:rPr lang="fr-FR" b="1" dirty="0" smtClean="0">
                <a:solidFill>
                  <a:srgbClr val="0000FF"/>
                </a:solidFill>
                <a:latin typeface="Times New Roman"/>
                <a:cs typeface="Times New Roman"/>
              </a:rPr>
              <a:t>→ </a:t>
            </a:r>
            <a:r>
              <a:rPr lang="fr-FR" b="1" dirty="0" smtClean="0">
                <a:solidFill>
                  <a:srgbClr val="0000FF"/>
                </a:solidFill>
              </a:rPr>
              <a:t>facteurs génétiques</a:t>
            </a:r>
            <a:r>
              <a:rPr lang="fr-FR" b="1" dirty="0" smtClean="0"/>
              <a:t> </a:t>
            </a:r>
          </a:p>
          <a:p>
            <a:pPr marL="342900" indent="-342900">
              <a:spcBef>
                <a:spcPct val="50000"/>
              </a:spcBef>
              <a:buNone/>
            </a:pPr>
            <a:r>
              <a:rPr lang="fr-FR" b="1" dirty="0" smtClean="0">
                <a:solidFill>
                  <a:srgbClr val="0000FF"/>
                </a:solidFill>
              </a:rPr>
              <a:t>    </a:t>
            </a:r>
            <a:r>
              <a:rPr lang="fr-FR" b="1" dirty="0" smtClean="0">
                <a:solidFill>
                  <a:srgbClr val="0000FF"/>
                </a:solidFill>
                <a:latin typeface="Times New Roman"/>
                <a:cs typeface="Times New Roman"/>
              </a:rPr>
              <a:t>→ </a:t>
            </a:r>
            <a:r>
              <a:rPr lang="fr-FR" b="1" dirty="0" smtClean="0">
                <a:solidFill>
                  <a:srgbClr val="0000FF"/>
                </a:solidFill>
              </a:rPr>
              <a:t>facteurs environnementaux</a:t>
            </a:r>
          </a:p>
          <a:p>
            <a:pPr marL="342900" indent="-342900">
              <a:spcBef>
                <a:spcPct val="50000"/>
              </a:spcBef>
              <a:buNone/>
            </a:pPr>
            <a:r>
              <a:rPr lang="fr-FR" b="1" dirty="0" smtClean="0"/>
              <a:t>         </a:t>
            </a:r>
            <a:r>
              <a:rPr lang="fr-FR" i="1" dirty="0" smtClean="0"/>
              <a:t>(activité professionnelle, situation familiale…)</a:t>
            </a:r>
          </a:p>
          <a:p>
            <a:pPr marL="342900" indent="-342900">
              <a:spcBef>
                <a:spcPct val="50000"/>
              </a:spcBef>
              <a:buNone/>
            </a:pPr>
            <a:r>
              <a:rPr lang="fr-FR" sz="2800" b="1" dirty="0" smtClean="0">
                <a:solidFill>
                  <a:schemeClr val="bg2">
                    <a:lumMod val="50000"/>
                  </a:schemeClr>
                </a:solidFill>
              </a:rPr>
              <a:t>2- épidémiologie :</a:t>
            </a:r>
          </a:p>
          <a:p>
            <a:pPr marL="342900" indent="-342900">
              <a:spcBef>
                <a:spcPct val="50000"/>
              </a:spcBef>
              <a:buNone/>
            </a:pPr>
            <a:r>
              <a:rPr lang="fr-FR" sz="2800" b="1" dirty="0" smtClean="0">
                <a:latin typeface="+mj-lt"/>
              </a:rPr>
              <a:t>Prévalence: 15 à 25% avec une prédominance féminine</a:t>
            </a:r>
          </a:p>
          <a:p>
            <a:pPr marL="342900" indent="-342900">
              <a:spcBef>
                <a:spcPct val="50000"/>
              </a:spcBef>
              <a:buNone/>
            </a:pPr>
            <a:r>
              <a:rPr lang="fr-FR" sz="2800" b="1" dirty="0" smtClean="0">
                <a:latin typeface="+mj-lt"/>
              </a:rPr>
              <a:t>Age de début des troubles: entre </a:t>
            </a:r>
            <a:r>
              <a:rPr lang="fr-FR" sz="2900" b="1" dirty="0" smtClean="0">
                <a:latin typeface="+mj-lt"/>
              </a:rPr>
              <a:t>15 </a:t>
            </a:r>
            <a:r>
              <a:rPr lang="fr-FR" sz="2800" b="1" dirty="0" smtClean="0">
                <a:latin typeface="+mj-lt"/>
              </a:rPr>
              <a:t>et 25 ans (autre pic de survenue : vers </a:t>
            </a:r>
            <a:r>
              <a:rPr lang="fr-FR" sz="2900" b="1" dirty="0" smtClean="0">
                <a:latin typeface="+mj-lt"/>
              </a:rPr>
              <a:t>35 </a:t>
            </a:r>
            <a:r>
              <a:rPr lang="fr-FR" sz="2800" b="1" dirty="0" smtClean="0">
                <a:latin typeface="+mj-lt"/>
              </a:rPr>
              <a:t>ans)</a:t>
            </a:r>
          </a:p>
          <a:p>
            <a:pPr marL="342900" indent="-342900">
              <a:spcBef>
                <a:spcPct val="50000"/>
              </a:spcBef>
              <a:buNone/>
            </a:pPr>
            <a:r>
              <a:rPr lang="fr-FR" sz="2800" b="1" dirty="0" smtClean="0">
                <a:solidFill>
                  <a:schemeClr val="bg2">
                    <a:lumMod val="50000"/>
                  </a:schemeClr>
                </a:solidFill>
              </a:rPr>
              <a:t>3- complications :</a:t>
            </a:r>
          </a:p>
          <a:p>
            <a:pPr marL="342900" indent="-342900">
              <a:spcBef>
                <a:spcPct val="50000"/>
              </a:spcBef>
              <a:buNone/>
            </a:pPr>
            <a:r>
              <a:rPr lang="fr-FR" sz="2900" b="1" dirty="0" smtClean="0">
                <a:latin typeface="+mj-lt"/>
              </a:rPr>
              <a:t>       La dépression représente 30 à 35% des causes de suicide.</a:t>
            </a:r>
          </a:p>
          <a:p>
            <a:pPr marL="342900" indent="-342900">
              <a:spcBef>
                <a:spcPct val="50000"/>
              </a:spcBef>
              <a:buNone/>
            </a:pPr>
            <a:r>
              <a:rPr lang="fr-FR" sz="2900" b="1" dirty="0" smtClean="0">
                <a:latin typeface="+mj-lt"/>
              </a:rPr>
              <a:t>           Le risque suicidaire doit être pris en compte tout au long du traitement, notamment chez l’adulte jeune, avec une vigilance accrue en début de traitement (levée du ralentissement psychomoteur et en fin de traitement, lorsque l’attention de l’entourage se relâche .</a:t>
            </a:r>
          </a:p>
          <a:p>
            <a:pPr marL="342900" indent="-342900">
              <a:spcBef>
                <a:spcPct val="50000"/>
              </a:spcBef>
              <a:buNone/>
            </a:pPr>
            <a:endParaRPr lang="fr-FR" sz="2900" b="1" dirty="0" smtClean="0">
              <a:latin typeface="+mj-lt"/>
            </a:endParaRPr>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688" y="357166"/>
            <a:ext cx="8858312" cy="1143000"/>
          </a:xfrm>
        </p:spPr>
        <p:txBody>
          <a:bodyPr>
            <a:normAutofit/>
          </a:bodyPr>
          <a:lstStyle/>
          <a:p>
            <a:r>
              <a:rPr lang="fr-FR" sz="4000" b="1" dirty="0" smtClean="0"/>
              <a:t>I- </a:t>
            </a:r>
            <a:r>
              <a:rPr lang="fr-FR" sz="4000" b="1" u="sng" dirty="0" smtClean="0"/>
              <a:t>LA DEPRESSION :GENERALITES (suite)</a:t>
            </a:r>
            <a:endParaRPr lang="fr-FR" sz="3600" dirty="0"/>
          </a:p>
        </p:txBody>
      </p:sp>
      <p:sp>
        <p:nvSpPr>
          <p:cNvPr id="3" name="Espace réservé du contenu 2"/>
          <p:cNvSpPr>
            <a:spLocks noGrp="1"/>
          </p:cNvSpPr>
          <p:nvPr>
            <p:ph idx="1"/>
          </p:nvPr>
        </p:nvSpPr>
        <p:spPr>
          <a:xfrm>
            <a:off x="457200" y="1714488"/>
            <a:ext cx="8229600" cy="4610112"/>
          </a:xfrm>
        </p:spPr>
        <p:txBody>
          <a:bodyPr>
            <a:normAutofit fontScale="70000" lnSpcReduction="20000"/>
          </a:bodyPr>
          <a:lstStyle/>
          <a:p>
            <a:pPr marL="342900" indent="-342900">
              <a:spcBef>
                <a:spcPct val="50000"/>
              </a:spcBef>
              <a:buNone/>
            </a:pPr>
            <a:r>
              <a:rPr lang="fr-FR" sz="2800" b="1" dirty="0" smtClean="0">
                <a:solidFill>
                  <a:schemeClr val="bg2">
                    <a:lumMod val="50000"/>
                  </a:schemeClr>
                </a:solidFill>
              </a:rPr>
              <a:t>4- diagnostic :</a:t>
            </a:r>
          </a:p>
          <a:p>
            <a:pPr marL="342900" indent="-342900">
              <a:spcBef>
                <a:spcPct val="50000"/>
              </a:spcBef>
              <a:buNone/>
            </a:pPr>
            <a:r>
              <a:rPr lang="fr-FR" sz="2800" b="1" dirty="0" smtClean="0">
                <a:solidFill>
                  <a:schemeClr val="bg2">
                    <a:lumMod val="50000"/>
                  </a:schemeClr>
                </a:solidFill>
              </a:rPr>
              <a:t>          </a:t>
            </a:r>
            <a:r>
              <a:rPr lang="fr-FR" b="1" dirty="0" smtClean="0"/>
              <a:t>Le diagnostic d’épisode dépressif majeur (ou « caractérisé ») repose sur la présence </a:t>
            </a:r>
            <a:r>
              <a:rPr lang="fr-FR" b="1" u="sng" dirty="0" smtClean="0"/>
              <a:t>d’au moins 5 des manifestations suivantes </a:t>
            </a:r>
            <a:r>
              <a:rPr lang="fr-FR" b="1" dirty="0" smtClean="0"/>
              <a:t>pendant au moins 2 semaines, dont </a:t>
            </a:r>
            <a:r>
              <a:rPr lang="fr-FR" b="1" u="sng" dirty="0" smtClean="0"/>
              <a:t>l’une des  2 premières au moins:</a:t>
            </a:r>
          </a:p>
          <a:p>
            <a:pPr marL="342900" indent="-342900">
              <a:spcBef>
                <a:spcPct val="50000"/>
              </a:spcBef>
            </a:pPr>
            <a:endParaRPr lang="fr-FR" b="1" dirty="0" smtClean="0"/>
          </a:p>
          <a:p>
            <a:pPr marL="342900" indent="-342900">
              <a:spcBef>
                <a:spcPct val="50000"/>
              </a:spcBef>
            </a:pPr>
            <a:endParaRPr lang="fr-FR" b="1" dirty="0" smtClean="0"/>
          </a:p>
          <a:p>
            <a:pPr marL="342900" indent="-342900">
              <a:spcBef>
                <a:spcPct val="50000"/>
              </a:spcBef>
            </a:pPr>
            <a:endParaRPr lang="fr-FR" b="1" dirty="0" smtClean="0"/>
          </a:p>
          <a:p>
            <a:pPr marL="342900" indent="-342900">
              <a:spcBef>
                <a:spcPct val="50000"/>
              </a:spcBef>
              <a:buNone/>
            </a:pPr>
            <a:endParaRPr lang="fr-FR" b="1" dirty="0" smtClean="0"/>
          </a:p>
          <a:p>
            <a:pPr marL="342900" indent="-342900">
              <a:spcBef>
                <a:spcPct val="50000"/>
              </a:spcBef>
            </a:pPr>
            <a:endParaRPr lang="fr-FR" b="1" dirty="0" smtClean="0"/>
          </a:p>
          <a:p>
            <a:pPr marL="342900" indent="-342900">
              <a:spcBef>
                <a:spcPct val="50000"/>
              </a:spcBef>
            </a:pPr>
            <a:endParaRPr lang="fr-FR" b="1" dirty="0" smtClean="0"/>
          </a:p>
          <a:p>
            <a:pPr marL="342900" indent="-342900">
              <a:spcBef>
                <a:spcPct val="50000"/>
              </a:spcBef>
            </a:pPr>
            <a:endParaRPr lang="fr-FR" b="1" dirty="0" smtClean="0"/>
          </a:p>
          <a:p>
            <a:pPr marL="342900" indent="-342900">
              <a:spcBef>
                <a:spcPct val="50000"/>
              </a:spcBef>
              <a:buNone/>
            </a:pPr>
            <a:endParaRPr lang="fr-FR" sz="2400" b="1" dirty="0" smtClean="0"/>
          </a:p>
          <a:p>
            <a:pPr marL="342900" indent="-342900">
              <a:spcBef>
                <a:spcPct val="50000"/>
              </a:spcBef>
              <a:buNone/>
            </a:pPr>
            <a:r>
              <a:rPr lang="fr-FR" sz="2400" b="1" dirty="0" smtClean="0"/>
              <a:t>Critères diagnostiques </a:t>
            </a:r>
            <a:r>
              <a:rPr lang="fr-FR" sz="2400" b="1" dirty="0" smtClean="0">
                <a:solidFill>
                  <a:srgbClr val="FF0000"/>
                </a:solidFill>
              </a:rPr>
              <a:t>DSM</a:t>
            </a:r>
            <a:endParaRPr lang="fr-FR"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4</a:t>
            </a:fld>
            <a:endParaRPr lang="fr-FR"/>
          </a:p>
        </p:txBody>
      </p:sp>
      <p:graphicFrame>
        <p:nvGraphicFramePr>
          <p:cNvPr id="1026" name="Object 2"/>
          <p:cNvGraphicFramePr>
            <a:graphicFrameLocks noChangeAspect="1"/>
          </p:cNvGraphicFramePr>
          <p:nvPr/>
        </p:nvGraphicFramePr>
        <p:xfrm>
          <a:off x="1500166" y="2928934"/>
          <a:ext cx="5786478" cy="2928957"/>
        </p:xfrm>
        <a:graphic>
          <a:graphicData uri="http://schemas.openxmlformats.org/presentationml/2006/ole">
            <mc:AlternateContent xmlns:mc="http://schemas.openxmlformats.org/markup-compatibility/2006">
              <mc:Choice xmlns:v="urn:schemas-microsoft-com:vml" Requires="v">
                <p:oleObj spid="_x0000_s1030" name="Document" r:id="rId3" imgW="5906936" imgH="2816733" progId="Word.Document.12">
                  <p:embed/>
                </p:oleObj>
              </mc:Choice>
              <mc:Fallback>
                <p:oleObj name="Document" r:id="rId3" imgW="5906936" imgH="2816733"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0166" y="2928934"/>
                        <a:ext cx="5786478" cy="2928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85728"/>
            <a:ext cx="8715404" cy="1143000"/>
          </a:xfrm>
        </p:spPr>
        <p:txBody>
          <a:bodyPr>
            <a:noAutofit/>
          </a:bodyPr>
          <a:lstStyle/>
          <a:p>
            <a:r>
              <a:rPr lang="fr-FR" sz="4000" b="1" dirty="0" smtClean="0"/>
              <a:t>I- </a:t>
            </a:r>
            <a:r>
              <a:rPr lang="fr-FR" sz="4000" b="1" u="sng" dirty="0" smtClean="0"/>
              <a:t>LA DEPRESSION :GENERALITES (suite)</a:t>
            </a:r>
            <a:endParaRPr lang="fr-FR" sz="3600" dirty="0"/>
          </a:p>
        </p:txBody>
      </p:sp>
      <p:sp>
        <p:nvSpPr>
          <p:cNvPr id="3" name="Espace réservé du contenu 2"/>
          <p:cNvSpPr>
            <a:spLocks noGrp="1"/>
          </p:cNvSpPr>
          <p:nvPr>
            <p:ph idx="1"/>
          </p:nvPr>
        </p:nvSpPr>
        <p:spPr>
          <a:xfrm>
            <a:off x="457200" y="1428736"/>
            <a:ext cx="8229600" cy="4895864"/>
          </a:xfrm>
        </p:spPr>
        <p:txBody>
          <a:bodyPr>
            <a:normAutofit fontScale="70000" lnSpcReduction="20000"/>
          </a:bodyPr>
          <a:lstStyle/>
          <a:p>
            <a:pPr marL="342900" indent="-342900">
              <a:spcBef>
                <a:spcPct val="50000"/>
              </a:spcBef>
              <a:buNone/>
            </a:pPr>
            <a:r>
              <a:rPr lang="fr-FR" sz="2400" b="1" dirty="0" smtClean="0">
                <a:solidFill>
                  <a:schemeClr val="bg2">
                    <a:lumMod val="50000"/>
                  </a:schemeClr>
                </a:solidFill>
              </a:rPr>
              <a:t>4- diagnostic :</a:t>
            </a:r>
            <a:r>
              <a:rPr lang="fr-FR" b="1" dirty="0" smtClean="0"/>
              <a:t>         </a:t>
            </a:r>
          </a:p>
          <a:p>
            <a:pPr marL="342900" indent="-342900">
              <a:spcBef>
                <a:spcPct val="50000"/>
              </a:spcBef>
              <a:buNone/>
            </a:pPr>
            <a:r>
              <a:rPr lang="fr-FR" b="1" dirty="0" smtClean="0"/>
              <a:t>           Les symptômes induisent une souffrance cliniquement significative ou une altération du fonctionnement social.</a:t>
            </a:r>
          </a:p>
          <a:p>
            <a:pPr marL="342900" indent="-342900">
              <a:spcBef>
                <a:spcPct val="50000"/>
              </a:spcBef>
              <a:buNone/>
            </a:pPr>
            <a:r>
              <a:rPr lang="fr-FR" b="1" dirty="0" smtClean="0"/>
              <a:t>On distingue, en fonction de l’intensité des symptômes:</a:t>
            </a:r>
          </a:p>
          <a:p>
            <a:pPr marL="342900" indent="-342900">
              <a:spcBef>
                <a:spcPct val="50000"/>
              </a:spcBef>
            </a:pPr>
            <a:endParaRPr lang="fr-FR" b="1" dirty="0" smtClean="0"/>
          </a:p>
          <a:p>
            <a:pPr marL="342900" indent="-342900">
              <a:spcBef>
                <a:spcPct val="50000"/>
              </a:spcBef>
              <a:buNone/>
            </a:pPr>
            <a:endParaRPr lang="fr-FR" b="1" dirty="0" smtClean="0"/>
          </a:p>
          <a:p>
            <a:pPr marL="342900" indent="-342900">
              <a:spcBef>
                <a:spcPct val="50000"/>
              </a:spcBef>
            </a:pPr>
            <a:endParaRPr lang="fr-FR" b="1" dirty="0" smtClean="0"/>
          </a:p>
          <a:p>
            <a:pPr marL="342900" indent="-342900">
              <a:spcBef>
                <a:spcPct val="50000"/>
              </a:spcBef>
            </a:pPr>
            <a:endParaRPr lang="fr-FR" b="1" dirty="0" smtClean="0"/>
          </a:p>
          <a:p>
            <a:pPr marL="342900" indent="-342900">
              <a:spcBef>
                <a:spcPct val="50000"/>
              </a:spcBef>
              <a:buNone/>
            </a:pPr>
            <a:r>
              <a:rPr lang="fr-FR" b="1" dirty="0" smtClean="0"/>
              <a:t> </a:t>
            </a:r>
          </a:p>
          <a:p>
            <a:pPr marL="342900" indent="-342900">
              <a:spcBef>
                <a:spcPct val="50000"/>
              </a:spcBef>
            </a:pPr>
            <a:endParaRPr lang="fr-FR" b="1" dirty="0" smtClean="0"/>
          </a:p>
          <a:p>
            <a:pPr marL="342900" indent="-342900">
              <a:spcBef>
                <a:spcPct val="50000"/>
              </a:spcBef>
            </a:pPr>
            <a:endParaRPr lang="fr-FR" b="1" dirty="0" smtClean="0"/>
          </a:p>
          <a:p>
            <a:pPr marL="342900" indent="-342900">
              <a:spcBef>
                <a:spcPct val="50000"/>
              </a:spcBef>
              <a:buNone/>
            </a:pPr>
            <a:endParaRPr lang="fr-FR" b="1" dirty="0" smtClean="0"/>
          </a:p>
          <a:p>
            <a:pPr marL="342900" indent="-342900">
              <a:spcBef>
                <a:spcPct val="50000"/>
              </a:spcBef>
              <a:buNone/>
            </a:pPr>
            <a:endParaRPr lang="fr-FR" b="1" dirty="0" smtClean="0"/>
          </a:p>
          <a:p>
            <a:pPr marL="342900" indent="-342900">
              <a:spcBef>
                <a:spcPct val="50000"/>
              </a:spcBef>
              <a:buNone/>
            </a:pPr>
            <a:r>
              <a:rPr lang="fr-FR" b="1" dirty="0" smtClean="0"/>
              <a:t>Le syndrome dépressif « caractérisé »</a:t>
            </a:r>
            <a:r>
              <a:rPr lang="fr-FR" b="1" dirty="0" smtClean="0">
                <a:solidFill>
                  <a:srgbClr val="0000FF"/>
                </a:solidFill>
              </a:rPr>
              <a:t> moyen</a:t>
            </a:r>
            <a:r>
              <a:rPr lang="fr-FR" b="1" dirty="0" smtClean="0"/>
              <a:t> se situe entre les deux.</a:t>
            </a:r>
          </a:p>
          <a:p>
            <a:endParaRPr lang="fr-FR"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5</a:t>
            </a:fld>
            <a:endParaRPr lang="fr-FR"/>
          </a:p>
        </p:txBody>
      </p:sp>
      <p:graphicFrame>
        <p:nvGraphicFramePr>
          <p:cNvPr id="2050" name="Object 2"/>
          <p:cNvGraphicFramePr>
            <a:graphicFrameLocks noChangeAspect="1"/>
          </p:cNvGraphicFramePr>
          <p:nvPr/>
        </p:nvGraphicFramePr>
        <p:xfrm>
          <a:off x="1000100" y="2857496"/>
          <a:ext cx="7072362" cy="2928958"/>
        </p:xfrm>
        <a:graphic>
          <a:graphicData uri="http://schemas.openxmlformats.org/presentationml/2006/ole">
            <mc:AlternateContent xmlns:mc="http://schemas.openxmlformats.org/markup-compatibility/2006">
              <mc:Choice xmlns:v="urn:schemas-microsoft-com:vml" Requires="v">
                <p:oleObj spid="_x0000_s2054" name="Document" r:id="rId3" imgW="5906936" imgH="4023441" progId="Word.Document.12">
                  <p:embed/>
                </p:oleObj>
              </mc:Choice>
              <mc:Fallback>
                <p:oleObj name="Document" r:id="rId3" imgW="5906936" imgH="4023441"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0100" y="2857496"/>
                        <a:ext cx="7072362" cy="2928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5804" y="0"/>
            <a:ext cx="8658196" cy="1143000"/>
          </a:xfrm>
        </p:spPr>
        <p:txBody>
          <a:bodyPr>
            <a:noAutofit/>
          </a:bodyPr>
          <a:lstStyle/>
          <a:p>
            <a:r>
              <a:rPr lang="fr-FR" sz="4000" b="1" dirty="0" smtClean="0"/>
              <a:t>I- </a:t>
            </a:r>
            <a:r>
              <a:rPr lang="fr-FR" sz="4000" b="1" u="sng" dirty="0" smtClean="0"/>
              <a:t>LA DEPRESSION :GENERALITES (suite)</a:t>
            </a:r>
            <a:endParaRPr lang="fr-FR" sz="3600"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6</a:t>
            </a:fld>
            <a:endParaRPr lang="fr-FR"/>
          </a:p>
        </p:txBody>
      </p:sp>
      <p:sp>
        <p:nvSpPr>
          <p:cNvPr id="6" name="Text Box 33"/>
          <p:cNvSpPr txBox="1">
            <a:spLocks noGrp="1" noChangeArrowheads="1"/>
          </p:cNvSpPr>
          <p:nvPr>
            <p:ph idx="1"/>
          </p:nvPr>
        </p:nvSpPr>
        <p:spPr bwMode="auto">
          <a:xfrm>
            <a:off x="2071670" y="1214422"/>
            <a:ext cx="4714908" cy="492443"/>
          </a:xfrm>
          <a:prstGeom prst="rect">
            <a:avLst/>
          </a:prstGeom>
          <a:solidFill>
            <a:srgbClr val="F6FAA4"/>
          </a:solidFill>
          <a:ln w="9525">
            <a:noFill/>
            <a:miter lim="800000"/>
            <a:headEnd/>
            <a:tailEnd/>
          </a:ln>
        </p:spPr>
        <p:txBody>
          <a:bodyPr wrap="square">
            <a:spAutoFit/>
          </a:bodyPr>
          <a:lstStyle/>
          <a:p>
            <a:pPr algn="ctr">
              <a:spcBef>
                <a:spcPct val="50000"/>
              </a:spcBef>
              <a:buNone/>
            </a:pPr>
            <a:r>
              <a:rPr lang="fr-FR" b="1" dirty="0"/>
              <a:t>Episode dépressif caractérisé</a:t>
            </a:r>
          </a:p>
        </p:txBody>
      </p:sp>
      <p:sp>
        <p:nvSpPr>
          <p:cNvPr id="7" name="Text Box 34"/>
          <p:cNvSpPr txBox="1">
            <a:spLocks noChangeArrowheads="1"/>
          </p:cNvSpPr>
          <p:nvPr/>
        </p:nvSpPr>
        <p:spPr bwMode="auto">
          <a:xfrm>
            <a:off x="714348" y="1857364"/>
            <a:ext cx="1943100" cy="366713"/>
          </a:xfrm>
          <a:prstGeom prst="rect">
            <a:avLst/>
          </a:prstGeom>
          <a:solidFill>
            <a:srgbClr val="F6FAA4"/>
          </a:solidFill>
          <a:ln w="9525">
            <a:noFill/>
            <a:miter lim="800000"/>
            <a:headEnd/>
            <a:tailEnd/>
          </a:ln>
        </p:spPr>
        <p:txBody>
          <a:bodyPr>
            <a:spAutoFit/>
          </a:bodyPr>
          <a:lstStyle/>
          <a:p>
            <a:pPr>
              <a:spcBef>
                <a:spcPct val="50000"/>
              </a:spcBef>
            </a:pPr>
            <a:r>
              <a:rPr lang="fr-FR" dirty="0"/>
              <a:t>Léger ou moyen</a:t>
            </a:r>
          </a:p>
        </p:txBody>
      </p:sp>
      <p:sp>
        <p:nvSpPr>
          <p:cNvPr id="8" name="Text Box 35"/>
          <p:cNvSpPr txBox="1">
            <a:spLocks noChangeArrowheads="1"/>
          </p:cNvSpPr>
          <p:nvPr/>
        </p:nvSpPr>
        <p:spPr bwMode="auto">
          <a:xfrm>
            <a:off x="6732588" y="1844675"/>
            <a:ext cx="1079500" cy="366713"/>
          </a:xfrm>
          <a:prstGeom prst="rect">
            <a:avLst/>
          </a:prstGeom>
          <a:solidFill>
            <a:srgbClr val="F6FAA4"/>
          </a:solidFill>
          <a:ln w="9525">
            <a:noFill/>
            <a:miter lim="800000"/>
            <a:headEnd/>
            <a:tailEnd/>
          </a:ln>
        </p:spPr>
        <p:txBody>
          <a:bodyPr>
            <a:spAutoFit/>
          </a:bodyPr>
          <a:lstStyle/>
          <a:p>
            <a:pPr>
              <a:spcBef>
                <a:spcPct val="50000"/>
              </a:spcBef>
            </a:pPr>
            <a:r>
              <a:rPr lang="fr-FR" dirty="0"/>
              <a:t>Sévère</a:t>
            </a:r>
          </a:p>
        </p:txBody>
      </p:sp>
      <p:sp>
        <p:nvSpPr>
          <p:cNvPr id="9" name="AutoShape 50"/>
          <p:cNvSpPr>
            <a:spLocks noChangeArrowheads="1"/>
          </p:cNvSpPr>
          <p:nvPr/>
        </p:nvSpPr>
        <p:spPr bwMode="auto">
          <a:xfrm>
            <a:off x="7164388" y="2205038"/>
            <a:ext cx="144462" cy="144462"/>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10" name="AutoShape 50"/>
          <p:cNvSpPr>
            <a:spLocks noChangeArrowheads="1"/>
          </p:cNvSpPr>
          <p:nvPr/>
        </p:nvSpPr>
        <p:spPr bwMode="auto">
          <a:xfrm flipH="1">
            <a:off x="7143768" y="4714884"/>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11" name="Rectangle 37"/>
          <p:cNvSpPr>
            <a:spLocks noChangeArrowheads="1"/>
          </p:cNvSpPr>
          <p:nvPr/>
        </p:nvSpPr>
        <p:spPr bwMode="auto">
          <a:xfrm>
            <a:off x="5111750" y="2357430"/>
            <a:ext cx="4032250" cy="523220"/>
          </a:xfrm>
          <a:prstGeom prst="rect">
            <a:avLst/>
          </a:prstGeom>
          <a:solidFill>
            <a:srgbClr val="BBE0E3"/>
          </a:solidFill>
          <a:ln w="9525">
            <a:noFill/>
            <a:miter lim="800000"/>
            <a:headEnd/>
            <a:tailEnd/>
          </a:ln>
        </p:spPr>
        <p:txBody>
          <a:bodyPr>
            <a:spAutoFit/>
          </a:bodyPr>
          <a:lstStyle/>
          <a:p>
            <a:pPr algn="ctr"/>
            <a:r>
              <a:rPr lang="fr-FR" sz="1400" b="1" dirty="0"/>
              <a:t>En ambulatoire ou en hospitalisation:</a:t>
            </a:r>
          </a:p>
          <a:p>
            <a:pPr algn="ctr"/>
            <a:r>
              <a:rPr lang="fr-FR" sz="1400" b="1" dirty="0"/>
              <a:t>IRSNA +/- psychothérapie</a:t>
            </a:r>
          </a:p>
        </p:txBody>
      </p:sp>
      <p:sp>
        <p:nvSpPr>
          <p:cNvPr id="12" name="Text Box 38"/>
          <p:cNvSpPr txBox="1">
            <a:spLocks noChangeArrowheads="1"/>
          </p:cNvSpPr>
          <p:nvPr/>
        </p:nvSpPr>
        <p:spPr bwMode="auto">
          <a:xfrm>
            <a:off x="5254625" y="3071810"/>
            <a:ext cx="3889375" cy="581025"/>
          </a:xfrm>
          <a:prstGeom prst="rect">
            <a:avLst/>
          </a:prstGeom>
          <a:solidFill>
            <a:srgbClr val="C0FDA1"/>
          </a:solidFill>
          <a:ln w="9525">
            <a:noFill/>
            <a:miter lim="800000"/>
            <a:headEnd/>
            <a:tailEnd/>
          </a:ln>
        </p:spPr>
        <p:txBody>
          <a:bodyPr>
            <a:spAutoFit/>
          </a:bodyPr>
          <a:lstStyle/>
          <a:p>
            <a:pPr>
              <a:spcBef>
                <a:spcPct val="50000"/>
              </a:spcBef>
            </a:pPr>
            <a:r>
              <a:rPr lang="fr-FR" sz="1600" b="1" dirty="0"/>
              <a:t>Après 4 à 8 semaines, évaluation de l’efficacité du traitement </a:t>
            </a:r>
          </a:p>
        </p:txBody>
      </p:sp>
      <p:sp>
        <p:nvSpPr>
          <p:cNvPr id="13" name="Text Box 40"/>
          <p:cNvSpPr txBox="1">
            <a:spLocks noChangeArrowheads="1"/>
          </p:cNvSpPr>
          <p:nvPr/>
        </p:nvSpPr>
        <p:spPr bwMode="auto">
          <a:xfrm>
            <a:off x="6215074" y="3786190"/>
            <a:ext cx="2127250" cy="336550"/>
          </a:xfrm>
          <a:prstGeom prst="rect">
            <a:avLst/>
          </a:prstGeom>
          <a:solidFill>
            <a:srgbClr val="BBE0E3"/>
          </a:solidFill>
          <a:ln w="9525">
            <a:noFill/>
            <a:miter lim="800000"/>
            <a:headEnd/>
            <a:tailEnd/>
          </a:ln>
        </p:spPr>
        <p:txBody>
          <a:bodyPr wrap="none">
            <a:spAutoFit/>
          </a:bodyPr>
          <a:lstStyle/>
          <a:p>
            <a:r>
              <a:rPr lang="fr-FR" sz="1600" b="1" dirty="0"/>
              <a:t>Echec du traitement</a:t>
            </a:r>
          </a:p>
        </p:txBody>
      </p:sp>
      <p:sp>
        <p:nvSpPr>
          <p:cNvPr id="14" name="Rectangle 43"/>
          <p:cNvSpPr>
            <a:spLocks noChangeArrowheads="1"/>
          </p:cNvSpPr>
          <p:nvPr/>
        </p:nvSpPr>
        <p:spPr bwMode="auto">
          <a:xfrm>
            <a:off x="6373813" y="4316413"/>
            <a:ext cx="1727200" cy="336550"/>
          </a:xfrm>
          <a:prstGeom prst="rect">
            <a:avLst/>
          </a:prstGeom>
          <a:solidFill>
            <a:srgbClr val="BBE0E3"/>
          </a:solidFill>
          <a:ln w="9525">
            <a:noFill/>
            <a:miter lim="800000"/>
            <a:headEnd/>
            <a:tailEnd/>
          </a:ln>
        </p:spPr>
        <p:txBody>
          <a:bodyPr>
            <a:spAutoFit/>
          </a:bodyPr>
          <a:lstStyle/>
          <a:p>
            <a:r>
              <a:rPr lang="fr-FR" sz="1600" b="1" dirty="0"/>
              <a:t>AD tricycliques</a:t>
            </a:r>
          </a:p>
        </p:txBody>
      </p:sp>
      <p:sp>
        <p:nvSpPr>
          <p:cNvPr id="15" name="Text Box 45"/>
          <p:cNvSpPr txBox="1">
            <a:spLocks noChangeArrowheads="1"/>
          </p:cNvSpPr>
          <p:nvPr/>
        </p:nvSpPr>
        <p:spPr bwMode="auto">
          <a:xfrm>
            <a:off x="285720" y="4929198"/>
            <a:ext cx="8424863" cy="336550"/>
          </a:xfrm>
          <a:prstGeom prst="rect">
            <a:avLst/>
          </a:prstGeom>
          <a:solidFill>
            <a:srgbClr val="C0FDA1"/>
          </a:solidFill>
          <a:ln w="9525">
            <a:noFill/>
            <a:miter lim="800000"/>
            <a:headEnd/>
            <a:tailEnd/>
          </a:ln>
        </p:spPr>
        <p:txBody>
          <a:bodyPr>
            <a:spAutoFit/>
          </a:bodyPr>
          <a:lstStyle/>
          <a:p>
            <a:pPr algn="ctr">
              <a:spcBef>
                <a:spcPct val="50000"/>
              </a:spcBef>
            </a:pPr>
            <a:r>
              <a:rPr lang="fr-FR" sz="1600" b="1" dirty="0"/>
              <a:t>Après 4 à 8 semaines, évaluation de l’efficacité du traitement </a:t>
            </a:r>
          </a:p>
        </p:txBody>
      </p:sp>
      <p:sp>
        <p:nvSpPr>
          <p:cNvPr id="16" name="Text Box 47"/>
          <p:cNvSpPr txBox="1">
            <a:spLocks noChangeArrowheads="1"/>
          </p:cNvSpPr>
          <p:nvPr/>
        </p:nvSpPr>
        <p:spPr bwMode="auto">
          <a:xfrm>
            <a:off x="6286512" y="5500702"/>
            <a:ext cx="2127250" cy="336550"/>
          </a:xfrm>
          <a:prstGeom prst="rect">
            <a:avLst/>
          </a:prstGeom>
          <a:solidFill>
            <a:srgbClr val="BBE0E3"/>
          </a:solidFill>
          <a:ln w="9525">
            <a:noFill/>
            <a:miter lim="800000"/>
            <a:headEnd/>
            <a:tailEnd/>
          </a:ln>
        </p:spPr>
        <p:txBody>
          <a:bodyPr wrap="none">
            <a:spAutoFit/>
          </a:bodyPr>
          <a:lstStyle/>
          <a:p>
            <a:r>
              <a:rPr lang="fr-FR" sz="1600" b="1" dirty="0"/>
              <a:t>Echec du traitement</a:t>
            </a:r>
          </a:p>
        </p:txBody>
      </p:sp>
      <p:sp>
        <p:nvSpPr>
          <p:cNvPr id="17" name="Text Box 49"/>
          <p:cNvSpPr txBox="1">
            <a:spLocks noChangeArrowheads="1"/>
          </p:cNvSpPr>
          <p:nvPr/>
        </p:nvSpPr>
        <p:spPr bwMode="auto">
          <a:xfrm>
            <a:off x="6084888" y="6092825"/>
            <a:ext cx="2724150" cy="581025"/>
          </a:xfrm>
          <a:prstGeom prst="rect">
            <a:avLst/>
          </a:prstGeom>
          <a:solidFill>
            <a:srgbClr val="BBE0E3"/>
          </a:solidFill>
          <a:ln w="9525">
            <a:noFill/>
            <a:miter lim="800000"/>
            <a:headEnd/>
            <a:tailEnd/>
          </a:ln>
        </p:spPr>
        <p:txBody>
          <a:bodyPr wrap="none">
            <a:spAutoFit/>
          </a:bodyPr>
          <a:lstStyle/>
          <a:p>
            <a:pPr algn="ctr"/>
            <a:r>
              <a:rPr lang="fr-FR" sz="1600" b="1" dirty="0"/>
              <a:t>Hospitalisation </a:t>
            </a:r>
          </a:p>
          <a:p>
            <a:pPr algn="ctr"/>
            <a:r>
              <a:rPr lang="fr-FR" sz="1600" b="1" dirty="0" err="1"/>
              <a:t>Electroconvulsivothérapie</a:t>
            </a:r>
            <a:endParaRPr lang="fr-FR" sz="1600" b="1" dirty="0"/>
          </a:p>
        </p:txBody>
      </p:sp>
      <p:sp>
        <p:nvSpPr>
          <p:cNvPr id="18" name="Text Box 36"/>
          <p:cNvSpPr txBox="1">
            <a:spLocks noChangeArrowheads="1"/>
          </p:cNvSpPr>
          <p:nvPr/>
        </p:nvSpPr>
        <p:spPr bwMode="auto">
          <a:xfrm>
            <a:off x="0" y="2428868"/>
            <a:ext cx="3816350" cy="304800"/>
          </a:xfrm>
          <a:prstGeom prst="rect">
            <a:avLst/>
          </a:prstGeom>
          <a:solidFill>
            <a:srgbClr val="BBE0E3"/>
          </a:solidFill>
          <a:ln w="9525">
            <a:noFill/>
            <a:miter lim="800000"/>
            <a:headEnd/>
            <a:tailEnd/>
          </a:ln>
        </p:spPr>
        <p:txBody>
          <a:bodyPr>
            <a:spAutoFit/>
          </a:bodyPr>
          <a:lstStyle/>
          <a:p>
            <a:pPr algn="ctr"/>
            <a:r>
              <a:rPr lang="fr-FR" sz="1400" b="1" dirty="0"/>
              <a:t>En ambulatoire: ISRS +/- psychothérapie</a:t>
            </a:r>
            <a:endParaRPr lang="fr-FR" sz="1400" dirty="0"/>
          </a:p>
        </p:txBody>
      </p:sp>
      <p:sp>
        <p:nvSpPr>
          <p:cNvPr id="19" name="AutoShape 50"/>
          <p:cNvSpPr>
            <a:spLocks noChangeArrowheads="1"/>
          </p:cNvSpPr>
          <p:nvPr/>
        </p:nvSpPr>
        <p:spPr bwMode="auto">
          <a:xfrm flipH="1">
            <a:off x="7143768" y="4143380"/>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20" name="AutoShape 50"/>
          <p:cNvSpPr>
            <a:spLocks noChangeArrowheads="1"/>
          </p:cNvSpPr>
          <p:nvPr/>
        </p:nvSpPr>
        <p:spPr bwMode="auto">
          <a:xfrm flipH="1">
            <a:off x="7143768" y="2857496"/>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21" name="AutoShape 50"/>
          <p:cNvSpPr>
            <a:spLocks noChangeArrowheads="1"/>
          </p:cNvSpPr>
          <p:nvPr/>
        </p:nvSpPr>
        <p:spPr bwMode="auto">
          <a:xfrm flipH="1">
            <a:off x="7143768" y="3643314"/>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22" name="AutoShape 50"/>
          <p:cNvSpPr>
            <a:spLocks noChangeArrowheads="1"/>
          </p:cNvSpPr>
          <p:nvPr/>
        </p:nvSpPr>
        <p:spPr bwMode="auto">
          <a:xfrm flipH="1">
            <a:off x="7215206" y="5286388"/>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23" name="AutoShape 50"/>
          <p:cNvSpPr>
            <a:spLocks noChangeArrowheads="1"/>
          </p:cNvSpPr>
          <p:nvPr/>
        </p:nvSpPr>
        <p:spPr bwMode="auto">
          <a:xfrm flipH="1">
            <a:off x="7215206" y="5857892"/>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24" name="AutoShape 50"/>
          <p:cNvSpPr>
            <a:spLocks noChangeArrowheads="1"/>
          </p:cNvSpPr>
          <p:nvPr/>
        </p:nvSpPr>
        <p:spPr bwMode="auto">
          <a:xfrm flipH="1">
            <a:off x="1500166" y="2285992"/>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25" name="AutoShape 50"/>
          <p:cNvSpPr>
            <a:spLocks noChangeArrowheads="1"/>
          </p:cNvSpPr>
          <p:nvPr/>
        </p:nvSpPr>
        <p:spPr bwMode="auto">
          <a:xfrm flipH="1">
            <a:off x="1500166" y="2714620"/>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26" name="Text Box 31"/>
          <p:cNvSpPr txBox="1">
            <a:spLocks noChangeArrowheads="1"/>
          </p:cNvSpPr>
          <p:nvPr/>
        </p:nvSpPr>
        <p:spPr bwMode="auto">
          <a:xfrm>
            <a:off x="0" y="2928934"/>
            <a:ext cx="3744912" cy="581025"/>
          </a:xfrm>
          <a:prstGeom prst="rect">
            <a:avLst/>
          </a:prstGeom>
          <a:solidFill>
            <a:srgbClr val="C0FDA1"/>
          </a:solidFill>
          <a:ln w="9525">
            <a:noFill/>
            <a:miter lim="800000"/>
            <a:headEnd/>
            <a:tailEnd/>
          </a:ln>
        </p:spPr>
        <p:txBody>
          <a:bodyPr>
            <a:spAutoFit/>
          </a:bodyPr>
          <a:lstStyle/>
          <a:p>
            <a:pPr>
              <a:spcBef>
                <a:spcPct val="50000"/>
              </a:spcBef>
            </a:pPr>
            <a:r>
              <a:rPr lang="fr-FR" sz="1600" b="1" dirty="0"/>
              <a:t>Après 4 à 8 semaines, évaluation de l’efficacité du traitement </a:t>
            </a:r>
          </a:p>
        </p:txBody>
      </p:sp>
      <p:sp>
        <p:nvSpPr>
          <p:cNvPr id="27" name="Text Box 39"/>
          <p:cNvSpPr txBox="1">
            <a:spLocks noChangeArrowheads="1"/>
          </p:cNvSpPr>
          <p:nvPr/>
        </p:nvSpPr>
        <p:spPr bwMode="auto">
          <a:xfrm>
            <a:off x="735013" y="3716338"/>
            <a:ext cx="2127250" cy="336550"/>
          </a:xfrm>
          <a:prstGeom prst="rect">
            <a:avLst/>
          </a:prstGeom>
          <a:solidFill>
            <a:srgbClr val="BBE0E3"/>
          </a:solidFill>
          <a:ln w="9525">
            <a:noFill/>
            <a:miter lim="800000"/>
            <a:headEnd/>
            <a:tailEnd/>
          </a:ln>
        </p:spPr>
        <p:txBody>
          <a:bodyPr wrap="none">
            <a:spAutoFit/>
          </a:bodyPr>
          <a:lstStyle/>
          <a:p>
            <a:r>
              <a:rPr lang="fr-FR" sz="1600" b="1" dirty="0"/>
              <a:t>Echec du traitement</a:t>
            </a:r>
          </a:p>
        </p:txBody>
      </p:sp>
      <p:sp>
        <p:nvSpPr>
          <p:cNvPr id="28" name="AutoShape 50"/>
          <p:cNvSpPr>
            <a:spLocks noChangeArrowheads="1"/>
          </p:cNvSpPr>
          <p:nvPr/>
        </p:nvSpPr>
        <p:spPr bwMode="auto">
          <a:xfrm flipH="1">
            <a:off x="1500166" y="3500438"/>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29" name="Rectangle 42"/>
          <p:cNvSpPr>
            <a:spLocks noChangeArrowheads="1"/>
          </p:cNvSpPr>
          <p:nvPr/>
        </p:nvSpPr>
        <p:spPr bwMode="auto">
          <a:xfrm>
            <a:off x="396875" y="4244975"/>
            <a:ext cx="2735263" cy="336550"/>
          </a:xfrm>
          <a:prstGeom prst="rect">
            <a:avLst/>
          </a:prstGeom>
          <a:solidFill>
            <a:srgbClr val="BBE0E3"/>
          </a:solidFill>
          <a:ln w="9525">
            <a:noFill/>
            <a:miter lim="800000"/>
            <a:headEnd/>
            <a:tailEnd/>
          </a:ln>
        </p:spPr>
        <p:txBody>
          <a:bodyPr>
            <a:spAutoFit/>
          </a:bodyPr>
          <a:lstStyle/>
          <a:p>
            <a:r>
              <a:rPr lang="fr-FR" sz="1600" b="1" dirty="0"/>
              <a:t>IRSNA ou AD tricycliques</a:t>
            </a:r>
          </a:p>
        </p:txBody>
      </p:sp>
      <p:sp>
        <p:nvSpPr>
          <p:cNvPr id="30" name="Text Box 46"/>
          <p:cNvSpPr txBox="1">
            <a:spLocks noChangeArrowheads="1"/>
          </p:cNvSpPr>
          <p:nvPr/>
        </p:nvSpPr>
        <p:spPr bwMode="auto">
          <a:xfrm>
            <a:off x="714348" y="5500702"/>
            <a:ext cx="2038350" cy="336550"/>
          </a:xfrm>
          <a:prstGeom prst="rect">
            <a:avLst/>
          </a:prstGeom>
          <a:solidFill>
            <a:srgbClr val="E5B9E4">
              <a:alpha val="52940"/>
            </a:srgbClr>
          </a:solidFill>
          <a:ln w="9525">
            <a:noFill/>
            <a:miter lim="800000"/>
            <a:headEnd/>
            <a:tailEnd/>
          </a:ln>
        </p:spPr>
        <p:txBody>
          <a:bodyPr wrap="none">
            <a:spAutoFit/>
          </a:bodyPr>
          <a:lstStyle/>
          <a:p>
            <a:r>
              <a:rPr lang="fr-FR" sz="1600" b="1" dirty="0"/>
              <a:t>Traitement efficace</a:t>
            </a:r>
          </a:p>
        </p:txBody>
      </p:sp>
      <p:sp>
        <p:nvSpPr>
          <p:cNvPr id="31" name="Text Box 48"/>
          <p:cNvSpPr txBox="1">
            <a:spLocks noChangeArrowheads="1"/>
          </p:cNvSpPr>
          <p:nvPr/>
        </p:nvSpPr>
        <p:spPr bwMode="auto">
          <a:xfrm>
            <a:off x="395288" y="6035675"/>
            <a:ext cx="2881312" cy="639763"/>
          </a:xfrm>
          <a:prstGeom prst="rect">
            <a:avLst/>
          </a:prstGeom>
          <a:solidFill>
            <a:srgbClr val="E5B9E4">
              <a:alpha val="52940"/>
            </a:srgbClr>
          </a:solidFill>
          <a:ln w="9525">
            <a:noFill/>
            <a:miter lim="800000"/>
            <a:headEnd/>
            <a:tailEnd/>
          </a:ln>
        </p:spPr>
        <p:txBody>
          <a:bodyPr>
            <a:spAutoFit/>
          </a:bodyPr>
          <a:lstStyle/>
          <a:p>
            <a:pPr>
              <a:spcBef>
                <a:spcPct val="50000"/>
              </a:spcBef>
            </a:pPr>
            <a:r>
              <a:rPr lang="fr-FR" sz="1200" b="1" dirty="0"/>
              <a:t>Pendant 6 mois à 1 an, maintien du traitement à dose efficace pendant 6 mois à 1 an puis arrêt  progressif</a:t>
            </a:r>
          </a:p>
        </p:txBody>
      </p:sp>
      <p:sp>
        <p:nvSpPr>
          <p:cNvPr id="32" name="AutoShape 50"/>
          <p:cNvSpPr>
            <a:spLocks noChangeArrowheads="1"/>
          </p:cNvSpPr>
          <p:nvPr/>
        </p:nvSpPr>
        <p:spPr bwMode="auto">
          <a:xfrm flipH="1">
            <a:off x="1500166" y="4071942"/>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33" name="AutoShape 50"/>
          <p:cNvSpPr>
            <a:spLocks noChangeArrowheads="1"/>
          </p:cNvSpPr>
          <p:nvPr/>
        </p:nvSpPr>
        <p:spPr bwMode="auto">
          <a:xfrm flipH="1">
            <a:off x="1500166" y="4643446"/>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34" name="AutoShape 50"/>
          <p:cNvSpPr>
            <a:spLocks noChangeArrowheads="1"/>
          </p:cNvSpPr>
          <p:nvPr/>
        </p:nvSpPr>
        <p:spPr bwMode="auto">
          <a:xfrm flipH="1">
            <a:off x="1500166" y="5357826"/>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
        <p:nvSpPr>
          <p:cNvPr id="35" name="AutoShape 50"/>
          <p:cNvSpPr>
            <a:spLocks noChangeArrowheads="1"/>
          </p:cNvSpPr>
          <p:nvPr/>
        </p:nvSpPr>
        <p:spPr bwMode="auto">
          <a:xfrm flipH="1">
            <a:off x="1500166" y="5857892"/>
            <a:ext cx="214282" cy="142876"/>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pPr algn="ct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14290"/>
            <a:ext cx="8858280" cy="1143000"/>
          </a:xfrm>
        </p:spPr>
        <p:txBody>
          <a:bodyPr>
            <a:noAutofit/>
          </a:bodyPr>
          <a:lstStyle/>
          <a:p>
            <a:r>
              <a:rPr lang="fr-FR" sz="4000" b="1" dirty="0" smtClean="0"/>
              <a:t>I- </a:t>
            </a:r>
            <a:r>
              <a:rPr lang="fr-FR" sz="4000" b="1" u="sng" dirty="0" smtClean="0"/>
              <a:t>LA DEPRESSION :GENERALITES (suite)</a:t>
            </a:r>
            <a:endParaRPr lang="fr-FR" sz="3600"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7</a:t>
            </a:fld>
            <a:endParaRPr lang="fr-FR"/>
          </a:p>
        </p:txBody>
      </p:sp>
      <p:sp>
        <p:nvSpPr>
          <p:cNvPr id="6" name="Text Box 10"/>
          <p:cNvSpPr txBox="1">
            <a:spLocks noGrp="1" noChangeArrowheads="1"/>
          </p:cNvSpPr>
          <p:nvPr>
            <p:ph idx="1"/>
          </p:nvPr>
        </p:nvSpPr>
        <p:spPr bwMode="auto">
          <a:xfrm>
            <a:off x="457200" y="1935480"/>
            <a:ext cx="8229600" cy="1092607"/>
          </a:xfrm>
          <a:prstGeom prst="rect">
            <a:avLst/>
          </a:prstGeom>
          <a:noFill/>
          <a:ln w="9525">
            <a:noFill/>
            <a:miter lim="800000"/>
            <a:headEnd/>
            <a:tailEnd/>
          </a:ln>
        </p:spPr>
        <p:txBody>
          <a:bodyPr wrap="square">
            <a:spAutoFit/>
          </a:bodyPr>
          <a:lstStyle/>
          <a:p>
            <a:pPr>
              <a:spcBef>
                <a:spcPct val="50000"/>
              </a:spcBef>
              <a:buNone/>
            </a:pPr>
            <a:r>
              <a:rPr lang="fr-FR" b="1" dirty="0" smtClean="0">
                <a:solidFill>
                  <a:srgbClr val="0000FF"/>
                </a:solidFill>
                <a:effectLst>
                  <a:outerShdw blurRad="38100" dist="38100" dir="2700000" algn="tl">
                    <a:srgbClr val="000000">
                      <a:alpha val="43137"/>
                    </a:srgbClr>
                  </a:outerShdw>
                </a:effectLst>
                <a:latin typeface="Times New Roman"/>
                <a:cs typeface="Times New Roman"/>
              </a:rPr>
              <a:t>→</a:t>
            </a:r>
            <a:r>
              <a:rPr lang="fr-FR" b="1" dirty="0" smtClean="0">
                <a:solidFill>
                  <a:srgbClr val="0000FF"/>
                </a:solidFill>
                <a:effectLst>
                  <a:outerShdw blurRad="38100" dist="38100" dir="2700000" algn="tl">
                    <a:srgbClr val="000000">
                      <a:alpha val="43137"/>
                    </a:srgbClr>
                  </a:outerShdw>
                </a:effectLst>
              </a:rPr>
              <a:t>Mécanisme d’action</a:t>
            </a:r>
          </a:p>
          <a:p>
            <a:pPr>
              <a:spcBef>
                <a:spcPct val="50000"/>
              </a:spcBef>
              <a:buNone/>
            </a:pPr>
            <a:r>
              <a:rPr lang="fr-FR" b="1" dirty="0" smtClean="0">
                <a:solidFill>
                  <a:srgbClr val="0000FF"/>
                </a:solidFill>
              </a:rPr>
              <a:t>  </a:t>
            </a:r>
            <a:r>
              <a:rPr lang="fr-FR" b="1" dirty="0" smtClean="0"/>
              <a:t>Dépression </a:t>
            </a:r>
            <a:r>
              <a:rPr lang="fr-FR" b="1" dirty="0" smtClean="0">
                <a:sym typeface="Wingdings" pitchFamily="2" charset="2"/>
              </a:rPr>
              <a:t> dysfonctions neurobiologiques</a:t>
            </a:r>
            <a:endParaRPr lang="fr-FR" b="1" dirty="0"/>
          </a:p>
        </p:txBody>
      </p:sp>
      <p:pic>
        <p:nvPicPr>
          <p:cNvPr id="7" name="Picture 10" descr="06a"/>
          <p:cNvPicPr>
            <a:picLocks noChangeAspect="1" noChangeArrowheads="1"/>
          </p:cNvPicPr>
          <p:nvPr/>
        </p:nvPicPr>
        <p:blipFill>
          <a:blip r:embed="rId2" cstate="print"/>
          <a:srcRect/>
          <a:stretch>
            <a:fillRect/>
          </a:stretch>
        </p:blipFill>
        <p:spPr>
          <a:xfrm>
            <a:off x="1285852" y="3214686"/>
            <a:ext cx="6000760" cy="3251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8</a:t>
            </a:fld>
            <a:endParaRPr lang="fr-FR"/>
          </a:p>
        </p:txBody>
      </p:sp>
      <p:sp>
        <p:nvSpPr>
          <p:cNvPr id="6" name="Rectangle 21"/>
          <p:cNvSpPr>
            <a:spLocks noGrp="1" noChangeArrowheads="1"/>
          </p:cNvSpPr>
          <p:nvPr>
            <p:ph idx="1"/>
          </p:nvPr>
        </p:nvSpPr>
        <p:spPr bwMode="auto">
          <a:xfrm>
            <a:off x="214282" y="714356"/>
            <a:ext cx="8229600" cy="3773341"/>
          </a:xfrm>
          <a:prstGeom prst="rect">
            <a:avLst/>
          </a:prstGeom>
          <a:noFill/>
          <a:ln w="9525">
            <a:noFill/>
            <a:miter lim="800000"/>
            <a:headEnd/>
            <a:tailEnd/>
          </a:ln>
        </p:spPr>
        <p:txBody>
          <a:bodyPr>
            <a:spAutoFit/>
          </a:bodyPr>
          <a:lstStyle/>
          <a:p>
            <a:pPr>
              <a:buNone/>
            </a:pPr>
            <a:r>
              <a:rPr lang="fr-FR" dirty="0" smtClean="0"/>
              <a:t>        Les </a:t>
            </a:r>
            <a:r>
              <a:rPr lang="fr-FR" dirty="0"/>
              <a:t>théories biologiques de la dépression impliquent un </a:t>
            </a:r>
            <a:r>
              <a:rPr lang="fr-FR" dirty="0" err="1"/>
              <a:t>dysfonctionnment</a:t>
            </a:r>
            <a:r>
              <a:rPr lang="fr-FR" dirty="0"/>
              <a:t> des systèmes mono-</a:t>
            </a:r>
            <a:r>
              <a:rPr lang="fr-FR" dirty="0" err="1"/>
              <a:t>aminergiques</a:t>
            </a:r>
            <a:r>
              <a:rPr lang="fr-FR" dirty="0"/>
              <a:t> centraux, en particulier</a:t>
            </a:r>
            <a:r>
              <a:rPr lang="fr-FR" b="1" dirty="0"/>
              <a:t> noradrénergiques</a:t>
            </a:r>
            <a:r>
              <a:rPr lang="fr-FR" dirty="0"/>
              <a:t> et </a:t>
            </a:r>
            <a:r>
              <a:rPr lang="fr-FR" b="1" dirty="0" err="1"/>
              <a:t>sérotoninergiques</a:t>
            </a:r>
            <a:r>
              <a:rPr lang="fr-FR" dirty="0"/>
              <a:t>.</a:t>
            </a:r>
            <a:br>
              <a:rPr lang="fr-FR" dirty="0"/>
            </a:br>
            <a:endParaRPr lang="fr-FR" dirty="0"/>
          </a:p>
          <a:p>
            <a:pPr>
              <a:buNone/>
            </a:pPr>
            <a:r>
              <a:rPr lang="fr-FR" b="1" dirty="0" smtClean="0"/>
              <a:t>          Les </a:t>
            </a:r>
            <a:r>
              <a:rPr lang="fr-FR" b="1" dirty="0"/>
              <a:t>antidépresseurs agissent en augmentant la concentration des neurotransmetteurs au niveau synaptique.</a:t>
            </a:r>
            <a:r>
              <a:rPr lang="fr-FR" b="1" dirty="0">
                <a:solidFill>
                  <a:srgbClr val="FF0000"/>
                </a:solidFill>
              </a:rPr>
              <a:t/>
            </a:r>
            <a:br>
              <a:rPr lang="fr-FR" b="1" dirty="0">
                <a:solidFill>
                  <a:srgbClr val="FF0000"/>
                </a:solidFill>
              </a:rPr>
            </a:br>
            <a:endParaRPr lang="fr-FR" b="1" dirty="0">
              <a:solidFill>
                <a:srgbClr val="FF0000"/>
              </a:solidFill>
            </a:endParaRPr>
          </a:p>
        </p:txBody>
      </p:sp>
      <p:sp>
        <p:nvSpPr>
          <p:cNvPr id="7" name="Rectangle 10"/>
          <p:cNvSpPr>
            <a:spLocks noChangeArrowheads="1"/>
          </p:cNvSpPr>
          <p:nvPr/>
        </p:nvSpPr>
        <p:spPr bwMode="auto">
          <a:xfrm>
            <a:off x="0" y="5084763"/>
            <a:ext cx="2484438" cy="1465262"/>
          </a:xfrm>
          <a:prstGeom prst="rect">
            <a:avLst/>
          </a:prstGeom>
          <a:solidFill>
            <a:srgbClr val="E5FCFF"/>
          </a:solidFill>
          <a:ln w="9525">
            <a:noFill/>
            <a:miter lim="800000"/>
            <a:headEnd/>
            <a:tailEnd/>
          </a:ln>
        </p:spPr>
        <p:txBody>
          <a:bodyPr>
            <a:spAutoFit/>
          </a:bodyPr>
          <a:lstStyle/>
          <a:p>
            <a:pPr algn="ctr"/>
            <a:r>
              <a:rPr lang="fr-FR" b="1" dirty="0">
                <a:solidFill>
                  <a:srgbClr val="0000FF"/>
                </a:solidFill>
              </a:rPr>
              <a:t>IRSNA </a:t>
            </a:r>
          </a:p>
          <a:p>
            <a:pPr algn="ctr"/>
            <a:r>
              <a:rPr lang="fr-FR" b="1" dirty="0">
                <a:solidFill>
                  <a:srgbClr val="0000FF"/>
                </a:solidFill>
              </a:rPr>
              <a:t>Inhibiteurs de la recapture de la sérotonine et de la noradrénaline</a:t>
            </a:r>
            <a:endParaRPr lang="fr-FR" dirty="0"/>
          </a:p>
        </p:txBody>
      </p:sp>
      <p:sp>
        <p:nvSpPr>
          <p:cNvPr id="8" name="Rectangle 9"/>
          <p:cNvSpPr>
            <a:spLocks noChangeArrowheads="1"/>
          </p:cNvSpPr>
          <p:nvPr/>
        </p:nvSpPr>
        <p:spPr bwMode="auto">
          <a:xfrm>
            <a:off x="2555875" y="5084763"/>
            <a:ext cx="1800225" cy="1465262"/>
          </a:xfrm>
          <a:prstGeom prst="rect">
            <a:avLst/>
          </a:prstGeom>
          <a:solidFill>
            <a:srgbClr val="E5FCFF"/>
          </a:solidFill>
          <a:ln w="9525">
            <a:noFill/>
            <a:miter lim="800000"/>
            <a:headEnd/>
            <a:tailEnd/>
          </a:ln>
        </p:spPr>
        <p:txBody>
          <a:bodyPr>
            <a:spAutoFit/>
          </a:bodyPr>
          <a:lstStyle/>
          <a:p>
            <a:pPr algn="ctr"/>
            <a:r>
              <a:rPr lang="fr-FR" b="1" dirty="0">
                <a:solidFill>
                  <a:srgbClr val="0000FF"/>
                </a:solidFill>
              </a:rPr>
              <a:t>ISRS </a:t>
            </a:r>
          </a:p>
          <a:p>
            <a:pPr algn="ctr"/>
            <a:r>
              <a:rPr lang="fr-FR" b="1" dirty="0">
                <a:solidFill>
                  <a:srgbClr val="0000FF"/>
                </a:solidFill>
              </a:rPr>
              <a:t>Inhibiteurs sélectifs de la recapture de la sérotonine</a:t>
            </a:r>
            <a:endParaRPr lang="fr-FR" dirty="0"/>
          </a:p>
        </p:txBody>
      </p:sp>
      <p:sp>
        <p:nvSpPr>
          <p:cNvPr id="9" name="Rectangle 12"/>
          <p:cNvSpPr>
            <a:spLocks noChangeArrowheads="1"/>
          </p:cNvSpPr>
          <p:nvPr/>
        </p:nvSpPr>
        <p:spPr bwMode="auto">
          <a:xfrm>
            <a:off x="4427538" y="5084763"/>
            <a:ext cx="781050" cy="366712"/>
          </a:xfrm>
          <a:prstGeom prst="rect">
            <a:avLst/>
          </a:prstGeom>
          <a:solidFill>
            <a:srgbClr val="E5FCFF"/>
          </a:solidFill>
          <a:ln w="9525">
            <a:noFill/>
            <a:miter lim="800000"/>
            <a:headEnd/>
            <a:tailEnd/>
          </a:ln>
        </p:spPr>
        <p:txBody>
          <a:bodyPr wrap="none">
            <a:spAutoFit/>
          </a:bodyPr>
          <a:lstStyle/>
          <a:p>
            <a:pPr marL="342900" indent="-342900" algn="ctr">
              <a:spcBef>
                <a:spcPct val="50000"/>
              </a:spcBef>
            </a:pPr>
            <a:r>
              <a:rPr lang="fr-FR" b="1" dirty="0">
                <a:solidFill>
                  <a:srgbClr val="0000FF"/>
                </a:solidFill>
              </a:rPr>
              <a:t>IMAO</a:t>
            </a:r>
          </a:p>
        </p:txBody>
      </p:sp>
      <p:sp>
        <p:nvSpPr>
          <p:cNvPr id="10" name="Rectangle 11"/>
          <p:cNvSpPr>
            <a:spLocks noChangeArrowheads="1"/>
          </p:cNvSpPr>
          <p:nvPr/>
        </p:nvSpPr>
        <p:spPr bwMode="auto">
          <a:xfrm>
            <a:off x="4643438" y="5595938"/>
            <a:ext cx="3529012" cy="641350"/>
          </a:xfrm>
          <a:prstGeom prst="rect">
            <a:avLst/>
          </a:prstGeom>
          <a:solidFill>
            <a:srgbClr val="E5FCFF"/>
          </a:solidFill>
          <a:ln w="9525">
            <a:noFill/>
            <a:miter lim="800000"/>
            <a:headEnd/>
            <a:tailEnd/>
          </a:ln>
        </p:spPr>
        <p:txBody>
          <a:bodyPr>
            <a:spAutoFit/>
          </a:bodyPr>
          <a:lstStyle/>
          <a:p>
            <a:pPr algn="ctr"/>
            <a:r>
              <a:rPr lang="fr-FR" b="1" dirty="0">
                <a:solidFill>
                  <a:srgbClr val="0000FF"/>
                </a:solidFill>
              </a:rPr>
              <a:t>Antidépresseurs tricycliques ou </a:t>
            </a:r>
            <a:r>
              <a:rPr lang="fr-FR" b="1" dirty="0" err="1">
                <a:solidFill>
                  <a:srgbClr val="0000FF"/>
                </a:solidFill>
              </a:rPr>
              <a:t>imipraminiques</a:t>
            </a:r>
            <a:endParaRPr lang="fr-FR" dirty="0"/>
          </a:p>
        </p:txBody>
      </p:sp>
      <p:sp>
        <p:nvSpPr>
          <p:cNvPr id="11" name="Rectangle 12"/>
          <p:cNvSpPr>
            <a:spLocks noChangeArrowheads="1"/>
          </p:cNvSpPr>
          <p:nvPr/>
        </p:nvSpPr>
        <p:spPr bwMode="auto">
          <a:xfrm>
            <a:off x="5435600" y="5084763"/>
            <a:ext cx="2724150" cy="366712"/>
          </a:xfrm>
          <a:prstGeom prst="rect">
            <a:avLst/>
          </a:prstGeom>
          <a:solidFill>
            <a:srgbClr val="E5FCFF"/>
          </a:solidFill>
          <a:ln w="9525">
            <a:noFill/>
            <a:miter lim="800000"/>
            <a:headEnd/>
            <a:tailEnd/>
          </a:ln>
        </p:spPr>
        <p:txBody>
          <a:bodyPr wrap="none">
            <a:spAutoFit/>
          </a:bodyPr>
          <a:lstStyle/>
          <a:p>
            <a:pPr marL="342900" indent="-342900" algn="ctr">
              <a:spcBef>
                <a:spcPct val="50000"/>
              </a:spcBef>
            </a:pPr>
            <a:r>
              <a:rPr lang="fr-FR" b="1" dirty="0">
                <a:solidFill>
                  <a:srgbClr val="0000FF"/>
                </a:solidFill>
              </a:rPr>
              <a:t>Antidépresseurs divers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143000"/>
          </a:xfrm>
        </p:spPr>
        <p:txBody>
          <a:bodyPr>
            <a:normAutofit/>
          </a:bodyPr>
          <a:lstStyle/>
          <a:p>
            <a:r>
              <a:rPr lang="fr-FR" sz="4400" dirty="0" smtClean="0"/>
              <a:t>II - ISRS</a:t>
            </a:r>
            <a:endParaRPr lang="fr-FR" sz="4400" dirty="0"/>
          </a:p>
        </p:txBody>
      </p:sp>
      <p:sp>
        <p:nvSpPr>
          <p:cNvPr id="4" name="Espace réservé du pied de page 3"/>
          <p:cNvSpPr>
            <a:spLocks noGrp="1"/>
          </p:cNvSpPr>
          <p:nvPr>
            <p:ph type="ftr" sz="quarter" idx="11"/>
          </p:nvPr>
        </p:nvSpPr>
        <p:spPr/>
        <p:txBody>
          <a:bodyPr/>
          <a:lstStyle/>
          <a:p>
            <a:r>
              <a:rPr lang="fr-FR" smtClean="0"/>
              <a:t>Les Antidépresseurs _ Pr K.MOUHADI</a:t>
            </a:r>
            <a:endParaRPr lang="fr-FR"/>
          </a:p>
        </p:txBody>
      </p:sp>
      <p:sp>
        <p:nvSpPr>
          <p:cNvPr id="5" name="Espace réservé du numéro de diapositive 4"/>
          <p:cNvSpPr>
            <a:spLocks noGrp="1"/>
          </p:cNvSpPr>
          <p:nvPr>
            <p:ph type="sldNum" sz="quarter" idx="12"/>
          </p:nvPr>
        </p:nvSpPr>
        <p:spPr/>
        <p:txBody>
          <a:bodyPr/>
          <a:lstStyle/>
          <a:p>
            <a:fld id="{527B456E-4925-46B8-AA28-0E729BBFA61C}" type="slidenum">
              <a:rPr lang="fr-FR" smtClean="0"/>
              <a:pPr/>
              <a:t>9</a:t>
            </a:fld>
            <a:endParaRPr lang="fr-FR"/>
          </a:p>
        </p:txBody>
      </p:sp>
      <p:graphicFrame>
        <p:nvGraphicFramePr>
          <p:cNvPr id="3074" name="Object 2"/>
          <p:cNvGraphicFramePr>
            <a:graphicFrameLocks noChangeAspect="1"/>
          </p:cNvGraphicFramePr>
          <p:nvPr/>
        </p:nvGraphicFramePr>
        <p:xfrm>
          <a:off x="428596" y="1643050"/>
          <a:ext cx="5357850" cy="4643470"/>
        </p:xfrm>
        <a:graphic>
          <a:graphicData uri="http://schemas.openxmlformats.org/presentationml/2006/ole">
            <mc:AlternateContent xmlns:mc="http://schemas.openxmlformats.org/markup-compatibility/2006">
              <mc:Choice xmlns:v="urn:schemas-microsoft-com:vml" Requires="v">
                <p:oleObj spid="_x0000_s3078" name="Document" r:id="rId3" imgW="5906936" imgH="3869677" progId="Word.Document.12">
                  <p:embed/>
                </p:oleObj>
              </mc:Choice>
              <mc:Fallback>
                <p:oleObj name="Document" r:id="rId3" imgW="5906936" imgH="3869677"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596" y="1643050"/>
                        <a:ext cx="5357850" cy="4643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Espace réservé du contenu 7"/>
          <p:cNvSpPr>
            <a:spLocks noGrp="1"/>
          </p:cNvSpPr>
          <p:nvPr>
            <p:ph idx="1"/>
          </p:nvPr>
        </p:nvSpPr>
        <p:spPr>
          <a:xfrm>
            <a:off x="6143636" y="1643050"/>
            <a:ext cx="2857520" cy="3268587"/>
          </a:xfrm>
          <a:prstGeom prst="rect">
            <a:avLst/>
          </a:prstGeom>
          <a:solidFill>
            <a:schemeClr val="bg1">
              <a:lumMod val="85000"/>
            </a:schemeClr>
          </a:solidFill>
        </p:spPr>
        <p:txBody>
          <a:bodyPr wrap="square">
            <a:spAutoFit/>
          </a:bodyPr>
          <a:lstStyle/>
          <a:p>
            <a:pPr>
              <a:defRPr/>
            </a:pPr>
            <a:r>
              <a:rPr lang="fr-FR" sz="1200" dirty="0" err="1"/>
              <a:t>Ansm</a:t>
            </a:r>
            <a:r>
              <a:rPr lang="fr-FR" sz="1200" dirty="0"/>
              <a:t> </a:t>
            </a:r>
            <a:r>
              <a:rPr lang="fr-FR" sz="1200" dirty="0" err="1"/>
              <a:t>nov</a:t>
            </a:r>
            <a:r>
              <a:rPr lang="fr-FR" sz="1200" dirty="0"/>
              <a:t> 2011</a:t>
            </a:r>
          </a:p>
          <a:p>
            <a:pPr>
              <a:defRPr/>
            </a:pPr>
            <a:r>
              <a:rPr lang="fr-FR" sz="1200" b="1" dirty="0"/>
              <a:t>Le </a:t>
            </a:r>
            <a:r>
              <a:rPr lang="fr-FR" sz="1200" b="1" dirty="0" err="1"/>
              <a:t>citalopram</a:t>
            </a:r>
            <a:r>
              <a:rPr lang="fr-FR" sz="1200" b="1" dirty="0"/>
              <a:t> et </a:t>
            </a:r>
            <a:r>
              <a:rPr lang="fr-FR" sz="1200" b="1" dirty="0" err="1"/>
              <a:t>escitalopram</a:t>
            </a:r>
            <a:r>
              <a:rPr lang="fr-FR" sz="1200" b="1" dirty="0"/>
              <a:t> </a:t>
            </a:r>
            <a:r>
              <a:rPr lang="fr-FR" sz="1200" dirty="0">
                <a:sym typeface="Wingdings" pitchFamily="2" charset="2"/>
              </a:rPr>
              <a:t> </a:t>
            </a:r>
            <a:r>
              <a:rPr lang="fr-FR" sz="1200" dirty="0"/>
              <a:t>associés à </a:t>
            </a:r>
            <a:r>
              <a:rPr lang="fr-FR" sz="1200" b="1" dirty="0"/>
              <a:t>un allongement dose-dépendant de l’intervalle QT.</a:t>
            </a:r>
          </a:p>
          <a:p>
            <a:pPr>
              <a:defRPr/>
            </a:pPr>
            <a:r>
              <a:rPr lang="fr-FR" sz="1200" dirty="0"/>
              <a:t> Chez les patients âgés et les patients présentant une insuffisance hépatique Dmax:</a:t>
            </a:r>
          </a:p>
          <a:p>
            <a:pPr>
              <a:defRPr/>
            </a:pPr>
            <a:r>
              <a:rPr lang="fr-FR" sz="1200" dirty="0"/>
              <a:t>20 mg/j pour le </a:t>
            </a:r>
            <a:r>
              <a:rPr lang="fr-FR" sz="1200" dirty="0" err="1"/>
              <a:t>citalopram</a:t>
            </a:r>
            <a:r>
              <a:rPr lang="fr-FR" sz="1200" dirty="0"/>
              <a:t> et 10mg/j pour l’</a:t>
            </a:r>
            <a:r>
              <a:rPr lang="fr-FR" sz="1200" dirty="0" err="1"/>
              <a:t>escitalopram</a:t>
            </a:r>
            <a:r>
              <a:rPr lang="fr-FR" sz="1200" dirty="0"/>
              <a:t>.</a:t>
            </a:r>
          </a:p>
          <a:p>
            <a:pPr>
              <a:defRPr/>
            </a:pPr>
            <a:r>
              <a:rPr lang="fr-FR" sz="1200" dirty="0"/>
              <a:t> CI chez les patients présentant un allongement acquis ou congénital de l’intervalle</a:t>
            </a:r>
          </a:p>
          <a:p>
            <a:pPr>
              <a:defRPr/>
            </a:pPr>
            <a:r>
              <a:rPr lang="fr-FR" sz="1200" dirty="0"/>
              <a:t>QT.</a:t>
            </a:r>
          </a:p>
          <a:p>
            <a:pPr>
              <a:defRPr/>
            </a:pPr>
            <a:r>
              <a:rPr lang="fr-FR" sz="1200" dirty="0"/>
              <a:t> CI avec d’autres médicaments connus pour induire des allongements de l’intervalle QT</a:t>
            </a:r>
          </a:p>
        </p:txBody>
      </p:sp>
      <p:sp>
        <p:nvSpPr>
          <p:cNvPr id="9" name="Flèche droite 8"/>
          <p:cNvSpPr/>
          <p:nvPr/>
        </p:nvSpPr>
        <p:spPr>
          <a:xfrm>
            <a:off x="5643570" y="3429000"/>
            <a:ext cx="574675" cy="287338"/>
          </a:xfrm>
          <a:prstGeom prst="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10" name="Picture 6" descr="slide9"/>
          <p:cNvPicPr>
            <a:picLocks noChangeAspect="1" noChangeArrowheads="1"/>
          </p:cNvPicPr>
          <p:nvPr/>
        </p:nvPicPr>
        <p:blipFill>
          <a:blip r:embed="rId5" cstate="print"/>
          <a:srcRect/>
          <a:stretch>
            <a:fillRect/>
          </a:stretch>
        </p:blipFill>
        <p:spPr bwMode="auto">
          <a:xfrm>
            <a:off x="6143636" y="5000636"/>
            <a:ext cx="2809875" cy="13985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e 1 - &amp;quot;LES ANTIDEPRESSEURS&amp;quot;&quot;/&gt;&lt;property id=&quot;20307&quot; value=&quot;256&quot;/&gt;&lt;/object&gt;&lt;object type=&quot;3&quot; unique_id=&quot;10005&quot;&gt;&lt;property id=&quot;20148&quot; value=&quot;5&quot;/&gt;&lt;property id=&quot;20300&quot; value=&quot;Diapositive 2 - &amp;quot;PLAN&amp;quot;&quot;/&gt;&lt;property id=&quot;20307&quot; value=&quot;257&quot;/&gt;&lt;/object&gt;&lt;object type=&quot;3&quot; unique_id=&quot;10006&quot;&gt;&lt;property id=&quot;20148&quot; value=&quot;5&quot;/&gt;&lt;property id=&quot;20300&quot; value=&quot;Diapositive 3 - &amp;quot;I- LA DEPRESSION :GENERALITES&amp;quot;&quot;/&gt;&lt;property id=&quot;20307&quot; value=&quot;258&quot;/&gt;&lt;/object&gt;&lt;object type=&quot;3&quot; unique_id=&quot;10007&quot;&gt;&lt;property id=&quot;20148&quot; value=&quot;5&quot;/&gt;&lt;property id=&quot;20300&quot; value=&quot;Diapositive 4 - &amp;quot;I- LA DEPRESSION :GENERALITES (suite)&amp;quot;&quot;/&gt;&lt;property id=&quot;20307&quot; value=&quot;259&quot;/&gt;&lt;/object&gt;&lt;object type=&quot;3&quot; unique_id=&quot;10008&quot;&gt;&lt;property id=&quot;20148&quot; value=&quot;5&quot;/&gt;&lt;property id=&quot;20300&quot; value=&quot;Diapositive 5 - &amp;quot;I- LA DEPRESSION :GENERALITES (suite)&amp;quot;&quot;/&gt;&lt;property id=&quot;20307&quot; value=&quot;260&quot;/&gt;&lt;/object&gt;&lt;object type=&quot;3&quot; unique_id=&quot;10009&quot;&gt;&lt;property id=&quot;20148&quot; value=&quot;5&quot;/&gt;&lt;property id=&quot;20300&quot; value=&quot;Diapositive 6 - &amp;quot;I- LA DEPRESSION :GENERALITES (suite)&amp;quot;&quot;/&gt;&lt;property id=&quot;20307&quot; value=&quot;261&quot;/&gt;&lt;/object&gt;&lt;object type=&quot;3&quot; unique_id=&quot;10010&quot;&gt;&lt;property id=&quot;20148&quot; value=&quot;5&quot;/&gt;&lt;property id=&quot;20300&quot; value=&quot;Diapositive 7 - &amp;quot;I- LA DEPRESSION :GENERALITES (suite)&amp;quot;&quot;/&gt;&lt;property id=&quot;20307&quot; value=&quot;262&quot;/&gt;&lt;/object&gt;&lt;object type=&quot;3&quot; unique_id=&quot;10011&quot;&gt;&lt;property id=&quot;20148&quot; value=&quot;5&quot;/&gt;&lt;property id=&quot;20300&quot; value=&quot;Diapositive 8&quot;/&gt;&lt;property id=&quot;20307&quot; value=&quot;263&quot;/&gt;&lt;/object&gt;&lt;object type=&quot;3&quot; unique_id=&quot;10012&quot;&gt;&lt;property id=&quot;20148&quot; value=&quot;5&quot;/&gt;&lt;property id=&quot;20300&quot; value=&quot;Diapositive 9 - &amp;quot;II - ISRS&amp;quot;&quot;/&gt;&lt;property id=&quot;20307&quot; value=&quot;270&quot;/&gt;&lt;/object&gt;&lt;object type=&quot;3&quot; unique_id=&quot;10013&quot;&gt;&lt;property id=&quot;20148&quot; value=&quot;5&quot;/&gt;&lt;property id=&quot;20300&quot; value=&quot;Diapositive 10 - &amp;quot;II - ISRS.&amp;quot;&quot;/&gt;&lt;property id=&quot;20307&quot; value=&quot;264&quot;/&gt;&lt;/object&gt;&lt;object type=&quot;3&quot; unique_id=&quot;10014&quot;&gt;&lt;property id=&quot;20148&quot; value=&quot;5&quot;/&gt;&lt;property id=&quot;20300&quot; value=&quot;Diapositive 11 - &amp;quot;III - IRSNA&amp;quot;&quot;/&gt;&lt;property id=&quot;20307&quot; value=&quot;265&quot;/&gt;&lt;/object&gt;&lt;object type=&quot;3&quot; unique_id=&quot;10015&quot;&gt;&lt;property id=&quot;20148&quot; value=&quot;5&quot;/&gt;&lt;property id=&quot;20300&quot; value=&quot;Diapositive 12 - &amp;quot;IV - Antidépresseurs tricycliques ou imipraminiques.&amp;quot;&quot;/&gt;&lt;property id=&quot;20307&quot; value=&quot;266&quot;/&gt;&lt;/object&gt;&lt;object type=&quot;3&quot; unique_id=&quot;10016&quot;&gt;&lt;property id=&quot;20148&quot; value=&quot;5&quot;/&gt;&lt;property id=&quot;20300&quot; value=&quot;Diapositive 13 - &amp;quot;IV - Antidépresseurs tricycliques ou imipraminiques. (suite)&amp;quot;&quot;/&gt;&lt;property id=&quot;20307&quot; value=&quot;267&quot;/&gt;&lt;/object&gt;&lt;object type=&quot;3&quot; unique_id=&quot;10017&quot;&gt;&lt;property id=&quot;20148&quot; value=&quot;5&quot;/&gt;&lt;property id=&quot;20300&quot; value=&quot;Diapositive 14 - &amp;quot;V - Antidépresseurs divers.&amp;quot;&quot;/&gt;&lt;property id=&quot;20307&quot; value=&quot;268&quot;/&gt;&lt;/object&gt;&lt;object type=&quot;3&quot; unique_id=&quot;10018&quot;&gt;&lt;property id=&quot;20148&quot; value=&quot;5&quot;/&gt;&lt;property id=&quot;20300&quot; value=&quot;Diapositive 15 - &amp;quot;V - Antidépresseurs divers. (suite)&amp;quot;&quot;/&gt;&lt;property id=&quot;20307&quot; value=&quot;269&quot;/&gt;&lt;/object&gt;&lt;object type=&quot;3&quot; unique_id=&quot;10019&quot;&gt;&lt;property id=&quot;20148&quot; value=&quot;5&quot;/&gt;&lt;property id=&quot;20300&quot; value=&quot;Diapositive 16 - &amp;quot;VI - IMAO&amp;quot;&quot;/&gt;&lt;property id=&quot;20307&quot; value=&quot;272&quot;/&gt;&lt;/object&gt;&lt;object type=&quot;3&quot; unique_id=&quot;10020&quot;&gt;&lt;property id=&quot;20148&quot; value=&quot;5&quot;/&gt;&lt;property id=&quot;20300&quot; value=&quot;Diapositive 17 - &amp;quot;VII  - Conduite du traitement.&amp;quot;&quot;/&gt;&lt;property id=&quot;20307&quot; value=&quot;273&quot;/&gt;&lt;/object&gt;&lt;object type=&quot;3&quot; unique_id=&quot;10021&quot;&gt;&lt;property id=&quot;20148&quot; value=&quot;5&quot;/&gt;&lt;property id=&quot;20300&quot; value=&quot;Diapositive 18&quot;/&gt;&lt;property id=&quot;20307&quot; value=&quot;275&quot;/&gt;&lt;/object&gt;&lt;object type=&quot;3&quot; unique_id=&quot;10022&quot;&gt;&lt;property id=&quot;20148&quot; value=&quot;5&quot;/&gt;&lt;property id=&quot;20300&quot; value=&quot;Diapositive 19&quot;/&gt;&lt;property id=&quot;20307&quot; value=&quot;276&quot;/&gt;&lt;/object&gt;&lt;object type=&quot;3&quot; unique_id=&quot;10023&quot;&gt;&lt;property id=&quot;20148&quot; value=&quot;5&quot;/&gt;&lt;property id=&quot;20300&quot; value=&quot;Diapositive 20 - &amp;quot;MERCI POUR VOTRE ATTENTION&amp;quot;&quot;/&gt;&lt;property id=&quot;20307&quot; value=&quot;277&quot;/&gt;&lt;/object&gt;&lt;/object&gt;&lt;/object&gt;&lt;/database&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TotalTime>
  <Words>1168</Words>
  <Application>Microsoft Office PowerPoint</Application>
  <PresentationFormat>Affichage à l'écran (4:3)</PresentationFormat>
  <Paragraphs>200</Paragraphs>
  <Slides>20</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2</vt:i4>
      </vt:variant>
      <vt:variant>
        <vt:lpstr>Titres des diapositives</vt:lpstr>
      </vt:variant>
      <vt:variant>
        <vt:i4>20</vt:i4>
      </vt:variant>
    </vt:vector>
  </HeadingPairs>
  <TitlesOfParts>
    <vt:vector size="28" baseType="lpstr">
      <vt:lpstr>Calibri</vt:lpstr>
      <vt:lpstr>Constantia</vt:lpstr>
      <vt:lpstr>Times New Roman</vt:lpstr>
      <vt:lpstr>Wingdings</vt:lpstr>
      <vt:lpstr>Wingdings 2</vt:lpstr>
      <vt:lpstr>Débit</vt:lpstr>
      <vt:lpstr>Document</vt:lpstr>
      <vt:lpstr>Document Microsoft Word</vt:lpstr>
      <vt:lpstr>LES ANTIDEPRESSEURS  Pr Khalid Mouhadi Avril 2021</vt:lpstr>
      <vt:lpstr>PLAN</vt:lpstr>
      <vt:lpstr>I- LA DEPRESSION :GENERALITES</vt:lpstr>
      <vt:lpstr>I- LA DEPRESSION :GENERALITES (suite)</vt:lpstr>
      <vt:lpstr>I- LA DEPRESSION :GENERALITES (suite)</vt:lpstr>
      <vt:lpstr>I- LA DEPRESSION :GENERALITES (suite)</vt:lpstr>
      <vt:lpstr>I- LA DEPRESSION :GENERALITES (suite)</vt:lpstr>
      <vt:lpstr>Présentation PowerPoint</vt:lpstr>
      <vt:lpstr>II - ISRS</vt:lpstr>
      <vt:lpstr>II - ISRS.</vt:lpstr>
      <vt:lpstr>III - IRSNA</vt:lpstr>
      <vt:lpstr>IV - Antidépresseurs tricycliques ou imipraminiques.</vt:lpstr>
      <vt:lpstr>IV - Antidépresseurs tricycliques ou imipraminiques. (suite)</vt:lpstr>
      <vt:lpstr>V - Antidépresseurs divers.</vt:lpstr>
      <vt:lpstr>V - Antidépresseurs divers. (suite)</vt:lpstr>
      <vt:lpstr>VI - IMAO</vt:lpstr>
      <vt:lpstr>VII  - Conduite du traitement.</vt:lpstr>
      <vt:lpstr>Présentation PowerPoint</vt:lpstr>
      <vt:lpstr>Présentation PowerPoint</vt:lpstr>
      <vt:lpstr>MERCI POUR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ANTIDEPRESSEURS</dc:title>
  <dc:creator>user</dc:creator>
  <cp:lastModifiedBy>surface</cp:lastModifiedBy>
  <cp:revision>41</cp:revision>
  <dcterms:created xsi:type="dcterms:W3CDTF">2019-02-03T22:12:45Z</dcterms:created>
  <dcterms:modified xsi:type="dcterms:W3CDTF">2021-04-22T23:02:50Z</dcterms:modified>
</cp:coreProperties>
</file>