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478" r:id="rId3"/>
    <p:sldId id="464" r:id="rId4"/>
    <p:sldId id="480" r:id="rId5"/>
    <p:sldId id="466" r:id="rId6"/>
    <p:sldId id="415" r:id="rId7"/>
    <p:sldId id="416" r:id="rId8"/>
    <p:sldId id="413" r:id="rId9"/>
    <p:sldId id="468" r:id="rId10"/>
    <p:sldId id="404" r:id="rId11"/>
    <p:sldId id="469" r:id="rId12"/>
    <p:sldId id="405" r:id="rId13"/>
    <p:sldId id="406" r:id="rId14"/>
    <p:sldId id="474" r:id="rId15"/>
    <p:sldId id="407" r:id="rId16"/>
    <p:sldId id="408" r:id="rId17"/>
    <p:sldId id="409" r:id="rId18"/>
    <p:sldId id="481" r:id="rId19"/>
    <p:sldId id="420" r:id="rId20"/>
    <p:sldId id="492" r:id="rId21"/>
    <p:sldId id="483" r:id="rId22"/>
    <p:sldId id="485" r:id="rId23"/>
    <p:sldId id="487" r:id="rId24"/>
    <p:sldId id="489" r:id="rId25"/>
    <p:sldId id="491" r:id="rId26"/>
    <p:sldId id="434" r:id="rId27"/>
    <p:sldId id="433" r:id="rId28"/>
    <p:sldId id="446" r:id="rId29"/>
    <p:sldId id="447" r:id="rId30"/>
    <p:sldId id="465" r:id="rId31"/>
    <p:sldId id="475"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amara"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2" autoAdjust="0"/>
    <p:restoredTop sz="89964" autoAdjust="0"/>
  </p:normalViewPr>
  <p:slideViewPr>
    <p:cSldViewPr>
      <p:cViewPr varScale="1">
        <p:scale>
          <a:sx n="95" d="100"/>
          <a:sy n="95" d="100"/>
        </p:scale>
        <p:origin x="408"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82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2-07T22:37:51.626" idx="1">
    <p:pos x="5411" y="1039"/>
    <p:text>nous la dose est une seule fois/j n'est ce pas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1D28BA-293C-4DF9-BC29-DD2A7687A14D}" type="datetimeFigureOut">
              <a:rPr lang="fr-FR" smtClean="0"/>
              <a:pPr/>
              <a:t>21/04/2021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AE01C-BF99-437C-A610-FAF2BC206AA4}" type="slidenum">
              <a:rPr lang="fr-FR" smtClean="0"/>
              <a:pPr/>
              <a:t>‹N°›</a:t>
            </a:fld>
            <a:endParaRPr lang="fr-FR"/>
          </a:p>
        </p:txBody>
      </p:sp>
    </p:spTree>
    <p:extLst>
      <p:ext uri="{BB962C8B-B14F-4D97-AF65-F5344CB8AC3E}">
        <p14:creationId xmlns:p14="http://schemas.microsoft.com/office/powerpoint/2010/main" val="1674896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247E556-A734-4FE7-BD29-0B3A78CA0B71}" type="slidenum">
              <a:rPr lang="fr-FR" smtClean="0"/>
              <a:pPr/>
              <a:t>5</a:t>
            </a:fld>
            <a:endParaRPr lang="fr-FR"/>
          </a:p>
        </p:txBody>
      </p:sp>
    </p:spTree>
    <p:extLst>
      <p:ext uri="{BB962C8B-B14F-4D97-AF65-F5344CB8AC3E}">
        <p14:creationId xmlns:p14="http://schemas.microsoft.com/office/powerpoint/2010/main" val="3755803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Simple</a:t>
            </a:r>
            <a:r>
              <a:rPr lang="fr-FR" baseline="0" dirty="0" smtClean="0"/>
              <a:t> question qui peut avoir un grand impact sur le patient et peut </a:t>
            </a:r>
          </a:p>
          <a:p>
            <a:r>
              <a:rPr lang="fr-FR" sz="1200" kern="1200" baseline="0" dirty="0" smtClean="0">
                <a:solidFill>
                  <a:schemeClr val="tx1"/>
                </a:solidFill>
                <a:latin typeface="+mn-lt"/>
                <a:ea typeface="+mn-ea"/>
                <a:cs typeface="+mn-cs"/>
              </a:rPr>
              <a:t>Le fumeur est alors sensibilisé au rôle néfaste du tabac sur la santé, à l’intérêt d’arrêter de fumer et aux possibilités d’aide à l’arrêt actuellement disponibles.</a:t>
            </a:r>
          </a:p>
          <a:p>
            <a:r>
              <a:rPr lang="fr-FR" sz="1200" kern="1200" baseline="0" dirty="0" smtClean="0">
                <a:solidFill>
                  <a:schemeClr val="tx1"/>
                </a:solidFill>
                <a:latin typeface="+mn-lt"/>
                <a:ea typeface="+mn-ea"/>
                <a:cs typeface="+mn-cs"/>
              </a:rPr>
              <a:t>Les études démontrent qu’une intervention de l’ordre de 2 à 3 minutes augmente de façon significative le taux d’arrêt du tabagisme (l’efficacité est estimée à 200 000 arrêts par an en France si l’ensemble des généralistes délivraient le conseil minimal). Le plus souvent, il est possible au terme de ce conseil d’évaluer le degré de motivation à l’arrêt du fumeur.</a:t>
            </a:r>
            <a:endParaRPr lang="fr-FR" dirty="0"/>
          </a:p>
        </p:txBody>
      </p:sp>
      <p:sp>
        <p:nvSpPr>
          <p:cNvPr id="4" name="Espace réservé du numéro de diapositive 3"/>
          <p:cNvSpPr>
            <a:spLocks noGrp="1"/>
          </p:cNvSpPr>
          <p:nvPr>
            <p:ph type="sldNum" sz="quarter" idx="10"/>
          </p:nvPr>
        </p:nvSpPr>
        <p:spPr/>
        <p:txBody>
          <a:bodyPr/>
          <a:lstStyle/>
          <a:p>
            <a:fld id="{417AE01C-BF99-437C-A610-FAF2BC206AA4}" type="slidenum">
              <a:rPr lang="fr-FR" smtClean="0"/>
              <a:pPr/>
              <a:t>7</a:t>
            </a:fld>
            <a:endParaRPr lang="fr-FR"/>
          </a:p>
        </p:txBody>
      </p:sp>
    </p:spTree>
    <p:extLst>
      <p:ext uri="{BB962C8B-B14F-4D97-AF65-F5344CB8AC3E}">
        <p14:creationId xmlns:p14="http://schemas.microsoft.com/office/powerpoint/2010/main" val="1007765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4076" y="8684882"/>
            <a:ext cx="2972289" cy="457643"/>
          </a:xfrm>
          <a:prstGeom prst="rect">
            <a:avLst/>
          </a:prstGeom>
          <a:noFill/>
          <a:ln w="9525">
            <a:noFill/>
            <a:miter lim="800000"/>
            <a:headEnd/>
            <a:tailEnd/>
          </a:ln>
        </p:spPr>
        <p:txBody>
          <a:bodyPr anchor="b"/>
          <a:lstStyle/>
          <a:p>
            <a:pPr algn="r" eaLnBrk="1" hangingPunct="1">
              <a:defRPr/>
            </a:pPr>
            <a:fld id="{A5FA0FA1-37FB-408B-A901-E3E7DD9E5763}" type="slidenum">
              <a:rPr lang="fr-FR">
                <a:solidFill>
                  <a:prstClr val="black"/>
                </a:solidFill>
                <a:latin typeface="Arial" pitchFamily="34" charset="0"/>
                <a:ea typeface="+mn-ea"/>
                <a:cs typeface="+mn-cs"/>
              </a:rPr>
              <a:pPr algn="r" eaLnBrk="1" hangingPunct="1">
                <a:defRPr/>
              </a:pPr>
              <a:t>8</a:t>
            </a:fld>
            <a:endParaRPr lang="fr-FR">
              <a:solidFill>
                <a:prstClr val="black"/>
              </a:solidFill>
              <a:latin typeface="Arial" pitchFamily="34" charset="0"/>
              <a:ea typeface="+mn-ea"/>
              <a:cs typeface="+mn-cs"/>
            </a:endParaRPr>
          </a:p>
        </p:txBody>
      </p:sp>
      <p:sp>
        <p:nvSpPr>
          <p:cNvPr id="141315" name="Rectangle 2"/>
          <p:cNvSpPr>
            <a:spLocks noGrp="1" noRot="1" noChangeAspect="1" noChangeArrowheads="1" noTextEdit="1"/>
          </p:cNvSpPr>
          <p:nvPr>
            <p:ph type="sldImg"/>
          </p:nvPr>
        </p:nvSpPr>
        <p:spPr>
          <a:xfrm>
            <a:off x="1141413" y="682625"/>
            <a:ext cx="4575175" cy="3430588"/>
          </a:xfrm>
          <a:ln/>
        </p:spPr>
      </p:sp>
      <p:sp>
        <p:nvSpPr>
          <p:cNvPr id="141316" name="Rectangle 3"/>
          <p:cNvSpPr>
            <a:spLocks noGrp="1" noChangeArrowheads="1"/>
          </p:cNvSpPr>
          <p:nvPr>
            <p:ph type="body" idx="1"/>
          </p:nvPr>
        </p:nvSpPr>
        <p:spPr>
          <a:xfrm>
            <a:off x="1104601" y="4343179"/>
            <a:ext cx="5026258" cy="4118786"/>
          </a:xfrm>
          <a:noFill/>
          <a:ln/>
        </p:spPr>
        <p:txBody>
          <a:bodyPr/>
          <a:lstStyle/>
          <a:p>
            <a:r>
              <a:rPr lang="fr-FR" sz="1200" kern="1200" baseline="0" dirty="0" smtClean="0">
                <a:solidFill>
                  <a:schemeClr val="tx1"/>
                </a:solidFill>
                <a:latin typeface="+mn-lt"/>
                <a:ea typeface="+mn-ea"/>
                <a:cs typeface="+mn-cs"/>
              </a:rPr>
              <a:t>un « conseil minimal » (2 à 3 minutes). Il s’agit de se renseigner systématiquement sur leur statut tabagique (« fumez-vous ? ») et sur un désir éventuel d’arrêter (« désirez-vous arrêter votre consommation ? »). L’intérêt systématique que porte le médecin au tabagisme de ses patients renforce chez eux l’idée qu’il s’agit d’un problème de santé important qu’il ne faut pas sous-estimer.</a:t>
            </a:r>
          </a:p>
          <a:p>
            <a:r>
              <a:rPr lang="fr-FR" sz="1200" kern="1200" baseline="0" dirty="0" smtClean="0">
                <a:solidFill>
                  <a:schemeClr val="tx1"/>
                </a:solidFill>
                <a:latin typeface="+mn-lt"/>
                <a:ea typeface="+mn-ea"/>
                <a:cs typeface="+mn-cs"/>
              </a:rPr>
              <a:t>Conseil d’arrêt ainsi que fourniture de documents sur les risques du tabagisme et les méthodes d’arrêt. Il faudra </a:t>
            </a:r>
            <a:r>
              <a:rPr lang="fr-FR" sz="1200" kern="1200" baseline="0" dirty="0" err="1" smtClean="0">
                <a:solidFill>
                  <a:schemeClr val="tx1"/>
                </a:solidFill>
                <a:latin typeface="+mn-lt"/>
                <a:ea typeface="+mn-ea"/>
                <a:cs typeface="+mn-cs"/>
              </a:rPr>
              <a:t>réaborder</a:t>
            </a:r>
            <a:r>
              <a:rPr lang="fr-FR" sz="1200" kern="1200" baseline="0" dirty="0" smtClean="0">
                <a:solidFill>
                  <a:schemeClr val="tx1"/>
                </a:solidFill>
                <a:latin typeface="+mn-lt"/>
                <a:ea typeface="+mn-ea"/>
                <a:cs typeface="+mn-cs"/>
              </a:rPr>
              <a:t> le problème lors d’une prochaine consultation.</a:t>
            </a:r>
            <a:endParaRPr lang="fr-FR" sz="900" dirty="0" smtClean="0">
              <a:latin typeface="Arial" pitchFamily="34" charset="0"/>
            </a:endParaRPr>
          </a:p>
        </p:txBody>
      </p:sp>
    </p:spTree>
    <p:extLst>
      <p:ext uri="{BB962C8B-B14F-4D97-AF65-F5344CB8AC3E}">
        <p14:creationId xmlns:p14="http://schemas.microsoft.com/office/powerpoint/2010/main" val="3264201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17AE01C-BF99-437C-A610-FAF2BC206AA4}" type="slidenum">
              <a:rPr lang="fr-FR" smtClean="0"/>
              <a:pPr/>
              <a:t>9</a:t>
            </a:fld>
            <a:endParaRPr lang="fr-FR"/>
          </a:p>
        </p:txBody>
      </p:sp>
    </p:spTree>
    <p:extLst>
      <p:ext uri="{BB962C8B-B14F-4D97-AF65-F5344CB8AC3E}">
        <p14:creationId xmlns:p14="http://schemas.microsoft.com/office/powerpoint/2010/main" val="49820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err="1" smtClean="0"/>
              <a:t>Addictologie</a:t>
            </a:r>
            <a:endParaRPr lang="fr-FR" dirty="0" smtClean="0"/>
          </a:p>
          <a:p>
            <a:r>
              <a:rPr lang="fr-FR" sz="1400" dirty="0" smtClean="0"/>
              <a:t>Généralement c’est  pas le type de patient qui vient en consultation pas</a:t>
            </a:r>
            <a:r>
              <a:rPr lang="fr-FR" sz="1400" baseline="0" dirty="0" smtClean="0"/>
              <a:t> par sa propre volonté</a:t>
            </a:r>
            <a:endParaRPr lang="fr-FR" sz="1400" dirty="0"/>
          </a:p>
        </p:txBody>
      </p:sp>
      <p:sp>
        <p:nvSpPr>
          <p:cNvPr id="4" name="Espace réservé du numéro de diapositive 3"/>
          <p:cNvSpPr>
            <a:spLocks noGrp="1"/>
          </p:cNvSpPr>
          <p:nvPr>
            <p:ph type="sldNum" sz="quarter" idx="10"/>
          </p:nvPr>
        </p:nvSpPr>
        <p:spPr/>
        <p:txBody>
          <a:bodyPr/>
          <a:lstStyle/>
          <a:p>
            <a:fld id="{417AE01C-BF99-437C-A610-FAF2BC206AA4}" type="slidenum">
              <a:rPr lang="fr-FR" smtClean="0"/>
              <a:pPr/>
              <a:t>10</a:t>
            </a:fld>
            <a:endParaRPr lang="fr-FR"/>
          </a:p>
        </p:txBody>
      </p:sp>
    </p:spTree>
    <p:extLst>
      <p:ext uri="{BB962C8B-B14F-4D97-AF65-F5344CB8AC3E}">
        <p14:creationId xmlns:p14="http://schemas.microsoft.com/office/powerpoint/2010/main" val="3435995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err="1" smtClean="0"/>
              <a:t>Addictologie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417AE01C-BF99-437C-A610-FAF2BC206AA4}" type="slidenum">
              <a:rPr lang="fr-FR" smtClean="0"/>
              <a:pPr/>
              <a:t>17</a:t>
            </a:fld>
            <a:endParaRPr lang="fr-FR"/>
          </a:p>
        </p:txBody>
      </p:sp>
    </p:spTree>
    <p:extLst>
      <p:ext uri="{BB962C8B-B14F-4D97-AF65-F5344CB8AC3E}">
        <p14:creationId xmlns:p14="http://schemas.microsoft.com/office/powerpoint/2010/main" val="2556325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eaLnBrk="1" hangingPunct="1">
              <a:spcBef>
                <a:spcPct val="0"/>
              </a:spcBef>
            </a:pPr>
            <a:r>
              <a:rPr lang="en-US" dirty="0" smtClean="0"/>
              <a:t>severe renal impairment (</a:t>
            </a:r>
            <a:r>
              <a:rPr lang="en-US" dirty="0" err="1" smtClean="0"/>
              <a:t>creatinine</a:t>
            </a:r>
            <a:r>
              <a:rPr lang="en-US" dirty="0" smtClean="0"/>
              <a:t> clearance &lt;30 </a:t>
            </a:r>
            <a:r>
              <a:rPr lang="en-US" dirty="0" err="1" smtClean="0"/>
              <a:t>mL</a:t>
            </a:r>
            <a:r>
              <a:rPr lang="en-US" dirty="0" smtClean="0"/>
              <a:t>/min)</a:t>
            </a:r>
          </a:p>
          <a:p>
            <a:pPr eaLnBrk="1" hangingPunct="1">
              <a:spcBef>
                <a:spcPct val="0"/>
              </a:spcBef>
            </a:pPr>
            <a:r>
              <a:rPr lang="en-US" dirty="0" smtClean="0"/>
              <a:t>19% - sleep disturbances, bad dreams</a:t>
            </a:r>
          </a:p>
        </p:txBody>
      </p:sp>
      <p:sp>
        <p:nvSpPr>
          <p:cNvPr id="4" name="Espace réservé du numéro de diapositive 3"/>
          <p:cNvSpPr>
            <a:spLocks noGrp="1"/>
          </p:cNvSpPr>
          <p:nvPr>
            <p:ph type="sldNum" sz="quarter" idx="10"/>
          </p:nvPr>
        </p:nvSpPr>
        <p:spPr/>
        <p:txBody>
          <a:bodyPr/>
          <a:lstStyle/>
          <a:p>
            <a:fld id="{B61390A0-54DE-4547-A526-1EB9A8F801F7}" type="slidenum">
              <a:rPr lang="fr-FR" smtClean="0"/>
              <a:pPr/>
              <a:t>25</a:t>
            </a:fld>
            <a:endParaRPr lang="fr-FR"/>
          </a:p>
        </p:txBody>
      </p:sp>
    </p:spTree>
    <p:extLst>
      <p:ext uri="{BB962C8B-B14F-4D97-AF65-F5344CB8AC3E}">
        <p14:creationId xmlns:p14="http://schemas.microsoft.com/office/powerpoint/2010/main" val="44166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Traitement de la dépendance tabagique</a:t>
            </a:r>
            <a:endParaRPr lang="fr-FR" dirty="0"/>
          </a:p>
        </p:txBody>
      </p:sp>
      <p:sp>
        <p:nvSpPr>
          <p:cNvPr id="4" name="Espace réservé du numéro de diapositive 3"/>
          <p:cNvSpPr>
            <a:spLocks noGrp="1"/>
          </p:cNvSpPr>
          <p:nvPr>
            <p:ph type="sldNum" sz="quarter" idx="10"/>
          </p:nvPr>
        </p:nvSpPr>
        <p:spPr/>
        <p:txBody>
          <a:bodyPr/>
          <a:lstStyle/>
          <a:p>
            <a:fld id="{417AE01C-BF99-437C-A610-FAF2BC206AA4}" type="slidenum">
              <a:rPr lang="fr-FR" smtClean="0"/>
              <a:pPr/>
              <a:t>28</a:t>
            </a:fld>
            <a:endParaRPr lang="fr-FR" dirty="0"/>
          </a:p>
        </p:txBody>
      </p:sp>
    </p:spTree>
    <p:extLst>
      <p:ext uri="{BB962C8B-B14F-4D97-AF65-F5344CB8AC3E}">
        <p14:creationId xmlns:p14="http://schemas.microsoft.com/office/powerpoint/2010/main" val="1793670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21/04/2021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solidFill>
            <a:schemeClr val="accent1"/>
          </a:solidFill>
        </p:spPr>
        <p:txBody>
          <a:bodyPr/>
          <a:lstStyle/>
          <a:p>
            <a:r>
              <a:rPr lang="fr-FR" b="1" i="1" dirty="0" smtClean="0"/>
              <a:t>Les traiteme</a:t>
            </a:r>
            <a:r>
              <a:rPr lang="fr-FR" b="1" i="1" dirty="0" smtClean="0"/>
              <a:t>nts </a:t>
            </a:r>
            <a:br>
              <a:rPr lang="fr-FR" b="1" i="1" dirty="0" smtClean="0"/>
            </a:br>
            <a:r>
              <a:rPr lang="fr-FR" b="1" i="1" dirty="0" smtClean="0"/>
              <a:t>de la</a:t>
            </a:r>
            <a:r>
              <a:rPr lang="fr-FR" b="1" i="1" dirty="0" smtClean="0"/>
              <a:t> </a:t>
            </a:r>
            <a:r>
              <a:rPr lang="fr-FR" b="1" i="1" dirty="0" smtClean="0"/>
              <a:t>dépendance au tabac</a:t>
            </a:r>
            <a:endParaRPr lang="fr-FR" b="1" i="1" dirty="0"/>
          </a:p>
        </p:txBody>
      </p:sp>
      <p:sp>
        <p:nvSpPr>
          <p:cNvPr id="3" name="Sous-titre 2"/>
          <p:cNvSpPr>
            <a:spLocks noGrp="1"/>
          </p:cNvSpPr>
          <p:nvPr>
            <p:ph type="subTitle" idx="1"/>
          </p:nvPr>
        </p:nvSpPr>
        <p:spPr>
          <a:xfrm>
            <a:off x="1371600" y="3886200"/>
            <a:ext cx="6400800" cy="1270992"/>
          </a:xfrm>
        </p:spPr>
        <p:txBody>
          <a:bodyPr>
            <a:noAutofit/>
          </a:bodyPr>
          <a:lstStyle/>
          <a:p>
            <a:r>
              <a:rPr lang="fr-FR" sz="2000" dirty="0" smtClean="0">
                <a:solidFill>
                  <a:schemeClr val="tx1"/>
                </a:solidFill>
              </a:rPr>
              <a:t>Ismail </a:t>
            </a:r>
            <a:r>
              <a:rPr lang="fr-FR" sz="2000" dirty="0" err="1" smtClean="0">
                <a:solidFill>
                  <a:schemeClr val="tx1"/>
                </a:solidFill>
              </a:rPr>
              <a:t>Rammouz</a:t>
            </a:r>
            <a:endParaRPr lang="fr-FR" sz="2000" dirty="0" smtClean="0">
              <a:solidFill>
                <a:schemeClr val="tx1"/>
              </a:solidFill>
            </a:endParaRPr>
          </a:p>
          <a:p>
            <a:r>
              <a:rPr lang="fr-FR" sz="2000" dirty="0" smtClean="0">
                <a:solidFill>
                  <a:schemeClr val="tx1"/>
                </a:solidFill>
              </a:rPr>
              <a:t> Mars 2021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i="1" dirty="0" smtClean="0">
                <a:solidFill>
                  <a:schemeClr val="accent1"/>
                </a:solidFill>
              </a:rPr>
              <a:t>Stade de  pré-contemplation </a:t>
            </a:r>
            <a:endParaRPr lang="fr-FR" b="1" i="1" dirty="0">
              <a:solidFill>
                <a:schemeClr val="accent1"/>
              </a:solidFill>
            </a:endParaRPr>
          </a:p>
        </p:txBody>
      </p:sp>
      <p:sp>
        <p:nvSpPr>
          <p:cNvPr id="3" name="Espace réservé du contenu 2"/>
          <p:cNvSpPr>
            <a:spLocks noGrp="1"/>
          </p:cNvSpPr>
          <p:nvPr>
            <p:ph idx="1"/>
          </p:nvPr>
        </p:nvSpPr>
        <p:spPr/>
        <p:txBody>
          <a:bodyPr>
            <a:normAutofit fontScale="92500" lnSpcReduction="20000"/>
          </a:bodyPr>
          <a:lstStyle/>
          <a:p>
            <a:pPr>
              <a:buFont typeface="Wingdings" panose="05000000000000000000" pitchFamily="2" charset="2"/>
              <a:buChar char="Ø"/>
            </a:pPr>
            <a:r>
              <a:rPr lang="fr-FR" dirty="0" smtClean="0"/>
              <a:t>Conseil d’arrêt qui peut porter sur</a:t>
            </a:r>
          </a:p>
          <a:p>
            <a:r>
              <a:rPr lang="fr-FR" dirty="0" smtClean="0"/>
              <a:t> la santé ou la maladie actuelle,</a:t>
            </a:r>
          </a:p>
          <a:p>
            <a:r>
              <a:rPr lang="fr-FR" dirty="0" smtClean="0"/>
              <a:t> le coût économique,</a:t>
            </a:r>
          </a:p>
          <a:p>
            <a:r>
              <a:rPr lang="fr-FR" dirty="0" smtClean="0"/>
              <a:t> l’impact du tabagisme passif sur les enfants, etc…</a:t>
            </a:r>
          </a:p>
          <a:p>
            <a:pPr>
              <a:buFont typeface="Wingdings" panose="05000000000000000000" pitchFamily="2" charset="2"/>
              <a:buChar char="Ø"/>
            </a:pPr>
            <a:r>
              <a:rPr lang="fr-FR" dirty="0" smtClean="0"/>
              <a:t>Proposer une évaluation de la dépendance</a:t>
            </a:r>
          </a:p>
          <a:p>
            <a:pPr>
              <a:buFont typeface="Wingdings" panose="05000000000000000000" pitchFamily="2" charset="2"/>
              <a:buChar char="Ø"/>
            </a:pPr>
            <a:r>
              <a:rPr lang="fr-FR" dirty="0" smtClean="0"/>
              <a:t>Conseiller la réduction de la consommation</a:t>
            </a:r>
          </a:p>
          <a:p>
            <a:pPr marL="0" indent="0">
              <a:buNone/>
            </a:pPr>
            <a:endParaRPr lang="fr-FR" dirty="0" smtClean="0"/>
          </a:p>
          <a:p>
            <a:pPr marL="0" indent="0">
              <a:buNone/>
            </a:pPr>
            <a:r>
              <a:rPr lang="fr-FR" dirty="0" smtClean="0"/>
              <a:t>Cette intervention a pour but de créer </a:t>
            </a:r>
            <a:r>
              <a:rPr lang="fr-FR" dirty="0" smtClean="0">
                <a:solidFill>
                  <a:srgbClr val="FF0000"/>
                </a:solidFill>
              </a:rPr>
              <a:t>une dissonance </a:t>
            </a:r>
            <a:r>
              <a:rPr lang="fr-FR" dirty="0" smtClean="0"/>
              <a:t>entre l’individu et son tabagisme et susciter sa motivation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331640" y="0"/>
            <a:ext cx="6264696" cy="954107"/>
          </a:xfrm>
          <a:prstGeom prst="rect">
            <a:avLst/>
          </a:prstGeom>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fr-FR" sz="2800" b="1" dirty="0" smtClean="0">
                <a:solidFill>
                  <a:schemeClr val="accent1"/>
                </a:solidFill>
              </a:rPr>
              <a:t>Fumeur en consultation d’aide au sevrage </a:t>
            </a:r>
            <a:endParaRPr lang="fr-FR" sz="2800" b="1" dirty="0">
              <a:solidFill>
                <a:schemeClr val="accent1"/>
              </a:solidFill>
            </a:endParaRPr>
          </a:p>
        </p:txBody>
      </p:sp>
      <p:sp>
        <p:nvSpPr>
          <p:cNvPr id="4" name="ZoneTexte 3"/>
          <p:cNvSpPr txBox="1"/>
          <p:nvPr/>
        </p:nvSpPr>
        <p:spPr>
          <a:xfrm>
            <a:off x="755576" y="2204864"/>
            <a:ext cx="6984776" cy="584775"/>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fr-FR" sz="3200" b="1" dirty="0" smtClean="0"/>
              <a:t>Intention, préparation, action</a:t>
            </a:r>
          </a:p>
        </p:txBody>
      </p:sp>
      <p:sp>
        <p:nvSpPr>
          <p:cNvPr id="5" name="ZoneTexte 4"/>
          <p:cNvSpPr txBox="1"/>
          <p:nvPr/>
        </p:nvSpPr>
        <p:spPr>
          <a:xfrm>
            <a:off x="2195736" y="980728"/>
            <a:ext cx="4392488"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fr-FR" sz="3600" b="1" dirty="0" err="1" smtClean="0"/>
              <a:t>Counseling</a:t>
            </a:r>
            <a:r>
              <a:rPr lang="fr-FR" sz="3600" b="1" dirty="0" smtClean="0"/>
              <a:t> </a:t>
            </a:r>
            <a:endParaRPr lang="fr-FR" sz="3600" b="1" dirty="0"/>
          </a:p>
        </p:txBody>
      </p:sp>
      <p:sp>
        <p:nvSpPr>
          <p:cNvPr id="6" name="ZoneTexte 5"/>
          <p:cNvSpPr txBox="1"/>
          <p:nvPr/>
        </p:nvSpPr>
        <p:spPr>
          <a:xfrm>
            <a:off x="1547664" y="2924944"/>
            <a:ext cx="5472608" cy="1754326"/>
          </a:xfrm>
          <a:prstGeom prst="rect">
            <a:avLst/>
          </a:prstGeom>
          <a:solidFill>
            <a:schemeClr val="tx2">
              <a:lumMod val="40000"/>
              <a:lumOff val="60000"/>
            </a:schemeClr>
          </a:solidFill>
          <a:ln>
            <a:solidFill>
              <a:schemeClr val="accent1"/>
            </a:solidFill>
          </a:ln>
        </p:spPr>
        <p:txBody>
          <a:bodyPr wrap="square" rtlCol="0">
            <a:spAutoFit/>
          </a:bodyPr>
          <a:lstStyle/>
          <a:p>
            <a:r>
              <a:rPr lang="fr-FR" b="1" u="sng" dirty="0" smtClean="0"/>
              <a:t>Histoire du tabagisme</a:t>
            </a:r>
            <a:r>
              <a:rPr lang="fr-FR" dirty="0" smtClean="0"/>
              <a:t>: ancienneté, consommations, tentatives d’arrêt antérieures, causes de rechutes, ATCD psychiatriques, </a:t>
            </a:r>
            <a:r>
              <a:rPr lang="fr-FR" dirty="0" err="1" smtClean="0"/>
              <a:t>coaddictions</a:t>
            </a:r>
            <a:r>
              <a:rPr lang="fr-FR" dirty="0" smtClean="0"/>
              <a:t>, tabagisme environnemental, circonstances socioprofessionnels et économiques</a:t>
            </a:r>
          </a:p>
          <a:p>
            <a:r>
              <a:rPr lang="fr-FR" dirty="0" smtClean="0"/>
              <a:t>Raison de consultation </a:t>
            </a:r>
            <a:endParaRPr lang="fr-FR" dirty="0"/>
          </a:p>
        </p:txBody>
      </p:sp>
      <p:sp>
        <p:nvSpPr>
          <p:cNvPr id="7" name="ZoneTexte 6"/>
          <p:cNvSpPr txBox="1"/>
          <p:nvPr/>
        </p:nvSpPr>
        <p:spPr>
          <a:xfrm>
            <a:off x="1547664" y="4869160"/>
            <a:ext cx="5472608" cy="1477328"/>
          </a:xfrm>
          <a:prstGeom prst="rect">
            <a:avLst/>
          </a:prstGeom>
          <a:solidFill>
            <a:schemeClr val="tx2">
              <a:lumMod val="40000"/>
              <a:lumOff val="60000"/>
            </a:schemeClr>
          </a:solidFill>
          <a:ln>
            <a:solidFill>
              <a:schemeClr val="accent1"/>
            </a:solidFill>
          </a:ln>
        </p:spPr>
        <p:txBody>
          <a:bodyPr wrap="square" rtlCol="0">
            <a:spAutoFit/>
          </a:bodyPr>
          <a:lstStyle/>
          <a:p>
            <a:r>
              <a:rPr lang="fr-FR" b="1" u="sng" dirty="0" smtClean="0"/>
              <a:t>Évaluation de la motivation</a:t>
            </a:r>
            <a:r>
              <a:rPr lang="fr-FR" dirty="0" smtClean="0"/>
              <a:t>:</a:t>
            </a:r>
          </a:p>
          <a:p>
            <a:r>
              <a:rPr lang="fr-FR" b="1" u="sng" dirty="0" smtClean="0"/>
              <a:t>Évaluation de la dépendance </a:t>
            </a:r>
            <a:r>
              <a:rPr lang="fr-FR" u="sng" dirty="0" smtClean="0"/>
              <a:t>: </a:t>
            </a:r>
            <a:r>
              <a:rPr lang="fr-FR" dirty="0" smtClean="0"/>
              <a:t>test de </a:t>
            </a:r>
            <a:r>
              <a:rPr lang="fr-FR" dirty="0" err="1" smtClean="0"/>
              <a:t>Fagerström</a:t>
            </a:r>
            <a:endParaRPr lang="fr-FR" dirty="0" smtClean="0"/>
          </a:p>
          <a:p>
            <a:r>
              <a:rPr lang="fr-FR" b="1" u="sng" dirty="0" smtClean="0"/>
              <a:t>Évaluation anxiété /dépression : </a:t>
            </a:r>
            <a:endParaRPr lang="fr-FR" dirty="0" smtClean="0"/>
          </a:p>
          <a:p>
            <a:r>
              <a:rPr lang="fr-FR" b="1" u="sng" dirty="0" smtClean="0"/>
              <a:t>Évaluation des chances de sucés</a:t>
            </a:r>
          </a:p>
          <a:p>
            <a:r>
              <a:rPr lang="fr-FR" b="1" u="sng" dirty="0" smtClean="0"/>
              <a:t>Mesure du CO Exhalé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i="1" dirty="0" smtClean="0">
                <a:solidFill>
                  <a:schemeClr val="accent1"/>
                </a:solidFill>
              </a:rPr>
              <a:t>Stade de l’intention</a:t>
            </a:r>
            <a:endParaRPr lang="fr-FR" b="1" i="1" dirty="0">
              <a:solidFill>
                <a:schemeClr val="accent1"/>
              </a:solidFill>
            </a:endParaRPr>
          </a:p>
        </p:txBody>
      </p:sp>
      <p:sp>
        <p:nvSpPr>
          <p:cNvPr id="3" name="Espace réservé du contenu 2"/>
          <p:cNvSpPr>
            <a:spLocks noGrp="1"/>
          </p:cNvSpPr>
          <p:nvPr>
            <p:ph idx="1"/>
          </p:nvPr>
        </p:nvSpPr>
        <p:spPr/>
        <p:txBody>
          <a:bodyPr>
            <a:normAutofit fontScale="85000" lnSpcReduction="20000"/>
          </a:bodyPr>
          <a:lstStyle/>
          <a:p>
            <a:r>
              <a:rPr lang="fr-FR" dirty="0" smtClean="0"/>
              <a:t>Dissonance entre le sujet et son tabagisme, connait les risques mais a peur du sevrage</a:t>
            </a:r>
          </a:p>
          <a:p>
            <a:pPr marL="0" indent="0">
              <a:buNone/>
            </a:pPr>
            <a:r>
              <a:rPr lang="fr-FR" dirty="0" smtClean="0"/>
              <a:t>1/ Aider le patient à :</a:t>
            </a:r>
          </a:p>
          <a:p>
            <a:pPr lvl="1"/>
            <a:r>
              <a:rPr lang="fr-FR" dirty="0" smtClean="0"/>
              <a:t>Explorer son ambivalence ;</a:t>
            </a:r>
          </a:p>
          <a:p>
            <a:pPr lvl="1"/>
            <a:r>
              <a:rPr lang="fr-FR" dirty="0" smtClean="0"/>
              <a:t>Évoquer ses craintes et les bénéfices d’un arrêt ;</a:t>
            </a:r>
          </a:p>
          <a:p>
            <a:pPr lvl="1"/>
            <a:r>
              <a:rPr lang="fr-FR" dirty="0" smtClean="0"/>
              <a:t>Évaluer sa confiance dans sa capacité à arrêter le tabac (sentiment d'efficacité personnelle).</a:t>
            </a:r>
          </a:p>
          <a:p>
            <a:pPr marL="0" indent="0">
              <a:buNone/>
            </a:pPr>
            <a:r>
              <a:rPr lang="fr-FR" dirty="0" smtClean="0"/>
              <a:t>2/ </a:t>
            </a:r>
            <a:r>
              <a:rPr lang="fr-FR" dirty="0"/>
              <a:t>R</a:t>
            </a:r>
            <a:r>
              <a:rPr lang="fr-FR" dirty="0" smtClean="0"/>
              <a:t>enforcer sa motivation, son optimisme et son sentiment d’efficience personnelle .</a:t>
            </a:r>
          </a:p>
          <a:p>
            <a:pPr marL="0" indent="0">
              <a:buNone/>
            </a:pPr>
            <a:r>
              <a:rPr lang="fr-FR" dirty="0" smtClean="0"/>
              <a:t>3/ </a:t>
            </a:r>
            <a:r>
              <a:rPr lang="fr-FR" dirty="0"/>
              <a:t>P</a:t>
            </a:r>
            <a:r>
              <a:rPr lang="fr-FR" dirty="0" smtClean="0"/>
              <a:t>roposer une réduction de la consommation tabagique</a:t>
            </a:r>
          </a:p>
          <a:p>
            <a:pPr marL="0" indent="0">
              <a:buNone/>
            </a:pPr>
            <a:r>
              <a:rPr lang="fr-FR" dirty="0" smtClean="0"/>
              <a:t>4/ Parler des moyens thérapeutiques</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accent1"/>
                </a:solidFill>
              </a:rPr>
              <a:t>Stade de la préparation</a:t>
            </a:r>
            <a:endParaRPr lang="fr-FR" b="1" dirty="0">
              <a:solidFill>
                <a:schemeClr val="accent1"/>
              </a:solidFill>
            </a:endParaRPr>
          </a:p>
        </p:txBody>
      </p:sp>
      <p:sp>
        <p:nvSpPr>
          <p:cNvPr id="3" name="Espace réservé du contenu 2"/>
          <p:cNvSpPr>
            <a:spLocks noGrp="1"/>
          </p:cNvSpPr>
          <p:nvPr>
            <p:ph idx="1"/>
          </p:nvPr>
        </p:nvSpPr>
        <p:spPr/>
        <p:txBody>
          <a:bodyPr>
            <a:normAutofit fontScale="85000" lnSpcReduction="10000"/>
          </a:bodyPr>
          <a:lstStyle/>
          <a:p>
            <a:pPr marL="0" indent="0">
              <a:buNone/>
            </a:pPr>
            <a:r>
              <a:rPr lang="fr-FR" dirty="0" smtClean="0"/>
              <a:t>1/ Proposer au patient de travailler sur le tableau de la balance décisionnelle avantages et inconvénients du tabagisme et de son sevrage: Entretien motivationnel </a:t>
            </a:r>
          </a:p>
          <a:p>
            <a:pPr marL="0" indent="0">
              <a:buNone/>
            </a:pPr>
            <a:r>
              <a:rPr lang="fr-FR" dirty="0" smtClean="0"/>
              <a:t>2/ Relever  également les éventuels obstacles ou craintes liés à l’arrêt (les problèmes de poids ou psychologiques, le syndrome de sevrage ou l’existence de dépendances associées liées à l’usage d’autres substances ou de nature comportementale)</a:t>
            </a:r>
          </a:p>
          <a:p>
            <a:pPr marL="0" indent="0">
              <a:buNone/>
            </a:pPr>
            <a:r>
              <a:rPr lang="fr-FR" dirty="0" smtClean="0"/>
              <a:t>3/ Informer le patient sur les différents traitements disponibles, le sevrage</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Balance décisionnelle: une forme de l’entretien motivationnel</a:t>
            </a:r>
            <a:endParaRPr lang="fr-FR" dirty="0"/>
          </a:p>
        </p:txBody>
      </p:sp>
      <p:pic>
        <p:nvPicPr>
          <p:cNvPr id="444418" name="Picture 2"/>
          <p:cNvPicPr>
            <a:picLocks noGrp="1" noChangeAspect="1" noChangeArrowheads="1"/>
          </p:cNvPicPr>
          <p:nvPr>
            <p:ph idx="1"/>
          </p:nvPr>
        </p:nvPicPr>
        <p:blipFill>
          <a:blip r:embed="rId2" cstate="print"/>
          <a:srcRect/>
          <a:stretch>
            <a:fillRect/>
          </a:stretch>
        </p:blipFill>
        <p:spPr bwMode="auto">
          <a:xfrm>
            <a:off x="395536" y="1928685"/>
            <a:ext cx="8136904" cy="37689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i="1" dirty="0" smtClean="0">
                <a:solidFill>
                  <a:schemeClr val="accent1"/>
                </a:solidFill>
              </a:rPr>
              <a:t>Stade de l’action</a:t>
            </a:r>
            <a:endParaRPr lang="fr-FR" b="1" i="1" dirty="0">
              <a:solidFill>
                <a:schemeClr val="accent1"/>
              </a:solidFill>
            </a:endParaRPr>
          </a:p>
        </p:txBody>
      </p:sp>
      <p:sp>
        <p:nvSpPr>
          <p:cNvPr id="3" name="Espace réservé du contenu 2"/>
          <p:cNvSpPr>
            <a:spLocks noGrp="1"/>
          </p:cNvSpPr>
          <p:nvPr>
            <p:ph idx="1"/>
          </p:nvPr>
        </p:nvSpPr>
        <p:spPr/>
        <p:txBody>
          <a:bodyPr>
            <a:normAutofit lnSpcReduction="10000"/>
          </a:bodyPr>
          <a:lstStyle/>
          <a:p>
            <a:r>
              <a:rPr lang="fr-FR" dirty="0" smtClean="0"/>
              <a:t>Le patient choisit l’arrêt. Il s’agit du sevrage effectif. Le patient décide du jour de l’arrêt. </a:t>
            </a:r>
          </a:p>
          <a:p>
            <a:r>
              <a:rPr lang="fr-FR" dirty="0" smtClean="0"/>
              <a:t>S’il a encore fumé, on peut faire une mesure de CO et l’avertir que, lors de la prochaine consultation, il sera étonné par la variation du résultat (la mesure du CO se normalise au bout de 24 heures d’arrêt de tabac).</a:t>
            </a:r>
          </a:p>
          <a:p>
            <a:r>
              <a:rPr lang="fr-FR" dirty="0" smtClean="0"/>
              <a:t>Mettre en place une prise en charge adaptée, dans le cadre d’une </a:t>
            </a:r>
            <a:r>
              <a:rPr lang="fr-FR" b="1" dirty="0" smtClean="0">
                <a:solidFill>
                  <a:schemeClr val="accent1"/>
                </a:solidFill>
              </a:rPr>
              <a:t>décision partagée</a:t>
            </a:r>
            <a:r>
              <a:rPr lang="fr-FR" dirty="0" smtClean="0"/>
              <a:t>.</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solidFill>
                  <a:schemeClr val="accent1"/>
                </a:solidFill>
              </a:rPr>
              <a:t>Stade de l’action </a:t>
            </a:r>
            <a:endParaRPr lang="fr-FR" b="1" i="1" dirty="0">
              <a:solidFill>
                <a:schemeClr val="accent1"/>
              </a:solidFill>
            </a:endParaRPr>
          </a:p>
        </p:txBody>
      </p:sp>
      <p:sp>
        <p:nvSpPr>
          <p:cNvPr id="3" name="Espace réservé du contenu 2"/>
          <p:cNvSpPr>
            <a:spLocks noGrp="1"/>
          </p:cNvSpPr>
          <p:nvPr>
            <p:ph idx="1"/>
          </p:nvPr>
        </p:nvSpPr>
        <p:spPr/>
        <p:txBody>
          <a:bodyPr>
            <a:normAutofit/>
          </a:bodyPr>
          <a:lstStyle/>
          <a:p>
            <a:r>
              <a:rPr lang="fr-FR" dirty="0" smtClean="0"/>
              <a:t>Au cas où la motivation faiblit, il lui est conseillé de relire son tableau de « balance décisionnelle ». </a:t>
            </a:r>
          </a:p>
          <a:p>
            <a:r>
              <a:rPr lang="fr-FR" dirty="0" smtClean="0"/>
              <a:t>Au début du sevrage, le thérapeute doit être joignable. </a:t>
            </a:r>
          </a:p>
          <a:p>
            <a:r>
              <a:rPr lang="fr-FR" dirty="0" smtClean="0"/>
              <a:t>Un rendez-vous pour une consultation suivante est souhaitable dans les 8 jours.</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i="1" dirty="0" smtClean="0">
                <a:solidFill>
                  <a:schemeClr val="accent1"/>
                </a:solidFill>
              </a:rPr>
              <a:t>Stade de consolidation</a:t>
            </a:r>
            <a:endParaRPr lang="fr-FR" b="1" i="1" dirty="0">
              <a:solidFill>
                <a:schemeClr val="accent1"/>
              </a:solidFill>
            </a:endParaRPr>
          </a:p>
        </p:txBody>
      </p:sp>
      <p:sp>
        <p:nvSpPr>
          <p:cNvPr id="3" name="Espace réservé du contenu 2"/>
          <p:cNvSpPr>
            <a:spLocks noGrp="1"/>
          </p:cNvSpPr>
          <p:nvPr>
            <p:ph idx="1"/>
          </p:nvPr>
        </p:nvSpPr>
        <p:spPr/>
        <p:txBody>
          <a:bodyPr>
            <a:normAutofit/>
          </a:bodyPr>
          <a:lstStyle/>
          <a:p>
            <a:r>
              <a:rPr lang="fr-FR" dirty="0" smtClean="0"/>
              <a:t>Les consultations individuelles s’espacent progressivement. Ce suivi peut être complété si besoin par des entretiens téléphoniques de soutien. </a:t>
            </a:r>
          </a:p>
          <a:p>
            <a:r>
              <a:rPr lang="fr-FR" dirty="0" smtClean="0"/>
              <a:t>Aider </a:t>
            </a:r>
            <a:r>
              <a:rPr lang="fr-FR" dirty="0"/>
              <a:t>à maintenir l’abstinence et prévenir la rechute.</a:t>
            </a:r>
          </a:p>
          <a:p>
            <a:r>
              <a:rPr lang="fr-FR" dirty="0"/>
              <a:t>Aider à maintenir l’abstinence et prévenir la rechute.</a:t>
            </a:r>
          </a:p>
          <a:p>
            <a:endParaRPr lang="fr-F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idx="1"/>
          </p:nvPr>
        </p:nvSpPr>
        <p:spPr/>
        <p:txBody>
          <a:bodyPr>
            <a:normAutofit/>
          </a:bodyPr>
          <a:lstStyle/>
          <a:p>
            <a:pPr algn="ctr"/>
            <a:r>
              <a:rPr lang="fr-FR" sz="4000" b="1" dirty="0" smtClean="0">
                <a:solidFill>
                  <a:srgbClr val="FF0000"/>
                </a:solidFill>
              </a:rPr>
              <a:t>Traitement pharmacologique</a:t>
            </a:r>
            <a:endParaRPr lang="fr-FR" sz="4000" b="1" dirty="0">
              <a:solidFill>
                <a:srgbClr val="FF0000"/>
              </a:solidFill>
            </a:endParaRPr>
          </a:p>
        </p:txBody>
      </p:sp>
    </p:spTree>
    <p:extLst>
      <p:ext uri="{BB962C8B-B14F-4D97-AF65-F5344CB8AC3E}">
        <p14:creationId xmlns:p14="http://schemas.microsoft.com/office/powerpoint/2010/main" val="3781694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Patch </a:t>
            </a:r>
            <a:r>
              <a:rPr lang="fr-FR" dirty="0" smtClean="0"/>
              <a:t>de nicotine</a:t>
            </a:r>
            <a:br>
              <a:rPr lang="fr-FR" dirty="0" smtClean="0"/>
            </a:br>
            <a:r>
              <a:rPr lang="fr-FR" dirty="0" smtClean="0"/>
              <a:t>Patch de 7 mg, 14 mg et 21 </a:t>
            </a:r>
            <a:r>
              <a:rPr lang="fr-FR" dirty="0" smtClean="0"/>
              <a:t>mg</a:t>
            </a:r>
            <a:br>
              <a:rPr lang="fr-FR" dirty="0" smtClean="0"/>
            </a:br>
            <a:r>
              <a:rPr lang="fr-FR" dirty="0" smtClean="0"/>
              <a:t>Traitement de fond</a:t>
            </a:r>
            <a:endParaRPr lang="fr-FR"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434440" y="1916832"/>
            <a:ext cx="8287861" cy="2952328"/>
          </a:xfrm>
          <a:prstGeom prst="rect">
            <a:avLst/>
          </a:prstGeom>
          <a:noFill/>
          <a:ln w="9525">
            <a:noFill/>
            <a:miter lim="800000"/>
            <a:headEnd/>
            <a:tailEnd/>
          </a:ln>
        </p:spPr>
      </p:pic>
      <p:sp>
        <p:nvSpPr>
          <p:cNvPr id="5" name="Rectangle 4"/>
          <p:cNvSpPr/>
          <p:nvPr/>
        </p:nvSpPr>
        <p:spPr>
          <a:xfrm>
            <a:off x="683568" y="5085184"/>
            <a:ext cx="7632848" cy="1914370"/>
          </a:xfrm>
          <a:prstGeom prst="rect">
            <a:avLst/>
          </a:prstGeom>
        </p:spPr>
        <p:txBody>
          <a:bodyPr wrap="square">
            <a:spAutoFit/>
          </a:bodyPr>
          <a:lstStyle/>
          <a:p>
            <a:pPr marL="800100" lvl="1" indent="-342900">
              <a:lnSpc>
                <a:spcPct val="80000"/>
              </a:lnSpc>
              <a:buFont typeface="Wingdings" panose="05000000000000000000" pitchFamily="2" charset="2"/>
              <a:buChar char="Ø"/>
            </a:pPr>
            <a:r>
              <a:rPr lang="fr-FR" sz="2000" dirty="0" smtClean="0">
                <a:solidFill>
                  <a:srgbClr val="FF0000"/>
                </a:solidFill>
              </a:rPr>
              <a:t>Délai d’action est long </a:t>
            </a:r>
            <a:r>
              <a:rPr lang="fr-FR" sz="2000" dirty="0" smtClean="0">
                <a:solidFill>
                  <a:srgbClr val="FF0000"/>
                </a:solidFill>
              </a:rPr>
              <a:t>(Après 90 min)</a:t>
            </a:r>
            <a:endParaRPr lang="fr-FR" sz="2000" dirty="0" smtClean="0">
              <a:solidFill>
                <a:srgbClr val="FF0000"/>
              </a:solidFill>
            </a:endParaRPr>
          </a:p>
          <a:p>
            <a:pPr marL="800100" lvl="1" indent="-342900">
              <a:lnSpc>
                <a:spcPct val="80000"/>
              </a:lnSpc>
              <a:buFont typeface="Wingdings" panose="05000000000000000000" pitchFamily="2" charset="2"/>
              <a:buChar char="Ø"/>
            </a:pPr>
            <a:r>
              <a:rPr lang="fr-FR" sz="2000" dirty="0" smtClean="0">
                <a:solidFill>
                  <a:srgbClr val="FF0000"/>
                </a:solidFill>
              </a:rPr>
              <a:t>Durée d’action: 24 heures</a:t>
            </a:r>
          </a:p>
          <a:p>
            <a:pPr marL="800100" lvl="1" indent="-342900">
              <a:lnSpc>
                <a:spcPct val="80000"/>
              </a:lnSpc>
              <a:buFont typeface="Wingdings" panose="05000000000000000000" pitchFamily="2" charset="2"/>
              <a:buChar char="Ø"/>
            </a:pPr>
            <a:r>
              <a:rPr lang="fr-FR" sz="2000" dirty="0" smtClean="0">
                <a:solidFill>
                  <a:srgbClr val="FF0000"/>
                </a:solidFill>
              </a:rPr>
              <a:t>Doses </a:t>
            </a:r>
            <a:r>
              <a:rPr lang="fr-FR" sz="2000" dirty="0" smtClean="0">
                <a:solidFill>
                  <a:srgbClr val="FF0000"/>
                </a:solidFill>
              </a:rPr>
              <a:t>dégressives sur 3 à 6 mois </a:t>
            </a:r>
          </a:p>
          <a:p>
            <a:pPr marL="800100" lvl="1" indent="-342900">
              <a:lnSpc>
                <a:spcPct val="80000"/>
              </a:lnSpc>
              <a:buFont typeface="Wingdings" panose="05000000000000000000" pitchFamily="2" charset="2"/>
              <a:buChar char="Ø"/>
            </a:pPr>
            <a:r>
              <a:rPr lang="fr-FR" sz="2000" dirty="0" smtClean="0">
                <a:solidFill>
                  <a:srgbClr val="FF0000"/>
                </a:solidFill>
              </a:rPr>
              <a:t>Diminuer d’un tiers les doses chaque mois</a:t>
            </a:r>
          </a:p>
          <a:p>
            <a:pPr marL="800100" lvl="1" indent="-342900">
              <a:lnSpc>
                <a:spcPct val="80000"/>
              </a:lnSpc>
              <a:buFont typeface="Wingdings" panose="05000000000000000000" pitchFamily="2" charset="2"/>
              <a:buChar char="Ø"/>
            </a:pPr>
            <a:r>
              <a:rPr lang="fr-FR" sz="2000" dirty="0" smtClean="0">
                <a:solidFill>
                  <a:srgbClr val="FF0000"/>
                </a:solidFill>
              </a:rPr>
              <a:t>L’efficacité augmente </a:t>
            </a:r>
            <a:r>
              <a:rPr lang="fr-FR" sz="2000" dirty="0">
                <a:solidFill>
                  <a:srgbClr val="FF0000"/>
                </a:solidFill>
              </a:rPr>
              <a:t>quand les apports </a:t>
            </a:r>
            <a:r>
              <a:rPr lang="fr-FR" sz="2000" dirty="0" smtClean="0">
                <a:solidFill>
                  <a:srgbClr val="FF0000"/>
                </a:solidFill>
              </a:rPr>
              <a:t>en patch couvrent </a:t>
            </a:r>
            <a:r>
              <a:rPr lang="fr-FR" sz="2000" dirty="0">
                <a:solidFill>
                  <a:srgbClr val="FF0000"/>
                </a:solidFill>
              </a:rPr>
              <a:t>au moins </a:t>
            </a:r>
            <a:r>
              <a:rPr lang="fr-FR" sz="2000" dirty="0" smtClean="0">
                <a:solidFill>
                  <a:srgbClr val="FF0000"/>
                </a:solidFill>
              </a:rPr>
              <a:t>60 </a:t>
            </a:r>
            <a:r>
              <a:rPr lang="fr-FR" sz="2000" dirty="0">
                <a:solidFill>
                  <a:srgbClr val="FF0000"/>
                </a:solidFill>
              </a:rPr>
              <a:t>% des apports antérieurs </a:t>
            </a:r>
            <a:r>
              <a:rPr lang="fr-FR" sz="2000" dirty="0" smtClean="0">
                <a:solidFill>
                  <a:srgbClr val="FF0000"/>
                </a:solidFill>
              </a:rPr>
              <a:t>sous cigarettes</a:t>
            </a:r>
            <a:endParaRPr lang="fr-FR" sz="2000" dirty="0">
              <a:solidFill>
                <a:srgbClr val="FF0000"/>
              </a:solidFill>
            </a:endParaRPr>
          </a:p>
          <a:p>
            <a:pPr lvl="2">
              <a:lnSpc>
                <a:spcPct val="80000"/>
              </a:lnSpc>
              <a:buFont typeface="Wingdings" pitchFamily="2" charset="2"/>
              <a:buNone/>
            </a:pPr>
            <a:endParaRPr lang="fr-FR"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Les traitements disponibles:</a:t>
            </a:r>
          </a:p>
          <a:p>
            <a:pPr marL="514350" indent="-514350">
              <a:buFont typeface="+mj-lt"/>
              <a:buAutoNum type="arabicPeriod"/>
            </a:pPr>
            <a:r>
              <a:rPr lang="fr-FR" dirty="0" smtClean="0"/>
              <a:t>Les traitements de substitution nicotinique (TSN)</a:t>
            </a:r>
          </a:p>
          <a:p>
            <a:pPr marL="514350" indent="-514350">
              <a:buFont typeface="+mj-lt"/>
              <a:buAutoNum type="arabicPeriod"/>
            </a:pPr>
            <a:r>
              <a:rPr lang="fr-FR" dirty="0" smtClean="0"/>
              <a:t>Le </a:t>
            </a:r>
            <a:r>
              <a:rPr lang="fr-FR" dirty="0" err="1" smtClean="0"/>
              <a:t>bupropion</a:t>
            </a:r>
            <a:endParaRPr lang="fr-FR" dirty="0" smtClean="0"/>
          </a:p>
          <a:p>
            <a:pPr marL="514350" indent="-514350">
              <a:buFont typeface="+mj-lt"/>
              <a:buAutoNum type="arabicPeriod"/>
            </a:pPr>
            <a:r>
              <a:rPr lang="fr-FR" dirty="0" smtClean="0"/>
              <a:t>La </a:t>
            </a:r>
            <a:r>
              <a:rPr lang="fr-FR" dirty="0" err="1" smtClean="0"/>
              <a:t>varenicline</a:t>
            </a:r>
            <a:endParaRPr lang="fr-FR" dirty="0" smtClean="0"/>
          </a:p>
          <a:p>
            <a:pPr>
              <a:buFont typeface="Wingdings" pitchFamily="2" charset="2"/>
              <a:buChar char="Ø"/>
            </a:pPr>
            <a:r>
              <a:rPr lang="fr-FR" dirty="0" smtClean="0"/>
              <a:t>Les résultats sont hétérogènes</a:t>
            </a:r>
          </a:p>
          <a:p>
            <a:pPr>
              <a:buFont typeface="Wingdings" pitchFamily="2" charset="2"/>
              <a:buChar char="Ø"/>
            </a:pPr>
            <a:r>
              <a:rPr lang="fr-FR" dirty="0" smtClean="0"/>
              <a:t>En matière d’efficacité, les différences entre les classes thérapeutiques ne sont pas trop significatives </a:t>
            </a:r>
          </a:p>
          <a:p>
            <a:pPr>
              <a:buFont typeface="Wingdings" pitchFamily="2" charset="2"/>
              <a:buChar char="Ø"/>
            </a:pPr>
            <a:r>
              <a:rPr lang="fr-FR" dirty="0" smtClean="0"/>
              <a:t>On privilégie plus les associations thérapeutiques</a:t>
            </a:r>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Traitement symptomatique</a:t>
            </a:r>
            <a:br>
              <a:rPr lang="fr-FR" dirty="0" smtClean="0"/>
            </a:br>
            <a:r>
              <a:rPr lang="fr-FR" dirty="0" smtClean="0"/>
              <a:t>Substitution à action rapide</a:t>
            </a:r>
            <a:endParaRPr lang="fr-FR" dirty="0"/>
          </a:p>
        </p:txBody>
      </p:sp>
      <p:sp>
        <p:nvSpPr>
          <p:cNvPr id="3" name="Espace réservé du contenu 2"/>
          <p:cNvSpPr>
            <a:spLocks noGrp="1"/>
          </p:cNvSpPr>
          <p:nvPr>
            <p:ph idx="1"/>
          </p:nvPr>
        </p:nvSpPr>
        <p:spPr/>
        <p:txBody>
          <a:bodyPr/>
          <a:lstStyle/>
          <a:p>
            <a:r>
              <a:rPr lang="fr-FR" dirty="0" smtClean="0"/>
              <a:t>Spray Nasal à Nicotine: Action dans 10 min</a:t>
            </a:r>
          </a:p>
          <a:p>
            <a:endParaRPr lang="fr-FR" dirty="0"/>
          </a:p>
          <a:p>
            <a:r>
              <a:rPr lang="fr-FR" dirty="0" smtClean="0"/>
              <a:t>Pastilles à Nicotine: Action dans 30 min</a:t>
            </a:r>
          </a:p>
          <a:p>
            <a:endParaRPr lang="fr-FR" dirty="0"/>
          </a:p>
          <a:p>
            <a:endParaRPr lang="fr-FR" dirty="0" smtClean="0"/>
          </a:p>
          <a:p>
            <a:r>
              <a:rPr lang="fr-FR" dirty="0" smtClean="0"/>
              <a:t>Ils peuvent être utilisés en association avec les patchs à chaque qu’il y’a envie de fumer </a:t>
            </a:r>
            <a:endParaRPr lang="fr-FR" dirty="0"/>
          </a:p>
        </p:txBody>
      </p:sp>
    </p:spTree>
    <p:extLst>
      <p:ext uri="{BB962C8B-B14F-4D97-AF65-F5344CB8AC3E}">
        <p14:creationId xmlns:p14="http://schemas.microsoft.com/office/powerpoint/2010/main" val="828071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BUPROPION</a:t>
            </a:r>
            <a:endParaRPr lang="fr-FR" dirty="0"/>
          </a:p>
        </p:txBody>
      </p:sp>
      <p:sp>
        <p:nvSpPr>
          <p:cNvPr id="3" name="Espace réservé du contenu 2"/>
          <p:cNvSpPr>
            <a:spLocks noGrp="1"/>
          </p:cNvSpPr>
          <p:nvPr>
            <p:ph idx="1"/>
          </p:nvPr>
        </p:nvSpPr>
        <p:spPr/>
        <p:txBody>
          <a:bodyPr>
            <a:normAutofit/>
          </a:bodyPr>
          <a:lstStyle/>
          <a:p>
            <a:r>
              <a:rPr lang="fr-FR" dirty="0" smtClean="0"/>
              <a:t>Antidépresseur  qui  inhibe la recapture synaptique de  noradrénaline et la dopamine</a:t>
            </a:r>
          </a:p>
          <a:p>
            <a:pPr lvl="1"/>
            <a:r>
              <a:rPr lang="fr-FR" dirty="0" smtClean="0"/>
              <a:t>Peut atténuer le gain de poids chez les fumeurs abstinents, bon pour les fumeurs inquiets au sujet du poids</a:t>
            </a:r>
          </a:p>
          <a:p>
            <a:pPr lvl="1"/>
            <a:r>
              <a:rPr lang="fr-FR" dirty="0"/>
              <a:t> </a:t>
            </a:r>
            <a:r>
              <a:rPr lang="fr-FR" dirty="0" smtClean="0"/>
              <a:t>Indiqué pour les fumeurs ayant des antécédents de dépression</a:t>
            </a:r>
          </a:p>
          <a:p>
            <a:r>
              <a:rPr lang="fr-FR" dirty="0" err="1" smtClean="0"/>
              <a:t>Bupropion</a:t>
            </a:r>
            <a:r>
              <a:rPr lang="fr-FR" dirty="0" smtClean="0"/>
              <a:t> semble être aussi efficace et d'une efficacité similaire </a:t>
            </a:r>
            <a:r>
              <a:rPr lang="fr-FR" dirty="0" smtClean="0"/>
              <a:t>aux patch cutanés</a:t>
            </a:r>
            <a:endParaRPr lang="fr-FR" dirty="0"/>
          </a:p>
        </p:txBody>
      </p:sp>
    </p:spTree>
    <p:extLst>
      <p:ext uri="{BB962C8B-B14F-4D97-AF65-F5344CB8AC3E}">
        <p14:creationId xmlns:p14="http://schemas.microsoft.com/office/powerpoint/2010/main" val="32602650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DOSES DU BUPROPION</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err="1" smtClean="0">
                <a:solidFill>
                  <a:srgbClr val="00B050"/>
                </a:solidFill>
              </a:rPr>
              <a:t>Bupropion</a:t>
            </a:r>
            <a:r>
              <a:rPr lang="fr-FR" dirty="0" smtClean="0">
                <a:solidFill>
                  <a:srgbClr val="00B050"/>
                </a:solidFill>
              </a:rPr>
              <a:t> LP - 150 mg une fois par jour pendant 3 jours</a:t>
            </a:r>
          </a:p>
          <a:p>
            <a:r>
              <a:rPr lang="fr-FR" dirty="0" smtClean="0">
                <a:solidFill>
                  <a:srgbClr val="00B050"/>
                </a:solidFill>
              </a:rPr>
              <a:t> puis 150 mg deux comprimés pour le reste du traitement</a:t>
            </a:r>
          </a:p>
          <a:p>
            <a:r>
              <a:rPr lang="fr-FR" dirty="0" smtClean="0"/>
              <a:t>Durée du traitement 6 à 12 semaines</a:t>
            </a:r>
          </a:p>
          <a:p>
            <a:r>
              <a:rPr lang="fr-FR" dirty="0" smtClean="0"/>
              <a:t>Pas de problème à utiliser pour une plus longue durée</a:t>
            </a:r>
          </a:p>
          <a:p>
            <a:r>
              <a:rPr lang="fr-FR" dirty="0" smtClean="0"/>
              <a:t>Pas besoin d’arrêt progressif  à la fin de Traitement</a:t>
            </a:r>
          </a:p>
          <a:p>
            <a:r>
              <a:rPr lang="fr-FR" dirty="0" smtClean="0"/>
              <a:t>Commencer </a:t>
            </a:r>
            <a:r>
              <a:rPr lang="fr-FR" dirty="0" err="1"/>
              <a:t>B</a:t>
            </a:r>
            <a:r>
              <a:rPr lang="fr-FR" dirty="0" err="1" smtClean="0"/>
              <a:t>upropion</a:t>
            </a:r>
            <a:r>
              <a:rPr lang="fr-FR" dirty="0" smtClean="0"/>
              <a:t> </a:t>
            </a:r>
            <a:r>
              <a:rPr lang="fr-FR" dirty="0" smtClean="0"/>
              <a:t>une semaine </a:t>
            </a:r>
            <a:r>
              <a:rPr lang="fr-FR" dirty="0"/>
              <a:t>avant la date prévue pour l’arrêt (augmentation de la dose de 150 mg à 300 mg après 3 jours)</a:t>
            </a:r>
          </a:p>
          <a:p>
            <a:pPr marL="0" indent="0">
              <a:buNone/>
            </a:pPr>
            <a:endParaRPr lang="fr-FR" dirty="0"/>
          </a:p>
        </p:txBody>
      </p:sp>
    </p:spTree>
    <p:extLst>
      <p:ext uri="{BB962C8B-B14F-4D97-AF65-F5344CB8AC3E}">
        <p14:creationId xmlns:p14="http://schemas.microsoft.com/office/powerpoint/2010/main" val="23844568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Effets secondaires</a:t>
            </a:r>
            <a:endParaRPr lang="fr-FR" dirty="0"/>
          </a:p>
        </p:txBody>
      </p:sp>
      <p:sp>
        <p:nvSpPr>
          <p:cNvPr id="3" name="Espace réservé du contenu 2"/>
          <p:cNvSpPr>
            <a:spLocks noGrp="1"/>
          </p:cNvSpPr>
          <p:nvPr>
            <p:ph idx="1"/>
          </p:nvPr>
        </p:nvSpPr>
        <p:spPr/>
        <p:txBody>
          <a:bodyPr>
            <a:normAutofit/>
          </a:bodyPr>
          <a:lstStyle/>
          <a:p>
            <a:r>
              <a:rPr lang="fr-FR" dirty="0" smtClean="0"/>
              <a:t> </a:t>
            </a:r>
            <a:r>
              <a:rPr lang="fr-FR" dirty="0"/>
              <a:t>I</a:t>
            </a:r>
            <a:r>
              <a:rPr lang="fr-FR" dirty="0" smtClean="0"/>
              <a:t>nsomnie, sécheresse de la bouche, des changements dans le goût des aliments, de l'anxiété, l'agitation</a:t>
            </a:r>
          </a:p>
          <a:p>
            <a:r>
              <a:rPr lang="fr-FR" dirty="0" smtClean="0"/>
              <a:t>Le </a:t>
            </a:r>
            <a:r>
              <a:rPr lang="fr-FR" dirty="0" err="1"/>
              <a:t>bupropion</a:t>
            </a:r>
            <a:r>
              <a:rPr lang="fr-FR" dirty="0"/>
              <a:t> est contre-indiqué chez les patients atteints de troubles neurologiques (crises </a:t>
            </a:r>
            <a:r>
              <a:rPr lang="fr-FR" dirty="0" smtClean="0"/>
              <a:t>d'épilepsie), et aussi en cas de cirrhose </a:t>
            </a:r>
            <a:r>
              <a:rPr lang="fr-FR" dirty="0"/>
              <a:t>hépatique sévère</a:t>
            </a:r>
          </a:p>
          <a:p>
            <a:endParaRPr lang="fr-FR" dirty="0"/>
          </a:p>
        </p:txBody>
      </p:sp>
    </p:spTree>
    <p:extLst>
      <p:ext uri="{BB962C8B-B14F-4D97-AF65-F5344CB8AC3E}">
        <p14:creationId xmlns:p14="http://schemas.microsoft.com/office/powerpoint/2010/main" val="31045642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normAutofit/>
          </a:bodyPr>
          <a:lstStyle/>
          <a:p>
            <a:r>
              <a:rPr lang="en-US" sz="4000" dirty="0" smtClean="0">
                <a:solidFill>
                  <a:srgbClr val="0070C0"/>
                </a:solidFill>
                <a:latin typeface="Arial Rounded MT Bold" panose="020F0704030504030204" pitchFamily="34" charset="0"/>
              </a:rPr>
              <a:t> </a:t>
            </a:r>
            <a:r>
              <a:rPr lang="en-US" sz="4000" dirty="0" smtClean="0">
                <a:solidFill>
                  <a:srgbClr val="0070C0"/>
                </a:solidFill>
                <a:latin typeface="Arial Rounded MT Bold" panose="020F0704030504030204" pitchFamily="34" charset="0"/>
              </a:rPr>
              <a:t>3. La </a:t>
            </a:r>
            <a:r>
              <a:rPr lang="en-US" sz="4000" dirty="0" err="1" smtClean="0">
                <a:solidFill>
                  <a:srgbClr val="0070C0"/>
                </a:solidFill>
                <a:latin typeface="Arial Rounded MT Bold" panose="020F0704030504030204" pitchFamily="34" charset="0"/>
              </a:rPr>
              <a:t>Varenicline</a:t>
            </a:r>
            <a:r>
              <a:rPr lang="en-US" sz="4000" dirty="0" smtClean="0">
                <a:solidFill>
                  <a:srgbClr val="0070C0"/>
                </a:solidFill>
                <a:latin typeface="Arial Rounded MT Bold" panose="020F0704030504030204" pitchFamily="34" charset="0"/>
              </a:rPr>
              <a:t> (</a:t>
            </a:r>
            <a:r>
              <a:rPr lang="en-US" sz="4000" dirty="0" err="1" smtClean="0">
                <a:solidFill>
                  <a:srgbClr val="0070C0"/>
                </a:solidFill>
                <a:latin typeface="Arial Rounded MT Bold" panose="020F0704030504030204" pitchFamily="34" charset="0"/>
              </a:rPr>
              <a:t>Champix</a:t>
            </a:r>
            <a:r>
              <a:rPr lang="en-US" sz="4000" dirty="0" smtClean="0">
                <a:solidFill>
                  <a:srgbClr val="0070C0"/>
                </a:solidFill>
                <a:latin typeface="Arial Rounded MT Bold" panose="020F0704030504030204" pitchFamily="34" charset="0"/>
              </a:rPr>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7388126"/>
              </p:ext>
            </p:extLst>
          </p:nvPr>
        </p:nvGraphicFramePr>
        <p:xfrm>
          <a:off x="457200" y="1524000"/>
          <a:ext cx="8229600" cy="3633193"/>
        </p:xfrm>
        <a:graphic>
          <a:graphicData uri="http://schemas.openxmlformats.org/drawingml/2006/table">
            <a:tbl>
              <a:tblPr firstRow="1" bandRow="1">
                <a:tableStyleId>{5C22544A-7EE6-4342-B048-85BDC9FD1C3A}</a:tableStyleId>
              </a:tblPr>
              <a:tblGrid>
                <a:gridCol w="2851841"/>
                <a:gridCol w="5377759"/>
              </a:tblGrid>
              <a:tr h="443610">
                <a:tc>
                  <a:txBody>
                    <a:bodyPr/>
                    <a:lstStyle/>
                    <a:p>
                      <a:endParaRPr lang="en-US" dirty="0"/>
                    </a:p>
                  </a:txBody>
                  <a:tcPr/>
                </a:tc>
                <a:tc>
                  <a:txBody>
                    <a:bodyPr/>
                    <a:lstStyle/>
                    <a:p>
                      <a:endParaRPr lang="en-US"/>
                    </a:p>
                  </a:txBody>
                  <a:tcPr/>
                </a:tc>
              </a:tr>
              <a:tr h="1421982">
                <a:tc>
                  <a:txBody>
                    <a:bodyPr/>
                    <a:lstStyle/>
                    <a:p>
                      <a:r>
                        <a:rPr lang="en-US" dirty="0" smtClean="0"/>
                        <a:t>Première </a:t>
                      </a:r>
                      <a:r>
                        <a:rPr lang="en-US" dirty="0" err="1" smtClean="0"/>
                        <a:t>visite</a:t>
                      </a:r>
                      <a:endParaRPr lang="en-US" dirty="0"/>
                    </a:p>
                  </a:txBody>
                  <a:tcPr/>
                </a:tc>
                <a:tc>
                  <a:txBody>
                    <a:bodyPr/>
                    <a:lstStyle/>
                    <a:p>
                      <a:r>
                        <a:rPr lang="fr-FR" dirty="0" smtClean="0"/>
                        <a:t>Conseiller la réduction graduelle de la consommation de cigarettes au cours de la semaine et fixer une date cible pour arrêter de fumer. La médication doit être commencée une semaine avant la</a:t>
                      </a:r>
                      <a:r>
                        <a:rPr lang="fr-FR" baseline="0" dirty="0" smtClean="0"/>
                        <a:t> date fixée</a:t>
                      </a:r>
                      <a:r>
                        <a:rPr lang="fr-FR" dirty="0" smtClean="0"/>
                        <a:t>.</a:t>
                      </a:r>
                      <a:endParaRPr lang="en-US" dirty="0"/>
                    </a:p>
                  </a:txBody>
                  <a:tcPr/>
                </a:tc>
              </a:tr>
              <a:tr h="558309">
                <a:tc>
                  <a:txBody>
                    <a:bodyPr/>
                    <a:lstStyle/>
                    <a:p>
                      <a:r>
                        <a:rPr lang="en-US" dirty="0" err="1" smtClean="0"/>
                        <a:t>Semaine</a:t>
                      </a:r>
                      <a:r>
                        <a:rPr lang="en-US" dirty="0" smtClean="0"/>
                        <a:t> 1: j 1 à</a:t>
                      </a:r>
                      <a:r>
                        <a:rPr lang="en-US" baseline="0" dirty="0" smtClean="0"/>
                        <a:t> j</a:t>
                      </a:r>
                      <a:r>
                        <a:rPr lang="en-US" dirty="0" smtClean="0"/>
                        <a:t> 3</a:t>
                      </a:r>
                      <a:endParaRPr lang="en-US" dirty="0"/>
                    </a:p>
                  </a:txBody>
                  <a:tcPr/>
                </a:tc>
                <a:tc>
                  <a:txBody>
                    <a:bodyPr/>
                    <a:lstStyle/>
                    <a:p>
                      <a:r>
                        <a:rPr lang="en-US" dirty="0" smtClean="0"/>
                        <a:t>0.5 mg </a:t>
                      </a:r>
                      <a:r>
                        <a:rPr lang="en-US" dirty="0" smtClean="0"/>
                        <a:t>/jour</a:t>
                      </a:r>
                      <a:endParaRPr lang="en-US" dirty="0"/>
                    </a:p>
                  </a:txBody>
                  <a:tcPr/>
                </a:tc>
              </a:tr>
              <a:tr h="4436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Semaine</a:t>
                      </a:r>
                      <a:r>
                        <a:rPr lang="en-US" dirty="0" smtClean="0"/>
                        <a:t> 1: j</a:t>
                      </a:r>
                      <a:r>
                        <a:rPr lang="en-US" baseline="0" dirty="0" smtClean="0"/>
                        <a:t> </a:t>
                      </a:r>
                      <a:r>
                        <a:rPr lang="en-US" dirty="0" smtClean="0"/>
                        <a:t>4 à</a:t>
                      </a:r>
                      <a:r>
                        <a:rPr lang="en-US" baseline="0" dirty="0" smtClean="0"/>
                        <a:t> j </a:t>
                      </a:r>
                      <a:r>
                        <a:rPr lang="en-US" dirty="0" smtClean="0"/>
                        <a:t>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0.5 mg </a:t>
                      </a:r>
                      <a:r>
                        <a:rPr lang="en-US" dirty="0" smtClean="0"/>
                        <a:t>x2/</a:t>
                      </a:r>
                      <a:r>
                        <a:rPr lang="en-US" baseline="0" dirty="0" smtClean="0"/>
                        <a:t> jour</a:t>
                      </a:r>
                      <a:endParaRPr lang="en-US" dirty="0" smtClean="0"/>
                    </a:p>
                  </a:txBody>
                  <a:tcPr/>
                </a:tc>
              </a:tr>
              <a:tr h="765682">
                <a:tc>
                  <a:txBody>
                    <a:bodyPr/>
                    <a:lstStyle/>
                    <a:p>
                      <a:r>
                        <a:rPr lang="en-US" dirty="0" err="1" smtClean="0"/>
                        <a:t>Semaine</a:t>
                      </a:r>
                      <a:r>
                        <a:rPr lang="en-US" baseline="0" dirty="0" smtClean="0"/>
                        <a:t> </a:t>
                      </a:r>
                      <a:r>
                        <a:rPr lang="en-US" dirty="0" smtClean="0"/>
                        <a:t>2 (</a:t>
                      </a:r>
                      <a:r>
                        <a:rPr lang="en-US" dirty="0" err="1" smtClean="0"/>
                        <a:t>période</a:t>
                      </a:r>
                      <a:r>
                        <a:rPr lang="en-US" baseline="0" dirty="0" smtClean="0"/>
                        <a:t> </a:t>
                      </a:r>
                      <a:r>
                        <a:rPr lang="en-US" baseline="0" dirty="0" err="1" smtClean="0"/>
                        <a:t>d’arret</a:t>
                      </a:r>
                      <a:r>
                        <a:rPr lang="en-US" dirty="0" smtClean="0"/>
                        <a:t>)  à</a:t>
                      </a:r>
                      <a:r>
                        <a:rPr lang="en-US" baseline="0" dirty="0" smtClean="0"/>
                        <a:t> la </a:t>
                      </a:r>
                      <a:r>
                        <a:rPr lang="en-US" baseline="0" dirty="0" err="1" smtClean="0"/>
                        <a:t>semaine</a:t>
                      </a:r>
                      <a:r>
                        <a:rPr lang="en-US" baseline="0" dirty="0" smtClean="0"/>
                        <a:t> </a:t>
                      </a:r>
                      <a:r>
                        <a:rPr lang="en-US" dirty="0" smtClean="0"/>
                        <a:t> 12*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a:t>
                      </a:r>
                      <a:r>
                        <a:rPr lang="en-US" dirty="0" smtClean="0"/>
                        <a:t>mg </a:t>
                      </a:r>
                      <a:r>
                        <a:rPr lang="en-US" dirty="0" smtClean="0"/>
                        <a:t>x2/</a:t>
                      </a:r>
                      <a:r>
                        <a:rPr lang="en-US" baseline="0" dirty="0" smtClean="0"/>
                        <a:t> Jour</a:t>
                      </a:r>
                      <a:endParaRPr lang="en-US" dirty="0" smtClean="0"/>
                    </a:p>
                  </a:txBody>
                  <a:tcPr/>
                </a:tc>
              </a:tr>
            </a:tbl>
          </a:graphicData>
        </a:graphic>
      </p:graphicFrame>
      <p:sp>
        <p:nvSpPr>
          <p:cNvPr id="63515" name="TextBox 5"/>
          <p:cNvSpPr txBox="1">
            <a:spLocks noChangeArrowheads="1"/>
          </p:cNvSpPr>
          <p:nvPr/>
        </p:nvSpPr>
        <p:spPr bwMode="auto">
          <a:xfrm>
            <a:off x="611560" y="5373216"/>
            <a:ext cx="7543800" cy="323165"/>
          </a:xfrm>
          <a:prstGeom prst="rect">
            <a:avLst/>
          </a:prstGeom>
          <a:noFill/>
          <a:ln w="9525">
            <a:noFill/>
            <a:miter lim="800000"/>
            <a:headEnd/>
            <a:tailEnd/>
          </a:ln>
        </p:spPr>
        <p:txBody>
          <a:bodyPr>
            <a:spAutoFit/>
          </a:bodyPr>
          <a:lstStyle/>
          <a:p>
            <a:r>
              <a:rPr lang="fr-FR" sz="1500" i="1" dirty="0" smtClean="0">
                <a:latin typeface="Calibri" pitchFamily="34" charset="0"/>
              </a:rPr>
              <a:t>* Chez certains patients,  une réduction de  la dose à la fin du traitement peut être nécessaire</a:t>
            </a:r>
            <a:endParaRPr lang="en-US" sz="1500" i="1" dirty="0">
              <a:latin typeface="Calibri" pitchFamily="34" charset="0"/>
            </a:endParaRPr>
          </a:p>
        </p:txBody>
      </p:sp>
    </p:spTree>
    <p:extLst>
      <p:ext uri="{BB962C8B-B14F-4D97-AF65-F5344CB8AC3E}">
        <p14:creationId xmlns:p14="http://schemas.microsoft.com/office/powerpoint/2010/main" val="307168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Effets secondaires</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 </a:t>
            </a:r>
            <a:r>
              <a:rPr lang="fr-FR" dirty="0"/>
              <a:t>N</a:t>
            </a:r>
            <a:r>
              <a:rPr lang="fr-FR" dirty="0" smtClean="0"/>
              <a:t>ausée</a:t>
            </a:r>
            <a:r>
              <a:rPr lang="fr-FR" dirty="0" smtClean="0"/>
              <a:t>, légère à modérée (souvent transitoire), </a:t>
            </a:r>
            <a:r>
              <a:rPr lang="fr-FR" dirty="0" smtClean="0"/>
              <a:t>Dose-dépendante</a:t>
            </a:r>
          </a:p>
          <a:p>
            <a:r>
              <a:rPr lang="fr-FR" dirty="0"/>
              <a:t>D</a:t>
            </a:r>
            <a:r>
              <a:rPr lang="fr-FR" dirty="0" smtClean="0"/>
              <a:t>es </a:t>
            </a:r>
            <a:r>
              <a:rPr lang="fr-FR" dirty="0" smtClean="0"/>
              <a:t>troubles gastro-intestinaux (par exemple, la constipation, flatulence), </a:t>
            </a:r>
            <a:endParaRPr lang="fr-FR" dirty="0" smtClean="0"/>
          </a:p>
          <a:p>
            <a:r>
              <a:rPr lang="fr-FR" dirty="0"/>
              <a:t>T</a:t>
            </a:r>
            <a:r>
              <a:rPr lang="fr-FR" dirty="0" smtClean="0"/>
              <a:t>roubles </a:t>
            </a:r>
            <a:r>
              <a:rPr lang="fr-FR" dirty="0" smtClean="0"/>
              <a:t>du sommeil, des rêves étranges ou des cauchemars, maux de tête</a:t>
            </a:r>
          </a:p>
          <a:p>
            <a:r>
              <a:rPr lang="fr-FR" dirty="0" smtClean="0"/>
              <a:t>Prendre </a:t>
            </a:r>
            <a:r>
              <a:rPr lang="fr-FR" dirty="0"/>
              <a:t>la </a:t>
            </a:r>
            <a:r>
              <a:rPr lang="fr-FR" dirty="0" err="1"/>
              <a:t>varénicline</a:t>
            </a:r>
            <a:r>
              <a:rPr lang="fr-FR" dirty="0"/>
              <a:t> après un repas avec un grand verre d'eau </a:t>
            </a:r>
            <a:r>
              <a:rPr lang="fr-FR" dirty="0" smtClean="0"/>
              <a:t>peut </a:t>
            </a:r>
            <a:r>
              <a:rPr lang="fr-FR" dirty="0"/>
              <a:t>aider à faire face effets secondaires (nausées)</a:t>
            </a:r>
          </a:p>
          <a:p>
            <a:r>
              <a:rPr lang="fr-FR" dirty="0"/>
              <a:t>Pour les sujets conduisant des véhicules : prendre garde à l'initiation du traitement, jusqu'à ce que le patient s’adapte au médicament</a:t>
            </a:r>
          </a:p>
          <a:p>
            <a:endParaRPr lang="fr-FR" dirty="0"/>
          </a:p>
        </p:txBody>
      </p:sp>
    </p:spTree>
    <p:extLst>
      <p:ext uri="{BB962C8B-B14F-4D97-AF65-F5344CB8AC3E}">
        <p14:creationId xmlns:p14="http://schemas.microsoft.com/office/powerpoint/2010/main" val="38519081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Éléments du suivi</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Valider l’arrêt par l’interrogatoire , et la mesure du CO expiré</a:t>
            </a:r>
          </a:p>
          <a:p>
            <a:r>
              <a:rPr lang="fr-FR" dirty="0" smtClean="0"/>
              <a:t>Évaluer :</a:t>
            </a:r>
          </a:p>
          <a:p>
            <a:pPr lvl="1"/>
            <a:r>
              <a:rPr lang="fr-FR" dirty="0" smtClean="0"/>
              <a:t>Observance thérapeutique</a:t>
            </a:r>
          </a:p>
          <a:p>
            <a:pPr lvl="1"/>
            <a:r>
              <a:rPr lang="fr-FR" dirty="0" smtClean="0"/>
              <a:t>Importance du </a:t>
            </a:r>
            <a:r>
              <a:rPr lang="fr-FR" dirty="0" err="1" smtClean="0"/>
              <a:t>Sd</a:t>
            </a:r>
            <a:r>
              <a:rPr lang="fr-FR" dirty="0" smtClean="0"/>
              <a:t> de sevrage</a:t>
            </a:r>
          </a:p>
          <a:p>
            <a:pPr lvl="1"/>
            <a:r>
              <a:rPr lang="fr-FR" dirty="0" smtClean="0"/>
              <a:t>les signes de sous ou surdosage en substituts nicotiniques</a:t>
            </a:r>
          </a:p>
          <a:p>
            <a:pPr lvl="1"/>
            <a:r>
              <a:rPr lang="fr-FR" dirty="0" smtClean="0"/>
              <a:t>L’état </a:t>
            </a:r>
            <a:r>
              <a:rPr lang="fr-FR" dirty="0" err="1" smtClean="0"/>
              <a:t>anxio</a:t>
            </a:r>
            <a:r>
              <a:rPr lang="fr-FR" dirty="0" smtClean="0"/>
              <a:t>-</a:t>
            </a:r>
            <a:r>
              <a:rPr lang="fr-FR" dirty="0" err="1" smtClean="0"/>
              <a:t>depressif</a:t>
            </a:r>
            <a:endParaRPr lang="fr-FR" dirty="0" smtClean="0"/>
          </a:p>
          <a:p>
            <a:pPr lvl="1"/>
            <a:r>
              <a:rPr lang="fr-FR" dirty="0" smtClean="0"/>
              <a:t>Les difficultés rencontrées </a:t>
            </a:r>
          </a:p>
          <a:p>
            <a:r>
              <a:rPr lang="fr-FR" dirty="0" smtClean="0"/>
              <a:t>Renforcer la motivation </a:t>
            </a:r>
          </a:p>
          <a:p>
            <a:r>
              <a:rPr lang="fr-FR" dirty="0" smtClean="0"/>
              <a:t>Prévenir les rechutes</a:t>
            </a:r>
          </a:p>
          <a:p>
            <a:r>
              <a:rPr lang="fr-FR" dirty="0" smtClean="0"/>
              <a:t>Surveillance du poids </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Modalités du suivi</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Le suivi se fait à la 1</a:t>
            </a:r>
            <a:r>
              <a:rPr lang="fr-FR" baseline="30000" dirty="0" smtClean="0"/>
              <a:t>ère</a:t>
            </a:r>
            <a:r>
              <a:rPr lang="fr-FR" dirty="0" smtClean="0"/>
              <a:t> </a:t>
            </a:r>
            <a:r>
              <a:rPr lang="fr-FR" dirty="0" err="1" smtClean="0"/>
              <a:t>sem</a:t>
            </a:r>
            <a:r>
              <a:rPr lang="fr-FR" dirty="0" smtClean="0"/>
              <a:t> après l’arrêt du tabagisme, puis tous les mois</a:t>
            </a:r>
          </a:p>
          <a:p>
            <a:r>
              <a:rPr lang="fr-FR" dirty="0" smtClean="0"/>
              <a:t>Les malades les plus sévères nécessitent 5 (ou 6) consultations pour accompagner le sevrage : J0, J7, J14, J28, 2 mois, 3 mois</a:t>
            </a:r>
          </a:p>
          <a:p>
            <a:r>
              <a:rPr lang="fr-FR" dirty="0" smtClean="0"/>
              <a:t>Au 6</a:t>
            </a:r>
            <a:r>
              <a:rPr lang="fr-FR" baseline="30000" dirty="0" smtClean="0"/>
              <a:t>ème</a:t>
            </a:r>
            <a:r>
              <a:rPr lang="fr-FR" dirty="0" smtClean="0"/>
              <a:t> mois après l’arrêt </a:t>
            </a:r>
          </a:p>
          <a:p>
            <a:r>
              <a:rPr lang="fr-FR" dirty="0" smtClean="0"/>
              <a:t>A 1 an</a:t>
            </a:r>
          </a:p>
          <a:p>
            <a:r>
              <a:rPr lang="fr-FR" dirty="0" smtClean="0"/>
              <a:t>Après,  n’importe quel moment, si les envies sont plus fréquentes et plus intenses</a:t>
            </a:r>
          </a:p>
          <a:p>
            <a:r>
              <a:rPr lang="fr-FR" dirty="0" smtClean="0"/>
              <a:t>Des consultations par téléphones au cours du premier mois!!, les numéros d’aide et d’écoute (Tabac info service), </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solidFill>
                  <a:schemeClr val="accent1"/>
                </a:solidFill>
              </a:rPr>
              <a:t>Rechute</a:t>
            </a:r>
            <a:endParaRPr lang="fr-FR" b="1" i="1" dirty="0">
              <a:solidFill>
                <a:schemeClr val="accent1"/>
              </a:solidFill>
            </a:endParaRPr>
          </a:p>
        </p:txBody>
      </p:sp>
      <p:sp>
        <p:nvSpPr>
          <p:cNvPr id="3" name="Espace réservé du contenu 2"/>
          <p:cNvSpPr>
            <a:spLocks noGrp="1"/>
          </p:cNvSpPr>
          <p:nvPr>
            <p:ph idx="1"/>
          </p:nvPr>
        </p:nvSpPr>
        <p:spPr/>
        <p:txBody>
          <a:bodyPr>
            <a:normAutofit fontScale="92500"/>
          </a:bodyPr>
          <a:lstStyle/>
          <a:p>
            <a:r>
              <a:rPr lang="fr-FR" dirty="0"/>
              <a:t>Un fumeur effectue en moyenne 4 rechutes avant de parvenir à un arrêt définitif</a:t>
            </a:r>
          </a:p>
          <a:p>
            <a:r>
              <a:rPr lang="fr-FR" dirty="0" smtClean="0"/>
              <a:t>La reprise de la cigarette est très fréquente:  50% entre la fin du traitement et les neuf mois suivants.</a:t>
            </a:r>
          </a:p>
          <a:p>
            <a:r>
              <a:rPr lang="fr-FR" dirty="0" smtClean="0"/>
              <a:t>Partie intégrante de l’évolution de la dépendance</a:t>
            </a:r>
          </a:p>
          <a:p>
            <a:r>
              <a:rPr lang="fr-FR" b="1" i="1" dirty="0" smtClean="0">
                <a:solidFill>
                  <a:srgbClr val="FF0000"/>
                </a:solidFill>
              </a:rPr>
              <a:t>On compte pas ça comme un échec, mais un apprentissage et une évolution vers le succès final.</a:t>
            </a:r>
            <a:endParaRPr lang="fr-FR" b="1" i="1" dirty="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solidFill>
                  <a:schemeClr val="accent1"/>
                </a:solidFill>
              </a:rPr>
              <a:t>Prévention des rechutes du tabagisme</a:t>
            </a:r>
            <a:endParaRPr lang="fr-FR" b="1" i="1" dirty="0">
              <a:solidFill>
                <a:schemeClr val="accent1"/>
              </a:solidFill>
            </a:endParaRPr>
          </a:p>
        </p:txBody>
      </p:sp>
      <p:sp>
        <p:nvSpPr>
          <p:cNvPr id="3" name="Espace réservé du contenu 2"/>
          <p:cNvSpPr>
            <a:spLocks noGrp="1"/>
          </p:cNvSpPr>
          <p:nvPr>
            <p:ph idx="1"/>
          </p:nvPr>
        </p:nvSpPr>
        <p:spPr/>
        <p:txBody>
          <a:bodyPr>
            <a:normAutofit fontScale="85000" lnSpcReduction="20000"/>
          </a:bodyPr>
          <a:lstStyle/>
          <a:p>
            <a:r>
              <a:rPr lang="fr-FR" dirty="0" smtClean="0"/>
              <a:t>L’apprentissage de la gestion du stress </a:t>
            </a:r>
            <a:endParaRPr lang="fr-FR" dirty="0"/>
          </a:p>
          <a:p>
            <a:r>
              <a:rPr lang="fr-FR" dirty="0"/>
              <a:t>L</a:t>
            </a:r>
            <a:r>
              <a:rPr lang="fr-FR" dirty="0" smtClean="0"/>
              <a:t>’affirmation de  soi (notamment grâce aux TCC) ;</a:t>
            </a:r>
          </a:p>
          <a:p>
            <a:r>
              <a:rPr lang="fr-FR" dirty="0" smtClean="0"/>
              <a:t>La prise en charge des états anxieux et dépressifs (par les TCC et la pharmacothérapie) ;</a:t>
            </a:r>
          </a:p>
          <a:p>
            <a:r>
              <a:rPr lang="fr-FR" dirty="0" smtClean="0"/>
              <a:t>La prévention de la prise de poids (conseils diététiques et d’activités physiques, rééducation à l’effort physique) ;</a:t>
            </a:r>
          </a:p>
          <a:p>
            <a:r>
              <a:rPr lang="fr-FR" dirty="0" smtClean="0"/>
              <a:t>Recourir à un traitement pharmacologique de la dépendance en cas de rechute avérée ;</a:t>
            </a:r>
          </a:p>
          <a:p>
            <a:r>
              <a:rPr lang="fr-FR" dirty="0" smtClean="0"/>
              <a:t>La prise en charge des éventuelles dépendances associées (notamment alcool et cannabis)</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solidFill>
                  <a:schemeClr val="accent1"/>
                </a:solidFill>
              </a:rPr>
              <a:t>Stratégie thérapeutique</a:t>
            </a:r>
            <a:endParaRPr lang="fr-FR" b="1" i="1" dirty="0">
              <a:solidFill>
                <a:schemeClr val="accent1"/>
              </a:solidFill>
            </a:endParaRPr>
          </a:p>
        </p:txBody>
      </p:sp>
      <p:sp>
        <p:nvSpPr>
          <p:cNvPr id="3" name="Espace réservé du contenu 2"/>
          <p:cNvSpPr>
            <a:spLocks noGrp="1"/>
          </p:cNvSpPr>
          <p:nvPr>
            <p:ph idx="1"/>
          </p:nvPr>
        </p:nvSpPr>
        <p:spPr/>
        <p:txBody>
          <a:bodyPr/>
          <a:lstStyle/>
          <a:p>
            <a:endParaRPr lang="fr-FR" dirty="0" smtClean="0"/>
          </a:p>
          <a:p>
            <a:r>
              <a:rPr lang="fr-FR" dirty="0" smtClean="0"/>
              <a:t>Evaluer:</a:t>
            </a:r>
          </a:p>
          <a:p>
            <a:pPr lvl="1"/>
            <a:r>
              <a:rPr lang="fr-FR" dirty="0" smtClean="0"/>
              <a:t>Stade et degré de motivation du patient</a:t>
            </a:r>
          </a:p>
          <a:p>
            <a:pPr lvl="1"/>
            <a:r>
              <a:rPr lang="fr-FR" dirty="0" smtClean="0"/>
              <a:t>Degré de sa dépendance</a:t>
            </a:r>
          </a:p>
          <a:p>
            <a:pPr lvl="1"/>
            <a:r>
              <a:rPr lang="fr-FR" dirty="0" smtClean="0"/>
              <a:t>Existence d’un terrain psychologique sous jacent</a:t>
            </a:r>
          </a:p>
          <a:p>
            <a:pPr lvl="1"/>
            <a:r>
              <a:rPr lang="fr-FR" dirty="0" smtClean="0"/>
              <a:t>Co-addiction </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Résultats (à un an)</a:t>
            </a:r>
            <a:endParaRPr lang="fr-FR" dirty="0"/>
          </a:p>
        </p:txBody>
      </p:sp>
      <p:sp>
        <p:nvSpPr>
          <p:cNvPr id="3" name="Espace réservé du contenu 2"/>
          <p:cNvSpPr>
            <a:spLocks noGrp="1"/>
          </p:cNvSpPr>
          <p:nvPr>
            <p:ph idx="1"/>
          </p:nvPr>
        </p:nvSpPr>
        <p:spPr/>
        <p:txBody>
          <a:bodyPr/>
          <a:lstStyle/>
          <a:p>
            <a:pPr lvl="1"/>
            <a:r>
              <a:rPr lang="fr-FR" dirty="0" smtClean="0"/>
              <a:t>1 à 2% d’arrêts spontanés </a:t>
            </a:r>
            <a:r>
              <a:rPr lang="fr-FR" sz="2400" dirty="0" smtClean="0">
                <a:solidFill>
                  <a:schemeClr val="tx2"/>
                </a:solidFill>
              </a:rPr>
              <a:t>sans aide ni conseil</a:t>
            </a:r>
          </a:p>
          <a:p>
            <a:pPr lvl="1">
              <a:buFont typeface="Wingdings" pitchFamily="2" charset="2"/>
              <a:buNone/>
            </a:pPr>
            <a:endParaRPr lang="fr-FR" sz="2400" dirty="0" smtClean="0">
              <a:solidFill>
                <a:schemeClr val="tx2"/>
              </a:solidFill>
            </a:endParaRPr>
          </a:p>
          <a:p>
            <a:pPr lvl="1">
              <a:buFont typeface="Wingdings" pitchFamily="2" charset="2"/>
              <a:buNone/>
            </a:pPr>
            <a:endParaRPr lang="fr-FR" sz="800" dirty="0" smtClean="0">
              <a:solidFill>
                <a:schemeClr val="tx2"/>
              </a:solidFill>
            </a:endParaRPr>
          </a:p>
          <a:p>
            <a:pPr lvl="1"/>
            <a:r>
              <a:rPr lang="fr-FR" dirty="0" smtClean="0"/>
              <a:t>3 - 4% d’arrêts </a:t>
            </a:r>
            <a:r>
              <a:rPr lang="fr-FR" sz="2400" dirty="0" smtClean="0">
                <a:solidFill>
                  <a:schemeClr val="tx2"/>
                </a:solidFill>
              </a:rPr>
              <a:t>avec le conseil minimal</a:t>
            </a:r>
          </a:p>
          <a:p>
            <a:pPr lvl="1">
              <a:buFont typeface="Wingdings" pitchFamily="2" charset="2"/>
              <a:buNone/>
            </a:pPr>
            <a:endParaRPr lang="fr-FR" sz="2400" dirty="0" smtClean="0">
              <a:solidFill>
                <a:schemeClr val="tx2"/>
              </a:solidFill>
            </a:endParaRPr>
          </a:p>
          <a:p>
            <a:pPr lvl="1">
              <a:buFont typeface="Wingdings" pitchFamily="2" charset="2"/>
              <a:buNone/>
            </a:pPr>
            <a:endParaRPr lang="fr-FR" sz="800" dirty="0" smtClean="0">
              <a:solidFill>
                <a:schemeClr val="tx2"/>
              </a:solidFill>
            </a:endParaRPr>
          </a:p>
          <a:p>
            <a:pPr lvl="1"/>
            <a:r>
              <a:rPr lang="fr-FR" dirty="0" smtClean="0"/>
              <a:t>25 à 35% d’arrêts </a:t>
            </a:r>
            <a:r>
              <a:rPr lang="fr-FR" sz="2400" dirty="0" smtClean="0">
                <a:solidFill>
                  <a:schemeClr val="tx2"/>
                </a:solidFill>
              </a:rPr>
              <a:t>avec aide</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solidFill>
                  <a:schemeClr val="accent1"/>
                </a:solidFill>
              </a:rPr>
              <a:t>Conclusion </a:t>
            </a:r>
            <a:endParaRPr lang="fr-FR" b="1" i="1" dirty="0">
              <a:solidFill>
                <a:schemeClr val="accent1"/>
              </a:solidFill>
            </a:endParaRPr>
          </a:p>
        </p:txBody>
      </p:sp>
      <p:sp>
        <p:nvSpPr>
          <p:cNvPr id="3" name="Espace réservé du contenu 2"/>
          <p:cNvSpPr>
            <a:spLocks noGrp="1"/>
          </p:cNvSpPr>
          <p:nvPr>
            <p:ph idx="1"/>
          </p:nvPr>
        </p:nvSpPr>
        <p:spPr>
          <a:xfrm>
            <a:off x="179512" y="1600200"/>
            <a:ext cx="8712968" cy="4525963"/>
          </a:xfrm>
        </p:spPr>
        <p:txBody>
          <a:bodyPr>
            <a:normAutofit/>
          </a:bodyPr>
          <a:lstStyle/>
          <a:p>
            <a:r>
              <a:rPr lang="fr-FR" sz="2600" dirty="0" smtClean="0"/>
              <a:t>Stratégies multiples: Counseling, conseil minimal bref, entretien motivationnel, TCC, Pharmacothérapie de substitution, </a:t>
            </a:r>
            <a:r>
              <a:rPr lang="fr-FR" sz="2600" dirty="0" err="1" smtClean="0"/>
              <a:t>pharmocothérapie</a:t>
            </a:r>
            <a:r>
              <a:rPr lang="fr-FR" sz="2600" dirty="0" smtClean="0"/>
              <a:t> contre le </a:t>
            </a:r>
            <a:r>
              <a:rPr lang="fr-FR" sz="2600" dirty="0" err="1" smtClean="0"/>
              <a:t>craving</a:t>
            </a:r>
            <a:r>
              <a:rPr lang="fr-FR" sz="2600" dirty="0" smtClean="0"/>
              <a:t> (</a:t>
            </a:r>
            <a:r>
              <a:rPr lang="fr-FR" sz="2600" dirty="0" err="1" smtClean="0"/>
              <a:t>Bupropion</a:t>
            </a:r>
            <a:r>
              <a:rPr lang="fr-FR" sz="2600" dirty="0" smtClean="0"/>
              <a:t>, </a:t>
            </a:r>
            <a:r>
              <a:rPr lang="fr-FR" sz="2600" dirty="0" err="1" smtClean="0"/>
              <a:t>Varenicline</a:t>
            </a:r>
            <a:r>
              <a:rPr lang="fr-FR" sz="2600" dirty="0" smtClean="0"/>
              <a:t>)</a:t>
            </a:r>
          </a:p>
          <a:p>
            <a:r>
              <a:rPr lang="fr-FR" sz="2600" dirty="0" smtClean="0"/>
              <a:t>Les pharmacothérapies sont rentables</a:t>
            </a:r>
          </a:p>
          <a:p>
            <a:r>
              <a:rPr lang="fr-FR" sz="2600" dirty="0" smtClean="0"/>
              <a:t>Jamais une prescription médicale sans soutien psychologique</a:t>
            </a:r>
          </a:p>
          <a:p>
            <a:r>
              <a:rPr lang="fr-FR" sz="2600" dirty="0" smtClean="0"/>
              <a:t>La lutte contre le tabac est la pièce angulaire de la prévention d’usage de drogues</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solidFill>
                  <a:schemeClr val="tx2">
                    <a:lumMod val="40000"/>
                    <a:lumOff val="60000"/>
                  </a:schemeClr>
                </a:solidFill>
              </a:rPr>
              <a:t>Le syndrome de sevrage</a:t>
            </a:r>
            <a:endParaRPr lang="fr-FR" b="1" i="1" dirty="0">
              <a:solidFill>
                <a:schemeClr val="tx2">
                  <a:lumMod val="40000"/>
                  <a:lumOff val="60000"/>
                </a:schemeClr>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932397619"/>
              </p:ext>
            </p:extLst>
          </p:nvPr>
        </p:nvGraphicFramePr>
        <p:xfrm>
          <a:off x="457200" y="1600200"/>
          <a:ext cx="8229600" cy="44500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fr-FR" dirty="0" smtClean="0"/>
                        <a:t>Symptômes </a:t>
                      </a:r>
                      <a:endParaRPr lang="fr-FR" dirty="0"/>
                    </a:p>
                  </a:txBody>
                  <a:tcPr/>
                </a:tc>
                <a:tc>
                  <a:txBody>
                    <a:bodyPr/>
                    <a:lstStyle/>
                    <a:p>
                      <a:r>
                        <a:rPr lang="fr-FR" dirty="0" smtClean="0"/>
                        <a:t>durée</a:t>
                      </a:r>
                      <a:endParaRPr lang="fr-FR" dirty="0"/>
                    </a:p>
                  </a:txBody>
                  <a:tcPr/>
                </a:tc>
              </a:tr>
              <a:tr h="370840">
                <a:tc>
                  <a:txBody>
                    <a:bodyPr/>
                    <a:lstStyle/>
                    <a:p>
                      <a:r>
                        <a:rPr lang="fr-FR" dirty="0" smtClean="0"/>
                        <a:t>Envies de fumer</a:t>
                      </a:r>
                      <a:endParaRPr lang="fr-FR" dirty="0"/>
                    </a:p>
                  </a:txBody>
                  <a:tcPr/>
                </a:tc>
                <a:tc>
                  <a:txBody>
                    <a:bodyPr/>
                    <a:lstStyle/>
                    <a:p>
                      <a:r>
                        <a:rPr lang="fr-FR" dirty="0" smtClean="0"/>
                        <a:t>Quelques jours </a:t>
                      </a:r>
                      <a:r>
                        <a:rPr lang="fr-FR" dirty="0" smtClean="0">
                          <a:solidFill>
                            <a:srgbClr val="FF0000"/>
                          </a:solidFill>
                        </a:rPr>
                        <a:t>à</a:t>
                      </a:r>
                      <a:r>
                        <a:rPr lang="fr-FR" baseline="0" dirty="0" smtClean="0">
                          <a:solidFill>
                            <a:srgbClr val="FF0000"/>
                          </a:solidFill>
                        </a:rPr>
                        <a:t> </a:t>
                      </a:r>
                      <a:r>
                        <a:rPr lang="fr-FR" baseline="0" dirty="0" err="1" smtClean="0">
                          <a:solidFill>
                            <a:srgbClr val="FF0000"/>
                          </a:solidFill>
                        </a:rPr>
                        <a:t>qlq</a:t>
                      </a:r>
                      <a:r>
                        <a:rPr lang="fr-FR" baseline="0" dirty="0" smtClean="0">
                          <a:solidFill>
                            <a:srgbClr val="FF0000"/>
                          </a:solidFill>
                        </a:rPr>
                        <a:t> mois</a:t>
                      </a:r>
                      <a:endParaRPr lang="fr-FR" dirty="0">
                        <a:solidFill>
                          <a:srgbClr val="FF0000"/>
                        </a:solidFill>
                      </a:endParaRPr>
                    </a:p>
                  </a:txBody>
                  <a:tcPr/>
                </a:tc>
              </a:tr>
              <a:tr h="370840">
                <a:tc>
                  <a:txBody>
                    <a:bodyPr/>
                    <a:lstStyle/>
                    <a:p>
                      <a:r>
                        <a:rPr lang="fr-FR" dirty="0" smtClean="0"/>
                        <a:t>Vertiges </a:t>
                      </a:r>
                      <a:endParaRPr lang="fr-FR" dirty="0"/>
                    </a:p>
                  </a:txBody>
                  <a:tcPr/>
                </a:tc>
                <a:tc>
                  <a:txBody>
                    <a:bodyPr/>
                    <a:lstStyle/>
                    <a:p>
                      <a:r>
                        <a:rPr lang="fr-FR" dirty="0" smtClean="0"/>
                        <a:t>Quelques jours </a:t>
                      </a:r>
                      <a:endParaRPr lang="fr-FR" dirty="0"/>
                    </a:p>
                  </a:txBody>
                  <a:tcPr/>
                </a:tc>
              </a:tr>
              <a:tr h="370840">
                <a:tc>
                  <a:txBody>
                    <a:bodyPr/>
                    <a:lstStyle/>
                    <a:p>
                      <a:r>
                        <a:rPr lang="fr-FR" dirty="0" smtClean="0"/>
                        <a:t>Insomnie </a:t>
                      </a:r>
                      <a:endParaRPr lang="fr-FR" dirty="0"/>
                    </a:p>
                  </a:txBody>
                  <a:tcPr/>
                </a:tc>
                <a:tc>
                  <a:txBody>
                    <a:bodyPr/>
                    <a:lstStyle/>
                    <a:p>
                      <a:r>
                        <a:rPr lang="fr-FR" dirty="0" smtClean="0"/>
                        <a:t>1 </a:t>
                      </a:r>
                      <a:r>
                        <a:rPr lang="fr-FR" dirty="0" err="1" smtClean="0"/>
                        <a:t>sem</a:t>
                      </a:r>
                      <a:endParaRPr lang="fr-FR" dirty="0"/>
                    </a:p>
                  </a:txBody>
                  <a:tcPr/>
                </a:tc>
              </a:tr>
              <a:tr h="370840">
                <a:tc>
                  <a:txBody>
                    <a:bodyPr/>
                    <a:lstStyle/>
                    <a:p>
                      <a:r>
                        <a:rPr lang="fr-FR" dirty="0" smtClean="0"/>
                        <a:t>Céphalées</a:t>
                      </a:r>
                      <a:endParaRPr lang="fr-FR" dirty="0"/>
                    </a:p>
                  </a:txBody>
                  <a:tcPr/>
                </a:tc>
                <a:tc>
                  <a:txBody>
                    <a:bodyPr/>
                    <a:lstStyle/>
                    <a:p>
                      <a:r>
                        <a:rPr lang="fr-FR" dirty="0" smtClean="0"/>
                        <a:t>1</a:t>
                      </a:r>
                      <a:r>
                        <a:rPr lang="fr-FR" baseline="0" dirty="0" smtClean="0"/>
                        <a:t> à 2 </a:t>
                      </a:r>
                      <a:r>
                        <a:rPr lang="fr-FR" baseline="0" dirty="0" err="1" smtClean="0"/>
                        <a:t>sem</a:t>
                      </a:r>
                      <a:endParaRPr lang="fr-FR" dirty="0"/>
                    </a:p>
                  </a:txBody>
                  <a:tcPr/>
                </a:tc>
              </a:tr>
              <a:tr h="370840">
                <a:tc>
                  <a:txBody>
                    <a:bodyPr/>
                    <a:lstStyle/>
                    <a:p>
                      <a:r>
                        <a:rPr lang="fr-FR" dirty="0" smtClean="0"/>
                        <a:t>Gêne</a:t>
                      </a:r>
                      <a:r>
                        <a:rPr lang="fr-FR" baseline="0" dirty="0" smtClean="0"/>
                        <a:t> </a:t>
                      </a:r>
                      <a:r>
                        <a:rPr lang="fr-FR" dirty="0" smtClean="0"/>
                        <a:t>thoracique</a:t>
                      </a:r>
                      <a:endParaRPr lang="fr-FR" dirty="0"/>
                    </a:p>
                  </a:txBody>
                  <a:tcPr/>
                </a:tc>
                <a:tc>
                  <a:txBody>
                    <a:bodyPr/>
                    <a:lstStyle/>
                    <a:p>
                      <a:r>
                        <a:rPr lang="fr-FR" dirty="0" smtClean="0"/>
                        <a:t>1 à 3 </a:t>
                      </a:r>
                      <a:r>
                        <a:rPr lang="fr-FR" dirty="0" err="1" smtClean="0"/>
                        <a:t>sem</a:t>
                      </a:r>
                      <a:endParaRPr lang="fr-FR" dirty="0"/>
                    </a:p>
                  </a:txBody>
                  <a:tcPr/>
                </a:tc>
              </a:tr>
              <a:tr h="370840">
                <a:tc>
                  <a:txBody>
                    <a:bodyPr/>
                    <a:lstStyle/>
                    <a:p>
                      <a:r>
                        <a:rPr lang="fr-FR" dirty="0" smtClean="0"/>
                        <a:t>Constipation </a:t>
                      </a:r>
                      <a:endParaRPr lang="fr-FR" dirty="0"/>
                    </a:p>
                  </a:txBody>
                  <a:tcPr/>
                </a:tc>
                <a:tc>
                  <a:txBody>
                    <a:bodyPr/>
                    <a:lstStyle/>
                    <a:p>
                      <a:r>
                        <a:rPr lang="fr-FR" dirty="0" smtClean="0"/>
                        <a:t>1 à 2 </a:t>
                      </a:r>
                      <a:r>
                        <a:rPr lang="fr-FR" dirty="0" err="1" smtClean="0"/>
                        <a:t>sem</a:t>
                      </a:r>
                      <a:endParaRPr lang="fr-FR" dirty="0"/>
                    </a:p>
                  </a:txBody>
                  <a:tcPr/>
                </a:tc>
              </a:tr>
              <a:tr h="370840">
                <a:tc>
                  <a:txBody>
                    <a:bodyPr/>
                    <a:lstStyle/>
                    <a:p>
                      <a:r>
                        <a:rPr lang="fr-FR" dirty="0" smtClean="0"/>
                        <a:t>Irritabilité </a:t>
                      </a:r>
                      <a:endParaRPr lang="fr-FR" dirty="0"/>
                    </a:p>
                  </a:txBody>
                  <a:tcPr/>
                </a:tc>
                <a:tc>
                  <a:txBody>
                    <a:bodyPr/>
                    <a:lstStyle/>
                    <a:p>
                      <a:r>
                        <a:rPr lang="fr-FR" dirty="0" smtClean="0"/>
                        <a:t>2 à 4 </a:t>
                      </a:r>
                      <a:r>
                        <a:rPr lang="fr-FR" dirty="0" err="1" smtClean="0"/>
                        <a:t>sem</a:t>
                      </a:r>
                      <a:endParaRPr lang="fr-FR" dirty="0"/>
                    </a:p>
                  </a:txBody>
                  <a:tcPr/>
                </a:tc>
              </a:tr>
              <a:tr h="370840">
                <a:tc>
                  <a:txBody>
                    <a:bodyPr/>
                    <a:lstStyle/>
                    <a:p>
                      <a:r>
                        <a:rPr lang="fr-FR" dirty="0" smtClean="0"/>
                        <a:t>fatigabilité</a:t>
                      </a:r>
                      <a:endParaRPr lang="fr-FR" dirty="0"/>
                    </a:p>
                  </a:txBody>
                  <a:tcPr/>
                </a:tc>
                <a:tc>
                  <a:txBody>
                    <a:bodyPr/>
                    <a:lstStyle/>
                    <a:p>
                      <a:r>
                        <a:rPr lang="fr-FR" dirty="0" smtClean="0"/>
                        <a:t>2 à 4 </a:t>
                      </a:r>
                      <a:r>
                        <a:rPr lang="fr-FR" dirty="0" err="1" smtClean="0"/>
                        <a:t>sem</a:t>
                      </a:r>
                      <a:endParaRPr lang="fr-FR" dirty="0"/>
                    </a:p>
                  </a:txBody>
                  <a:tcPr/>
                </a:tc>
              </a:tr>
              <a:tr h="370840">
                <a:tc>
                  <a:txBody>
                    <a:bodyPr/>
                    <a:lstStyle/>
                    <a:p>
                      <a:r>
                        <a:rPr lang="fr-FR" dirty="0" smtClean="0"/>
                        <a:t>Toux ou écoulement nasal</a:t>
                      </a:r>
                      <a:endParaRPr lang="fr-FR" dirty="0"/>
                    </a:p>
                  </a:txBody>
                  <a:tcPr/>
                </a:tc>
                <a:tc>
                  <a:txBody>
                    <a:bodyPr/>
                    <a:lstStyle/>
                    <a:p>
                      <a:r>
                        <a:rPr lang="fr-FR" dirty="0" smtClean="0"/>
                        <a:t>Quelques </a:t>
                      </a:r>
                      <a:r>
                        <a:rPr lang="fr-FR" dirty="0" err="1" smtClean="0"/>
                        <a:t>sem</a:t>
                      </a:r>
                      <a:endParaRPr lang="fr-FR" dirty="0"/>
                    </a:p>
                  </a:txBody>
                  <a:tcPr/>
                </a:tc>
              </a:tr>
              <a:tr h="370840">
                <a:tc>
                  <a:txBody>
                    <a:bodyPr/>
                    <a:lstStyle/>
                    <a:p>
                      <a:r>
                        <a:rPr lang="fr-FR" dirty="0" smtClean="0"/>
                        <a:t>Défaut de concentration</a:t>
                      </a:r>
                      <a:endParaRPr lang="fr-FR" dirty="0"/>
                    </a:p>
                  </a:txBody>
                  <a:tcPr/>
                </a:tc>
                <a:tc>
                  <a:txBody>
                    <a:bodyPr/>
                    <a:lstStyle/>
                    <a:p>
                      <a:r>
                        <a:rPr lang="fr-FR" dirty="0" smtClean="0"/>
                        <a:t>Quelques </a:t>
                      </a:r>
                      <a:r>
                        <a:rPr lang="fr-FR" dirty="0" err="1" smtClean="0"/>
                        <a:t>sem</a:t>
                      </a:r>
                      <a:endParaRPr lang="fr-FR" dirty="0"/>
                    </a:p>
                  </a:txBody>
                  <a:tcPr/>
                </a:tc>
              </a:tr>
              <a:tr h="370840">
                <a:tc>
                  <a:txBody>
                    <a:bodyPr/>
                    <a:lstStyle/>
                    <a:p>
                      <a:r>
                        <a:rPr lang="fr-FR" dirty="0" smtClean="0"/>
                        <a:t>Faim </a:t>
                      </a:r>
                      <a:endParaRPr lang="fr-FR" dirty="0"/>
                    </a:p>
                  </a:txBody>
                  <a:tcPr/>
                </a:tc>
                <a:tc>
                  <a:txBody>
                    <a:bodyPr/>
                    <a:lstStyle/>
                    <a:p>
                      <a:r>
                        <a:rPr lang="fr-FR" dirty="0" smtClean="0">
                          <a:solidFill>
                            <a:srgbClr val="FF0000"/>
                          </a:solidFill>
                        </a:rPr>
                        <a:t>Plusieurs </a:t>
                      </a:r>
                      <a:r>
                        <a:rPr lang="fr-FR" dirty="0" err="1" smtClean="0">
                          <a:solidFill>
                            <a:srgbClr val="FF0000"/>
                          </a:solidFill>
                        </a:rPr>
                        <a:t>sem</a:t>
                      </a:r>
                      <a:endParaRPr lang="fr-FR" dirty="0">
                        <a:solidFill>
                          <a:srgbClr val="FF0000"/>
                        </a:solidFill>
                      </a:endParaRPr>
                    </a:p>
                  </a:txBody>
                  <a:tcPr/>
                </a:tc>
              </a:tr>
            </a:tbl>
          </a:graphicData>
        </a:graphic>
      </p:graphicFrame>
    </p:spTree>
    <p:extLst>
      <p:ext uri="{BB962C8B-B14F-4D97-AF65-F5344CB8AC3E}">
        <p14:creationId xmlns:p14="http://schemas.microsoft.com/office/powerpoint/2010/main" val="247706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2880" y="274638"/>
            <a:ext cx="8229600" cy="1143000"/>
          </a:xfrm>
        </p:spPr>
        <p:txBody>
          <a:bodyPr>
            <a:normAutofit/>
          </a:bodyPr>
          <a:lstStyle/>
          <a:p>
            <a:r>
              <a:rPr lang="fr-FR" b="1" i="1" dirty="0" smtClean="0">
                <a:solidFill>
                  <a:schemeClr val="accent1"/>
                </a:solidFill>
              </a:rPr>
              <a:t>Bases du traitement</a:t>
            </a:r>
            <a:endParaRPr lang="fr-FR" b="1" i="1" dirty="0">
              <a:solidFill>
                <a:schemeClr val="accent1"/>
              </a:solidFill>
            </a:endParaRPr>
          </a:p>
        </p:txBody>
      </p:sp>
      <p:sp>
        <p:nvSpPr>
          <p:cNvPr id="3" name="Espace réservé du contenu 2"/>
          <p:cNvSpPr>
            <a:spLocks noGrp="1"/>
          </p:cNvSpPr>
          <p:nvPr>
            <p:ph idx="1"/>
          </p:nvPr>
        </p:nvSpPr>
        <p:spPr/>
        <p:txBody>
          <a:bodyPr>
            <a:normAutofit/>
          </a:bodyPr>
          <a:lstStyle/>
          <a:p>
            <a:pPr marL="0" indent="0">
              <a:buNone/>
            </a:pPr>
            <a:r>
              <a:rPr lang="fr-FR" sz="2800" b="1" dirty="0" smtClean="0">
                <a:solidFill>
                  <a:schemeClr val="tx2">
                    <a:lumMod val="60000"/>
                    <a:lumOff val="40000"/>
                  </a:schemeClr>
                </a:solidFill>
              </a:rPr>
              <a:t>       1/ Traitement de fond: </a:t>
            </a:r>
          </a:p>
          <a:p>
            <a:pPr marL="0" indent="0">
              <a:buNone/>
            </a:pPr>
            <a:r>
              <a:rPr lang="fr-FR" sz="2400" dirty="0"/>
              <a:t>S</a:t>
            </a:r>
            <a:r>
              <a:rPr lang="fr-FR" sz="2400" dirty="0" smtClean="0"/>
              <a:t>tabiliser les anomalies de récepteurs nicotiniques centraux</a:t>
            </a:r>
          </a:p>
          <a:p>
            <a:pPr lvl="1"/>
            <a:r>
              <a:rPr lang="fr-FR" sz="2400" dirty="0" smtClean="0"/>
              <a:t>Patch de Nicotine</a:t>
            </a:r>
          </a:p>
          <a:p>
            <a:pPr lvl="1"/>
            <a:r>
              <a:rPr lang="fr-FR" sz="2400" dirty="0" err="1" smtClean="0"/>
              <a:t>Bupropion</a:t>
            </a:r>
            <a:endParaRPr lang="fr-FR" sz="2400" dirty="0" smtClean="0"/>
          </a:p>
          <a:p>
            <a:pPr lvl="1"/>
            <a:r>
              <a:rPr lang="fr-FR" sz="2400" dirty="0" err="1" smtClean="0"/>
              <a:t>Varenicline</a:t>
            </a:r>
            <a:endParaRPr lang="fr-FR" sz="2400" dirty="0"/>
          </a:p>
          <a:p>
            <a:pPr marL="457200" lvl="1" indent="0">
              <a:buNone/>
            </a:pPr>
            <a:r>
              <a:rPr lang="fr-FR" sz="2400" b="1" dirty="0" smtClean="0">
                <a:solidFill>
                  <a:schemeClr val="accent1"/>
                </a:solidFill>
              </a:rPr>
              <a:t>  2/ </a:t>
            </a:r>
            <a:r>
              <a:rPr lang="fr-FR" b="1" dirty="0" smtClean="0">
                <a:solidFill>
                  <a:schemeClr val="accent1"/>
                </a:solidFill>
              </a:rPr>
              <a:t>Thérapie </a:t>
            </a:r>
            <a:r>
              <a:rPr lang="fr-FR" b="1" dirty="0" err="1">
                <a:solidFill>
                  <a:schemeClr val="accent1"/>
                </a:solidFill>
              </a:rPr>
              <a:t>cognitivo</a:t>
            </a:r>
            <a:r>
              <a:rPr lang="fr-FR" b="1" dirty="0">
                <a:solidFill>
                  <a:schemeClr val="accent1"/>
                </a:solidFill>
              </a:rPr>
              <a:t>-comportementale</a:t>
            </a:r>
          </a:p>
          <a:p>
            <a:pPr marL="0" indent="0">
              <a:buNone/>
            </a:pPr>
            <a:r>
              <a:rPr lang="fr-FR" sz="2800" b="1" dirty="0" smtClean="0">
                <a:solidFill>
                  <a:schemeClr val="tx2">
                    <a:lumMod val="60000"/>
                    <a:lumOff val="40000"/>
                  </a:schemeClr>
                </a:solidFill>
              </a:rPr>
              <a:t>       3/ Traitement symptomatique: </a:t>
            </a:r>
          </a:p>
          <a:p>
            <a:pPr marL="0" indent="0">
              <a:buNone/>
            </a:pPr>
            <a:r>
              <a:rPr lang="fr-FR" sz="2400" dirty="0"/>
              <a:t>S</a:t>
            </a:r>
            <a:r>
              <a:rPr lang="fr-FR" sz="2400" dirty="0" smtClean="0"/>
              <a:t>oulager les symptômes de pointe et les envies de courte durée </a:t>
            </a:r>
          </a:p>
          <a:p>
            <a:pPr marL="0" indent="0">
              <a:buNone/>
            </a:pPr>
            <a:r>
              <a:rPr lang="fr-FR" sz="2400" dirty="0" smtClean="0"/>
              <a:t>Substituts nicotiniques à action rapide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2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2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fr-FR" b="1" i="1" dirty="0" smtClean="0">
                <a:solidFill>
                  <a:schemeClr val="accent1"/>
                </a:solidFill>
              </a:rPr>
              <a:t>Circonstances de consultation?</a:t>
            </a:r>
            <a:endParaRPr lang="fr-FR" b="1" i="1" dirty="0">
              <a:solidFill>
                <a:schemeClr val="accent1"/>
              </a:solidFill>
            </a:endParaRPr>
          </a:p>
        </p:txBody>
      </p:sp>
      <p:sp>
        <p:nvSpPr>
          <p:cNvPr id="3" name="Espace réservé du contenu 2"/>
          <p:cNvSpPr>
            <a:spLocks noGrp="1"/>
          </p:cNvSpPr>
          <p:nvPr>
            <p:ph idx="1"/>
          </p:nvPr>
        </p:nvSpPr>
        <p:spPr/>
        <p:txBody>
          <a:bodyPr>
            <a:normAutofit lnSpcReduction="10000"/>
          </a:bodyPr>
          <a:lstStyle/>
          <a:p>
            <a:pPr>
              <a:buNone/>
            </a:pPr>
            <a:endParaRPr lang="fr-FR" dirty="0" smtClean="0"/>
          </a:p>
          <a:p>
            <a:r>
              <a:rPr lang="fr-FR" dirty="0"/>
              <a:t>Intervention </a:t>
            </a:r>
            <a:r>
              <a:rPr lang="fr-FR" dirty="0" smtClean="0"/>
              <a:t>active </a:t>
            </a:r>
            <a:r>
              <a:rPr lang="fr-FR" dirty="0"/>
              <a:t>après une maladie aigue liée au </a:t>
            </a:r>
            <a:r>
              <a:rPr lang="fr-FR" dirty="0" smtClean="0"/>
              <a:t>tabac (Cancer </a:t>
            </a:r>
            <a:r>
              <a:rPr lang="fr-FR" dirty="0" err="1" smtClean="0"/>
              <a:t>bronchopulmonaire</a:t>
            </a:r>
            <a:r>
              <a:rPr lang="fr-FR" dirty="0" smtClean="0"/>
              <a:t>, BPCO, IDM, AVC,…)</a:t>
            </a:r>
            <a:endParaRPr lang="fr-FR" dirty="0"/>
          </a:p>
          <a:p>
            <a:r>
              <a:rPr lang="fr-FR" dirty="0" smtClean="0"/>
              <a:t>Consultation pour une dépendance à une substance autre que le tabac</a:t>
            </a:r>
          </a:p>
          <a:p>
            <a:r>
              <a:rPr lang="fr-FR" dirty="0" smtClean="0"/>
              <a:t>Consultation pour une pathologie psychiatrique</a:t>
            </a:r>
          </a:p>
          <a:p>
            <a:r>
              <a:rPr lang="fr-FR" dirty="0" smtClean="0"/>
              <a:t>Tout venant </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solidFill>
                  <a:schemeClr val="accent1"/>
                </a:solidFill>
              </a:rPr>
              <a:t>Au cours de n’importe quelle consultation</a:t>
            </a:r>
            <a:endParaRPr lang="fr-FR" b="1" i="1" dirty="0">
              <a:solidFill>
                <a:schemeClr val="accent1"/>
              </a:solidFill>
            </a:endParaRPr>
          </a:p>
        </p:txBody>
      </p:sp>
      <p:sp>
        <p:nvSpPr>
          <p:cNvPr id="3" name="Espace réservé du contenu 2"/>
          <p:cNvSpPr>
            <a:spLocks noGrp="1"/>
          </p:cNvSpPr>
          <p:nvPr>
            <p:ph idx="1"/>
          </p:nvPr>
        </p:nvSpPr>
        <p:spPr/>
        <p:txBody>
          <a:bodyPr/>
          <a:lstStyle/>
          <a:p>
            <a:endParaRPr lang="fr-FR" dirty="0" smtClean="0"/>
          </a:p>
          <a:p>
            <a:endParaRPr lang="fr-FR" dirty="0" smtClean="0"/>
          </a:p>
          <a:p>
            <a:r>
              <a:rPr lang="fr-FR" dirty="0" smtClean="0"/>
              <a:t>Établir le statut tabagique du patient</a:t>
            </a:r>
          </a:p>
          <a:p>
            <a:r>
              <a:rPr lang="fr-FR" dirty="0" smtClean="0"/>
              <a:t>Poser une première question: </a:t>
            </a:r>
            <a:r>
              <a:rPr lang="fr-FR" dirty="0" smtClean="0">
                <a:solidFill>
                  <a:srgbClr val="FF0000"/>
                </a:solidFill>
              </a:rPr>
              <a:t>« Fumez-vous?»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3500" y="-9525"/>
            <a:ext cx="9372600" cy="1143000"/>
          </a:xfrm>
        </p:spPr>
        <p:txBody>
          <a:bodyPr lIns="91440" rIns="91440" bIns="45720" anchorCtr="1"/>
          <a:lstStyle/>
          <a:p>
            <a:pPr eaLnBrk="1" hangingPunct="1">
              <a:defRPr/>
            </a:pPr>
            <a:r>
              <a:rPr lang="en-US" sz="3000" smtClean="0">
                <a:solidFill>
                  <a:schemeClr val="tx1"/>
                </a:solidFill>
                <a:effectLst>
                  <a:outerShdw blurRad="38100" dist="38100" dir="2700000" algn="tl">
                    <a:srgbClr val="C0C0C0"/>
                  </a:outerShdw>
                </a:effectLst>
              </a:rPr>
              <a:t>Le conseil minimal</a:t>
            </a:r>
            <a:r>
              <a:rPr lang="en-US" sz="3000" smtClean="0">
                <a:solidFill>
                  <a:schemeClr val="hlink"/>
                </a:solidFill>
                <a:effectLst>
                  <a:outerShdw blurRad="38100" dist="38100" dir="2700000" algn="tl">
                    <a:srgbClr val="C0C0C0"/>
                  </a:outerShdw>
                </a:effectLst>
              </a:rPr>
              <a:t> </a:t>
            </a:r>
            <a:endParaRPr lang="en-US" sz="3000" baseline="30000" smtClean="0">
              <a:solidFill>
                <a:schemeClr val="hlink"/>
              </a:solidFill>
              <a:effectLst>
                <a:outerShdw blurRad="38100" dist="38100" dir="2700000" algn="tl">
                  <a:srgbClr val="C0C0C0"/>
                </a:outerShdw>
              </a:effectLst>
            </a:endParaRPr>
          </a:p>
        </p:txBody>
      </p:sp>
      <p:sp>
        <p:nvSpPr>
          <p:cNvPr id="11267" name="Text Box 3"/>
          <p:cNvSpPr txBox="1">
            <a:spLocks noChangeArrowheads="1"/>
          </p:cNvSpPr>
          <p:nvPr/>
        </p:nvSpPr>
        <p:spPr bwMode="auto">
          <a:xfrm>
            <a:off x="-93663" y="44624"/>
            <a:ext cx="187326" cy="244475"/>
          </a:xfrm>
          <a:prstGeom prst="rect">
            <a:avLst/>
          </a:prstGeom>
          <a:noFill/>
          <a:ln w="9525" algn="ctr">
            <a:noFill/>
            <a:miter lim="800000"/>
            <a:headEnd/>
            <a:tailEnd/>
          </a:ln>
        </p:spPr>
        <p:txBody>
          <a:bodyPr wrap="none" lIns="93162" tIns="46581" rIns="93162" bIns="46581">
            <a:spAutoFit/>
          </a:bodyPr>
          <a:lstStyle/>
          <a:p>
            <a:pPr algn="l" eaLnBrk="1" hangingPunct="1">
              <a:defRPr/>
            </a:pPr>
            <a:endParaRPr lang="fr-FR" sz="1000" b="1">
              <a:solidFill>
                <a:srgbClr val="000000"/>
              </a:solidFill>
              <a:latin typeface="Arial Narrow" pitchFamily="34" charset="0"/>
              <a:ea typeface="+mn-ea"/>
              <a:cs typeface="+mn-cs"/>
            </a:endParaRPr>
          </a:p>
        </p:txBody>
      </p:sp>
      <p:sp>
        <p:nvSpPr>
          <p:cNvPr id="11268" name="Text Box 4"/>
          <p:cNvSpPr txBox="1">
            <a:spLocks noChangeArrowheads="1"/>
          </p:cNvSpPr>
          <p:nvPr/>
        </p:nvSpPr>
        <p:spPr bwMode="auto">
          <a:xfrm>
            <a:off x="3275856" y="1484784"/>
            <a:ext cx="2032293" cy="369332"/>
          </a:xfrm>
          <a:prstGeom prst="rect">
            <a:avLst/>
          </a:prstGeom>
          <a:noFill/>
          <a:ln w="28575">
            <a:solidFill>
              <a:schemeClr val="accent1"/>
            </a:solidFill>
            <a:miter lim="800000"/>
            <a:headEnd/>
            <a:tailEnd/>
          </a:ln>
        </p:spPr>
        <p:txBody>
          <a:bodyPr wrap="square">
            <a:spAutoFit/>
          </a:bodyPr>
          <a:lstStyle/>
          <a:p>
            <a:pPr eaLnBrk="1" hangingPunct="1">
              <a:defRPr/>
            </a:pPr>
            <a:r>
              <a:rPr lang="fr-FR" sz="1800" b="1" dirty="0" smtClean="0">
                <a:solidFill>
                  <a:srgbClr val="0F6FC6"/>
                </a:solidFill>
                <a:latin typeface="Arial" pitchFamily="34" charset="0"/>
                <a:ea typeface="+mn-ea"/>
                <a:cs typeface="+mn-cs"/>
              </a:rPr>
              <a:t>Fumez-vous?</a:t>
            </a:r>
            <a:endParaRPr lang="fr-FR" sz="1800" b="1" dirty="0">
              <a:solidFill>
                <a:srgbClr val="0F6FC6"/>
              </a:solidFill>
              <a:latin typeface="Arial" pitchFamily="34" charset="0"/>
              <a:ea typeface="+mn-ea"/>
              <a:cs typeface="+mn-cs"/>
            </a:endParaRPr>
          </a:p>
        </p:txBody>
      </p:sp>
      <p:sp>
        <p:nvSpPr>
          <p:cNvPr id="11269" name="Text Box 5"/>
          <p:cNvSpPr txBox="1">
            <a:spLocks noChangeArrowheads="1"/>
          </p:cNvSpPr>
          <p:nvPr/>
        </p:nvSpPr>
        <p:spPr bwMode="auto">
          <a:xfrm>
            <a:off x="744538" y="2903711"/>
            <a:ext cx="2256515" cy="338554"/>
          </a:xfrm>
          <a:prstGeom prst="rect">
            <a:avLst/>
          </a:prstGeom>
          <a:noFill/>
          <a:ln w="28575">
            <a:solidFill>
              <a:schemeClr val="accent1"/>
            </a:solidFill>
            <a:miter lim="800000"/>
            <a:headEnd/>
            <a:tailEnd/>
          </a:ln>
        </p:spPr>
        <p:txBody>
          <a:bodyPr wrap="none">
            <a:spAutoFit/>
          </a:bodyPr>
          <a:lstStyle/>
          <a:p>
            <a:pPr eaLnBrk="1" hangingPunct="1">
              <a:defRPr/>
            </a:pPr>
            <a:r>
              <a:rPr lang="fr-FR" sz="1600" b="1" dirty="0" smtClean="0">
                <a:solidFill>
                  <a:srgbClr val="0F6FC6"/>
                </a:solidFill>
                <a:latin typeface="Arial" pitchFamily="34" charset="0"/>
                <a:ea typeface="+mn-ea"/>
                <a:cs typeface="+mn-cs"/>
              </a:rPr>
              <a:t>Voulez vous </a:t>
            </a:r>
            <a:r>
              <a:rPr lang="fr-FR" sz="1600" b="1" dirty="0">
                <a:solidFill>
                  <a:srgbClr val="0F6FC6"/>
                </a:solidFill>
                <a:latin typeface="Arial" pitchFamily="34" charset="0"/>
                <a:ea typeface="+mn-ea"/>
                <a:cs typeface="+mn-cs"/>
              </a:rPr>
              <a:t>arrêter ?</a:t>
            </a:r>
          </a:p>
        </p:txBody>
      </p:sp>
      <p:sp>
        <p:nvSpPr>
          <p:cNvPr id="11270" name="Text Box 6"/>
          <p:cNvSpPr txBox="1">
            <a:spLocks noChangeArrowheads="1"/>
          </p:cNvSpPr>
          <p:nvPr/>
        </p:nvSpPr>
        <p:spPr bwMode="auto">
          <a:xfrm>
            <a:off x="2419350" y="4224511"/>
            <a:ext cx="1917700" cy="307777"/>
          </a:xfrm>
          <a:prstGeom prst="rect">
            <a:avLst/>
          </a:prstGeom>
          <a:noFill/>
          <a:ln w="28575">
            <a:solidFill>
              <a:schemeClr val="tx1"/>
            </a:solidFill>
            <a:miter lim="800000"/>
            <a:headEnd/>
            <a:tailEnd/>
          </a:ln>
        </p:spPr>
        <p:txBody>
          <a:bodyPr>
            <a:spAutoFit/>
          </a:bodyPr>
          <a:lstStyle/>
          <a:p>
            <a:pPr eaLnBrk="1" hangingPunct="1">
              <a:defRPr/>
            </a:pPr>
            <a:r>
              <a:rPr lang="fr-FR" sz="1400" b="1" dirty="0" smtClean="0">
                <a:solidFill>
                  <a:srgbClr val="000000"/>
                </a:solidFill>
                <a:latin typeface="Arial" pitchFamily="34" charset="0"/>
              </a:rPr>
              <a:t>Brochures</a:t>
            </a:r>
            <a:endParaRPr lang="fr-FR" sz="1400" b="1" dirty="0">
              <a:solidFill>
                <a:srgbClr val="000000"/>
              </a:solidFill>
              <a:latin typeface="Arial" pitchFamily="34" charset="0"/>
              <a:ea typeface="+mn-ea"/>
              <a:cs typeface="+mn-cs"/>
            </a:endParaRPr>
          </a:p>
        </p:txBody>
      </p:sp>
      <p:sp>
        <p:nvSpPr>
          <p:cNvPr id="11271" name="Text Box 7"/>
          <p:cNvSpPr txBox="1">
            <a:spLocks noChangeArrowheads="1"/>
          </p:cNvSpPr>
          <p:nvPr/>
        </p:nvSpPr>
        <p:spPr bwMode="auto">
          <a:xfrm>
            <a:off x="25400" y="4211811"/>
            <a:ext cx="2028825" cy="738664"/>
          </a:xfrm>
          <a:prstGeom prst="rect">
            <a:avLst/>
          </a:prstGeom>
          <a:noFill/>
          <a:ln w="28575">
            <a:solidFill>
              <a:schemeClr val="accent1"/>
            </a:solidFill>
            <a:miter lim="800000"/>
            <a:headEnd/>
            <a:tailEnd/>
          </a:ln>
        </p:spPr>
        <p:txBody>
          <a:bodyPr>
            <a:spAutoFit/>
          </a:bodyPr>
          <a:lstStyle/>
          <a:p>
            <a:pPr eaLnBrk="1" hangingPunct="1">
              <a:defRPr/>
            </a:pPr>
            <a:r>
              <a:rPr lang="fr-FR" sz="1400" b="1" dirty="0" smtClean="0">
                <a:solidFill>
                  <a:srgbClr val="0F6FC6"/>
                </a:solidFill>
                <a:latin typeface="Arial" pitchFamily="34" charset="0"/>
                <a:ea typeface="+mn-ea"/>
                <a:cs typeface="+mn-cs"/>
              </a:rPr>
              <a:t>Pec de la dépendance tabagique  </a:t>
            </a:r>
            <a:endParaRPr lang="fr-FR" sz="1400" b="1" dirty="0">
              <a:solidFill>
                <a:srgbClr val="0F6FC6"/>
              </a:solidFill>
              <a:latin typeface="Arial" pitchFamily="34" charset="0"/>
              <a:ea typeface="+mn-ea"/>
              <a:cs typeface="+mn-cs"/>
            </a:endParaRPr>
          </a:p>
        </p:txBody>
      </p:sp>
      <p:sp>
        <p:nvSpPr>
          <p:cNvPr id="11272" name="Text Box 8"/>
          <p:cNvSpPr txBox="1">
            <a:spLocks noChangeArrowheads="1"/>
          </p:cNvSpPr>
          <p:nvPr/>
        </p:nvSpPr>
        <p:spPr bwMode="auto">
          <a:xfrm>
            <a:off x="5549900" y="2903711"/>
            <a:ext cx="2386013" cy="365125"/>
          </a:xfrm>
          <a:prstGeom prst="rect">
            <a:avLst/>
          </a:prstGeom>
          <a:noFill/>
          <a:ln w="28575">
            <a:solidFill>
              <a:schemeClr val="tx1"/>
            </a:solidFill>
            <a:miter lim="800000"/>
            <a:headEnd/>
            <a:tailEnd/>
          </a:ln>
        </p:spPr>
        <p:txBody>
          <a:bodyPr wrap="none">
            <a:spAutoFit/>
          </a:bodyPr>
          <a:lstStyle/>
          <a:p>
            <a:pPr eaLnBrk="1" hangingPunct="1">
              <a:defRPr/>
            </a:pPr>
            <a:r>
              <a:rPr lang="fr-FR" sz="1600" b="1">
                <a:solidFill>
                  <a:srgbClr val="000000"/>
                </a:solidFill>
                <a:latin typeface="Arial" pitchFamily="34" charset="0"/>
                <a:ea typeface="+mn-ea"/>
                <a:cs typeface="+mn-cs"/>
              </a:rPr>
              <a:t>Le patient a-t-il fumé ?</a:t>
            </a:r>
          </a:p>
        </p:txBody>
      </p:sp>
      <p:sp>
        <p:nvSpPr>
          <p:cNvPr id="11273" name="Text Box 9"/>
          <p:cNvSpPr txBox="1">
            <a:spLocks noChangeArrowheads="1"/>
          </p:cNvSpPr>
          <p:nvPr/>
        </p:nvSpPr>
        <p:spPr bwMode="auto">
          <a:xfrm>
            <a:off x="5143500" y="4200699"/>
            <a:ext cx="1304925" cy="758825"/>
          </a:xfrm>
          <a:prstGeom prst="rect">
            <a:avLst/>
          </a:prstGeom>
          <a:noFill/>
          <a:ln w="28575">
            <a:solidFill>
              <a:schemeClr val="tx1"/>
            </a:solidFill>
            <a:miter lim="800000"/>
            <a:headEnd/>
            <a:tailEnd/>
          </a:ln>
        </p:spPr>
        <p:txBody>
          <a:bodyPr wrap="none">
            <a:spAutoFit/>
          </a:bodyPr>
          <a:lstStyle/>
          <a:p>
            <a:pPr eaLnBrk="1" hangingPunct="1">
              <a:defRPr/>
            </a:pPr>
            <a:r>
              <a:rPr lang="fr-FR" sz="1400" b="1" dirty="0">
                <a:solidFill>
                  <a:srgbClr val="000000"/>
                </a:solidFill>
                <a:latin typeface="Arial" pitchFamily="34" charset="0"/>
                <a:ea typeface="+mn-ea"/>
                <a:cs typeface="+mn-cs"/>
              </a:rPr>
              <a:t>Stratégie de </a:t>
            </a:r>
          </a:p>
          <a:p>
            <a:pPr eaLnBrk="1" hangingPunct="1">
              <a:defRPr/>
            </a:pPr>
            <a:r>
              <a:rPr lang="fr-FR" sz="1400" b="1" dirty="0">
                <a:solidFill>
                  <a:srgbClr val="000000"/>
                </a:solidFill>
                <a:latin typeface="Arial" pitchFamily="34" charset="0"/>
                <a:ea typeface="+mn-ea"/>
                <a:cs typeface="+mn-cs"/>
              </a:rPr>
              <a:t>prévention </a:t>
            </a:r>
          </a:p>
          <a:p>
            <a:pPr eaLnBrk="1" hangingPunct="1">
              <a:defRPr/>
            </a:pPr>
            <a:r>
              <a:rPr lang="fr-FR" sz="1400" b="1" dirty="0">
                <a:solidFill>
                  <a:srgbClr val="000000"/>
                </a:solidFill>
                <a:latin typeface="Arial" pitchFamily="34" charset="0"/>
                <a:ea typeface="+mn-ea"/>
                <a:cs typeface="+mn-cs"/>
              </a:rPr>
              <a:t>de la rechute</a:t>
            </a:r>
          </a:p>
        </p:txBody>
      </p:sp>
      <p:sp>
        <p:nvSpPr>
          <p:cNvPr id="11274" name="Text Box 10"/>
          <p:cNvSpPr txBox="1">
            <a:spLocks noChangeArrowheads="1"/>
          </p:cNvSpPr>
          <p:nvPr/>
        </p:nvSpPr>
        <p:spPr bwMode="auto">
          <a:xfrm>
            <a:off x="7308850" y="4302299"/>
            <a:ext cx="1758950" cy="546100"/>
          </a:xfrm>
          <a:prstGeom prst="rect">
            <a:avLst/>
          </a:prstGeom>
          <a:noFill/>
          <a:ln w="28575">
            <a:solidFill>
              <a:schemeClr val="tx1"/>
            </a:solidFill>
            <a:miter lim="800000"/>
            <a:headEnd/>
            <a:tailEnd/>
          </a:ln>
        </p:spPr>
        <p:txBody>
          <a:bodyPr wrap="none">
            <a:spAutoFit/>
          </a:bodyPr>
          <a:lstStyle/>
          <a:p>
            <a:pPr eaLnBrk="1" hangingPunct="1">
              <a:defRPr/>
            </a:pPr>
            <a:r>
              <a:rPr lang="fr-FR" sz="1400" b="1">
                <a:solidFill>
                  <a:srgbClr val="000000"/>
                </a:solidFill>
                <a:latin typeface="Arial" pitchFamily="34" charset="0"/>
                <a:ea typeface="+mn-ea"/>
                <a:cs typeface="+mn-cs"/>
              </a:rPr>
              <a:t>Pas de prise en </a:t>
            </a:r>
          </a:p>
          <a:p>
            <a:pPr eaLnBrk="1" hangingPunct="1">
              <a:defRPr/>
            </a:pPr>
            <a:r>
              <a:rPr lang="fr-FR" sz="1400" b="1">
                <a:solidFill>
                  <a:srgbClr val="000000"/>
                </a:solidFill>
                <a:latin typeface="Arial" pitchFamily="34" charset="0"/>
                <a:ea typeface="+mn-ea"/>
                <a:cs typeface="+mn-cs"/>
              </a:rPr>
              <a:t>charge nécessaire</a:t>
            </a:r>
          </a:p>
        </p:txBody>
      </p:sp>
      <p:sp>
        <p:nvSpPr>
          <p:cNvPr id="11275" name="Line 11"/>
          <p:cNvSpPr>
            <a:spLocks noChangeShapeType="1"/>
          </p:cNvSpPr>
          <p:nvPr/>
        </p:nvSpPr>
        <p:spPr bwMode="auto">
          <a:xfrm flipH="1">
            <a:off x="1955800" y="1751186"/>
            <a:ext cx="1244600" cy="0"/>
          </a:xfrm>
          <a:prstGeom prst="line">
            <a:avLst/>
          </a:prstGeom>
          <a:noFill/>
          <a:ln w="28575">
            <a:solidFill>
              <a:schemeClr val="accent1"/>
            </a:solidFill>
            <a:round/>
            <a:headEnd/>
            <a:tailEn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76" name="Line 12"/>
          <p:cNvSpPr>
            <a:spLocks noChangeShapeType="1"/>
          </p:cNvSpPr>
          <p:nvPr/>
        </p:nvSpPr>
        <p:spPr bwMode="auto">
          <a:xfrm>
            <a:off x="1968500" y="1763886"/>
            <a:ext cx="0" cy="1130300"/>
          </a:xfrm>
          <a:prstGeom prst="line">
            <a:avLst/>
          </a:prstGeom>
          <a:noFill/>
          <a:ln w="28575">
            <a:solidFill>
              <a:schemeClr val="accent1"/>
            </a:solidFill>
            <a:round/>
            <a:headEnd/>
            <a:tailEnd type="triangle" w="med" len="me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77" name="Line 13"/>
          <p:cNvSpPr>
            <a:spLocks noChangeShapeType="1"/>
          </p:cNvSpPr>
          <p:nvPr/>
        </p:nvSpPr>
        <p:spPr bwMode="auto">
          <a:xfrm flipH="1">
            <a:off x="5410200" y="1751186"/>
            <a:ext cx="1244600" cy="0"/>
          </a:xfrm>
          <a:prstGeom prst="line">
            <a:avLst/>
          </a:prstGeom>
          <a:noFill/>
          <a:ln w="28575">
            <a:solidFill>
              <a:schemeClr val="tx1"/>
            </a:solidFill>
            <a:round/>
            <a:headEnd/>
            <a:tailEn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78" name="Line 14"/>
          <p:cNvSpPr>
            <a:spLocks noChangeShapeType="1"/>
          </p:cNvSpPr>
          <p:nvPr/>
        </p:nvSpPr>
        <p:spPr bwMode="auto">
          <a:xfrm>
            <a:off x="6654800" y="1751186"/>
            <a:ext cx="0" cy="1130300"/>
          </a:xfrm>
          <a:prstGeom prst="line">
            <a:avLst/>
          </a:prstGeom>
          <a:noFill/>
          <a:ln w="28575">
            <a:solidFill>
              <a:schemeClr val="tx1"/>
            </a:solidFill>
            <a:round/>
            <a:headEnd/>
            <a:tailEnd type="triangle" w="med" len="me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79" name="Line 15"/>
          <p:cNvSpPr>
            <a:spLocks noChangeShapeType="1"/>
          </p:cNvSpPr>
          <p:nvPr/>
        </p:nvSpPr>
        <p:spPr bwMode="auto">
          <a:xfrm>
            <a:off x="3059832" y="3110086"/>
            <a:ext cx="393700" cy="0"/>
          </a:xfrm>
          <a:prstGeom prst="line">
            <a:avLst/>
          </a:prstGeom>
          <a:noFill/>
          <a:ln w="28575">
            <a:solidFill>
              <a:schemeClr val="tx1"/>
            </a:solidFill>
            <a:round/>
            <a:headEnd/>
            <a:tailEn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80" name="Line 16"/>
          <p:cNvSpPr>
            <a:spLocks noChangeShapeType="1"/>
          </p:cNvSpPr>
          <p:nvPr/>
        </p:nvSpPr>
        <p:spPr bwMode="auto">
          <a:xfrm flipH="1" flipV="1">
            <a:off x="444500" y="3071986"/>
            <a:ext cx="292100" cy="12700"/>
          </a:xfrm>
          <a:prstGeom prst="line">
            <a:avLst/>
          </a:prstGeom>
          <a:noFill/>
          <a:ln w="28575">
            <a:solidFill>
              <a:schemeClr val="accent1"/>
            </a:solidFill>
            <a:round/>
            <a:headEnd/>
            <a:tailEn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81" name="Line 17"/>
          <p:cNvSpPr>
            <a:spLocks noChangeShapeType="1"/>
          </p:cNvSpPr>
          <p:nvPr/>
        </p:nvSpPr>
        <p:spPr bwMode="auto">
          <a:xfrm>
            <a:off x="444500" y="3071986"/>
            <a:ext cx="0" cy="1066800"/>
          </a:xfrm>
          <a:prstGeom prst="line">
            <a:avLst/>
          </a:prstGeom>
          <a:noFill/>
          <a:ln w="28575">
            <a:solidFill>
              <a:schemeClr val="accent1"/>
            </a:solidFill>
            <a:round/>
            <a:headEnd/>
            <a:tailEnd type="triangle" w="med" len="me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82" name="Line 18"/>
          <p:cNvSpPr>
            <a:spLocks noChangeShapeType="1"/>
          </p:cNvSpPr>
          <p:nvPr/>
        </p:nvSpPr>
        <p:spPr bwMode="auto">
          <a:xfrm flipH="1">
            <a:off x="3491880" y="3110086"/>
            <a:ext cx="0" cy="1054100"/>
          </a:xfrm>
          <a:prstGeom prst="line">
            <a:avLst/>
          </a:prstGeom>
          <a:noFill/>
          <a:ln w="28575">
            <a:solidFill>
              <a:schemeClr val="tx1"/>
            </a:solidFill>
            <a:round/>
            <a:headEnd/>
            <a:tailEnd type="triangle" w="med" len="me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83" name="Line 19"/>
          <p:cNvSpPr>
            <a:spLocks noChangeShapeType="1"/>
          </p:cNvSpPr>
          <p:nvPr/>
        </p:nvSpPr>
        <p:spPr bwMode="auto">
          <a:xfrm>
            <a:off x="7950200" y="3071986"/>
            <a:ext cx="393700" cy="0"/>
          </a:xfrm>
          <a:prstGeom prst="line">
            <a:avLst/>
          </a:prstGeom>
          <a:noFill/>
          <a:ln w="28575">
            <a:solidFill>
              <a:schemeClr val="tx1"/>
            </a:solidFill>
            <a:round/>
            <a:headEnd/>
            <a:tailEn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84" name="Line 20"/>
          <p:cNvSpPr>
            <a:spLocks noChangeShapeType="1"/>
          </p:cNvSpPr>
          <p:nvPr/>
        </p:nvSpPr>
        <p:spPr bwMode="auto">
          <a:xfrm flipH="1" flipV="1">
            <a:off x="5219700" y="3059286"/>
            <a:ext cx="292100" cy="12700"/>
          </a:xfrm>
          <a:prstGeom prst="line">
            <a:avLst/>
          </a:prstGeom>
          <a:noFill/>
          <a:ln w="28575">
            <a:solidFill>
              <a:schemeClr val="tx1"/>
            </a:solidFill>
            <a:round/>
            <a:headEnd/>
            <a:tailEn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85" name="Line 21"/>
          <p:cNvSpPr>
            <a:spLocks noChangeShapeType="1"/>
          </p:cNvSpPr>
          <p:nvPr/>
        </p:nvSpPr>
        <p:spPr bwMode="auto">
          <a:xfrm>
            <a:off x="5219700" y="3059286"/>
            <a:ext cx="0" cy="1066800"/>
          </a:xfrm>
          <a:prstGeom prst="line">
            <a:avLst/>
          </a:prstGeom>
          <a:noFill/>
          <a:ln w="28575">
            <a:solidFill>
              <a:schemeClr val="tx1"/>
            </a:solidFill>
            <a:round/>
            <a:headEnd/>
            <a:tailEnd type="triangle" w="med" len="me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86" name="Line 22"/>
          <p:cNvSpPr>
            <a:spLocks noChangeShapeType="1"/>
          </p:cNvSpPr>
          <p:nvPr/>
        </p:nvSpPr>
        <p:spPr bwMode="auto">
          <a:xfrm flipH="1">
            <a:off x="8331200" y="3071986"/>
            <a:ext cx="0" cy="1054100"/>
          </a:xfrm>
          <a:prstGeom prst="line">
            <a:avLst/>
          </a:prstGeom>
          <a:noFill/>
          <a:ln w="28575">
            <a:solidFill>
              <a:schemeClr val="tx1"/>
            </a:solidFill>
            <a:round/>
            <a:headEnd/>
            <a:tailEnd type="triangle" w="med" len="med"/>
          </a:ln>
        </p:spPr>
        <p:txBody>
          <a:bodyPr wrap="none" anchor="ctr"/>
          <a:lstStyle/>
          <a:p>
            <a:pPr algn="l" eaLnBrk="1" hangingPunct="1">
              <a:defRPr/>
            </a:pPr>
            <a:endParaRPr lang="fr-FR" sz="1800">
              <a:solidFill>
                <a:srgbClr val="000000"/>
              </a:solidFill>
              <a:latin typeface="Arial" pitchFamily="34" charset="0"/>
              <a:ea typeface="+mn-ea"/>
              <a:cs typeface="+mn-cs"/>
            </a:endParaRPr>
          </a:p>
        </p:txBody>
      </p:sp>
      <p:sp>
        <p:nvSpPr>
          <p:cNvPr id="11287" name="Text Box 23"/>
          <p:cNvSpPr txBox="1">
            <a:spLocks noChangeArrowheads="1"/>
          </p:cNvSpPr>
          <p:nvPr/>
        </p:nvSpPr>
        <p:spPr bwMode="auto">
          <a:xfrm>
            <a:off x="601663" y="3487911"/>
            <a:ext cx="523875" cy="336550"/>
          </a:xfrm>
          <a:prstGeom prst="rect">
            <a:avLst/>
          </a:prstGeom>
          <a:noFill/>
          <a:ln w="38100">
            <a:noFill/>
            <a:miter lim="800000"/>
            <a:headEnd/>
            <a:tailEnd/>
          </a:ln>
        </p:spPr>
        <p:txBody>
          <a:bodyPr wrap="none">
            <a:spAutoFit/>
          </a:bodyPr>
          <a:lstStyle/>
          <a:p>
            <a:pPr eaLnBrk="1" hangingPunct="1">
              <a:defRPr/>
            </a:pPr>
            <a:r>
              <a:rPr lang="fr-FR" sz="1600" b="1">
                <a:solidFill>
                  <a:srgbClr val="0F6FC6"/>
                </a:solidFill>
                <a:latin typeface="Arial" pitchFamily="34" charset="0"/>
                <a:ea typeface="+mn-ea"/>
                <a:cs typeface="+mn-cs"/>
              </a:rPr>
              <a:t>Oui</a:t>
            </a:r>
          </a:p>
        </p:txBody>
      </p:sp>
      <p:sp>
        <p:nvSpPr>
          <p:cNvPr id="11288" name="Text Box 24"/>
          <p:cNvSpPr txBox="1">
            <a:spLocks noChangeArrowheads="1"/>
          </p:cNvSpPr>
          <p:nvPr/>
        </p:nvSpPr>
        <p:spPr bwMode="auto">
          <a:xfrm>
            <a:off x="5364163" y="3462511"/>
            <a:ext cx="523875" cy="336550"/>
          </a:xfrm>
          <a:prstGeom prst="rect">
            <a:avLst/>
          </a:prstGeom>
          <a:noFill/>
          <a:ln w="38100">
            <a:noFill/>
            <a:miter lim="800000"/>
            <a:headEnd/>
            <a:tailEnd/>
          </a:ln>
        </p:spPr>
        <p:txBody>
          <a:bodyPr wrap="none">
            <a:spAutoFit/>
          </a:bodyPr>
          <a:lstStyle/>
          <a:p>
            <a:pPr eaLnBrk="1" hangingPunct="1">
              <a:defRPr/>
            </a:pPr>
            <a:r>
              <a:rPr lang="fr-FR" sz="1600" b="1">
                <a:solidFill>
                  <a:srgbClr val="000000"/>
                </a:solidFill>
                <a:latin typeface="Arial" pitchFamily="34" charset="0"/>
                <a:ea typeface="+mn-ea"/>
                <a:cs typeface="+mn-cs"/>
              </a:rPr>
              <a:t>Oui</a:t>
            </a:r>
          </a:p>
        </p:txBody>
      </p:sp>
      <p:sp>
        <p:nvSpPr>
          <p:cNvPr id="11289" name="Text Box 25"/>
          <p:cNvSpPr txBox="1">
            <a:spLocks noChangeArrowheads="1"/>
          </p:cNvSpPr>
          <p:nvPr/>
        </p:nvSpPr>
        <p:spPr bwMode="auto">
          <a:xfrm>
            <a:off x="7699375" y="3449811"/>
            <a:ext cx="577850" cy="336550"/>
          </a:xfrm>
          <a:prstGeom prst="rect">
            <a:avLst/>
          </a:prstGeom>
          <a:noFill/>
          <a:ln w="38100">
            <a:noFill/>
            <a:miter lim="800000"/>
            <a:headEnd/>
            <a:tailEnd/>
          </a:ln>
        </p:spPr>
        <p:txBody>
          <a:bodyPr wrap="none">
            <a:spAutoFit/>
          </a:bodyPr>
          <a:lstStyle/>
          <a:p>
            <a:pPr eaLnBrk="1" hangingPunct="1">
              <a:defRPr/>
            </a:pPr>
            <a:r>
              <a:rPr lang="fr-FR" sz="1600" b="1">
                <a:solidFill>
                  <a:srgbClr val="000000"/>
                </a:solidFill>
                <a:latin typeface="Arial" pitchFamily="34" charset="0"/>
                <a:ea typeface="+mn-ea"/>
                <a:cs typeface="+mn-cs"/>
              </a:rPr>
              <a:t>Non</a:t>
            </a:r>
          </a:p>
        </p:txBody>
      </p:sp>
      <p:sp>
        <p:nvSpPr>
          <p:cNvPr id="11290" name="Text Box 26"/>
          <p:cNvSpPr txBox="1">
            <a:spLocks noChangeArrowheads="1"/>
          </p:cNvSpPr>
          <p:nvPr/>
        </p:nvSpPr>
        <p:spPr bwMode="auto">
          <a:xfrm>
            <a:off x="3562102" y="3500611"/>
            <a:ext cx="577850" cy="336550"/>
          </a:xfrm>
          <a:prstGeom prst="rect">
            <a:avLst/>
          </a:prstGeom>
          <a:noFill/>
          <a:ln w="38100">
            <a:noFill/>
            <a:miter lim="800000"/>
            <a:headEnd/>
            <a:tailEnd/>
          </a:ln>
        </p:spPr>
        <p:txBody>
          <a:bodyPr wrap="none">
            <a:spAutoFit/>
          </a:bodyPr>
          <a:lstStyle/>
          <a:p>
            <a:pPr eaLnBrk="1" hangingPunct="1">
              <a:defRPr/>
            </a:pPr>
            <a:r>
              <a:rPr lang="fr-FR" sz="1600" b="1" dirty="0">
                <a:solidFill>
                  <a:srgbClr val="0F6FC6"/>
                </a:solidFill>
                <a:latin typeface="Arial" pitchFamily="34" charset="0"/>
                <a:ea typeface="+mn-ea"/>
                <a:cs typeface="+mn-cs"/>
              </a:rPr>
              <a:t>Non</a:t>
            </a:r>
          </a:p>
        </p:txBody>
      </p:sp>
      <p:sp>
        <p:nvSpPr>
          <p:cNvPr id="11291" name="Text Box 27"/>
          <p:cNvSpPr txBox="1">
            <a:spLocks noChangeArrowheads="1"/>
          </p:cNvSpPr>
          <p:nvPr/>
        </p:nvSpPr>
        <p:spPr bwMode="auto">
          <a:xfrm>
            <a:off x="2239963" y="1862311"/>
            <a:ext cx="523875" cy="336550"/>
          </a:xfrm>
          <a:prstGeom prst="rect">
            <a:avLst/>
          </a:prstGeom>
          <a:noFill/>
          <a:ln w="38100">
            <a:noFill/>
            <a:miter lim="800000"/>
            <a:headEnd/>
            <a:tailEnd/>
          </a:ln>
        </p:spPr>
        <p:txBody>
          <a:bodyPr wrap="none">
            <a:spAutoFit/>
          </a:bodyPr>
          <a:lstStyle/>
          <a:p>
            <a:pPr eaLnBrk="1" hangingPunct="1">
              <a:defRPr/>
            </a:pPr>
            <a:r>
              <a:rPr lang="fr-FR" sz="1600" b="1">
                <a:solidFill>
                  <a:srgbClr val="0F6FC6"/>
                </a:solidFill>
                <a:latin typeface="Arial" pitchFamily="34" charset="0"/>
                <a:ea typeface="+mn-ea"/>
                <a:cs typeface="+mn-cs"/>
              </a:rPr>
              <a:t>Oui</a:t>
            </a:r>
          </a:p>
        </p:txBody>
      </p:sp>
      <p:sp>
        <p:nvSpPr>
          <p:cNvPr id="11292" name="Text Box 28"/>
          <p:cNvSpPr txBox="1">
            <a:spLocks noChangeArrowheads="1"/>
          </p:cNvSpPr>
          <p:nvPr/>
        </p:nvSpPr>
        <p:spPr bwMode="auto">
          <a:xfrm>
            <a:off x="5908675" y="1900411"/>
            <a:ext cx="577850" cy="336550"/>
          </a:xfrm>
          <a:prstGeom prst="rect">
            <a:avLst/>
          </a:prstGeom>
          <a:noFill/>
          <a:ln w="38100">
            <a:noFill/>
            <a:miter lim="800000"/>
            <a:headEnd/>
            <a:tailEnd/>
          </a:ln>
        </p:spPr>
        <p:txBody>
          <a:bodyPr wrap="none">
            <a:spAutoFit/>
          </a:bodyPr>
          <a:lstStyle/>
          <a:p>
            <a:pPr eaLnBrk="1" hangingPunct="1">
              <a:defRPr/>
            </a:pPr>
            <a:r>
              <a:rPr lang="fr-FR" sz="1600" b="1">
                <a:solidFill>
                  <a:srgbClr val="000000"/>
                </a:solidFill>
                <a:latin typeface="Arial" pitchFamily="34" charset="0"/>
                <a:ea typeface="+mn-ea"/>
                <a:cs typeface="+mn-cs"/>
              </a:rPr>
              <a:t>Non</a:t>
            </a:r>
          </a:p>
        </p:txBody>
      </p:sp>
      <p:sp>
        <p:nvSpPr>
          <p:cNvPr id="11293" name="Text Box 29"/>
          <p:cNvSpPr txBox="1">
            <a:spLocks noChangeArrowheads="1"/>
          </p:cNvSpPr>
          <p:nvPr/>
        </p:nvSpPr>
        <p:spPr bwMode="auto">
          <a:xfrm>
            <a:off x="444500" y="5445224"/>
            <a:ext cx="8642350" cy="400110"/>
          </a:xfrm>
          <a:prstGeom prst="rect">
            <a:avLst/>
          </a:prstGeom>
          <a:noFill/>
          <a:ln w="9525">
            <a:noFill/>
            <a:miter lim="800000"/>
            <a:headEnd/>
            <a:tailEnd/>
          </a:ln>
        </p:spPr>
        <p:txBody>
          <a:bodyPr>
            <a:spAutoFit/>
          </a:bodyPr>
          <a:lstStyle/>
          <a:p>
            <a:pPr marL="457200" indent="-457200" algn="l">
              <a:defRPr/>
            </a:pPr>
            <a:r>
              <a:rPr lang="en-US" sz="1000" dirty="0">
                <a:solidFill>
                  <a:srgbClr val="000000"/>
                </a:solidFill>
                <a:latin typeface="Arial Narrow" pitchFamily="34" charset="0"/>
                <a:ea typeface="+mn-ea"/>
              </a:rPr>
              <a:t>.</a:t>
            </a:r>
            <a:r>
              <a:rPr lang="en-US" sz="1000" dirty="0">
                <a:solidFill>
                  <a:srgbClr val="000000"/>
                </a:solidFill>
                <a:latin typeface="Arial Narrow" pitchFamily="34" charset="0"/>
                <a:ea typeface="+mn-ea"/>
                <a:cs typeface="+mn-cs"/>
              </a:rPr>
              <a:t> </a:t>
            </a:r>
            <a:endParaRPr lang="en-US" sz="1000" dirty="0">
              <a:solidFill>
                <a:srgbClr val="000000"/>
              </a:solidFill>
              <a:latin typeface="Arial Narrow" pitchFamily="34" charset="0"/>
              <a:ea typeface="+mn-ea"/>
            </a:endParaRPr>
          </a:p>
          <a:p>
            <a:pPr marL="457200" indent="-457200" algn="l">
              <a:buFontTx/>
              <a:buAutoNum type="arabicPeriod"/>
              <a:defRPr/>
            </a:pPr>
            <a:endParaRPr lang="en-US" sz="1000" dirty="0">
              <a:solidFill>
                <a:srgbClr val="000000"/>
              </a:solidFill>
              <a:latin typeface="Arial Narrow" pitchFamily="34" charset="0"/>
              <a:ea typeface="+mn-ea"/>
            </a:endParaRPr>
          </a:p>
        </p:txBody>
      </p:sp>
      <p:sp>
        <p:nvSpPr>
          <p:cNvPr id="30" name="ZoneTexte 29"/>
          <p:cNvSpPr txBox="1"/>
          <p:nvPr/>
        </p:nvSpPr>
        <p:spPr>
          <a:xfrm>
            <a:off x="2699792" y="4725144"/>
            <a:ext cx="1656184" cy="369332"/>
          </a:xfrm>
          <a:prstGeom prst="rect">
            <a:avLst/>
          </a:prstGeom>
          <a:noFill/>
        </p:spPr>
        <p:txBody>
          <a:bodyPr wrap="square" rtlCol="0">
            <a:spAutoFit/>
          </a:bodyPr>
          <a:lstStyle/>
          <a:p>
            <a:r>
              <a:rPr lang="fr-FR" b="1" dirty="0" smtClean="0">
                <a:solidFill>
                  <a:srgbClr val="FF0000"/>
                </a:solidFill>
              </a:rPr>
              <a:t>3 à 4% d’arrêt</a:t>
            </a:r>
            <a:endParaRPr lang="fr-FR" b="1"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03648" y="188640"/>
            <a:ext cx="6264696" cy="1323439"/>
          </a:xfrm>
          <a:prstGeom prst="rect">
            <a:avLst/>
          </a:prstGeom>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fr-FR" sz="4000" b="1" dirty="0" smtClean="0">
                <a:solidFill>
                  <a:schemeClr val="accent1"/>
                </a:solidFill>
              </a:rPr>
              <a:t>Fumeur en consultation d’aide au sevrage </a:t>
            </a:r>
            <a:endParaRPr lang="fr-FR" sz="4000" b="1" dirty="0">
              <a:solidFill>
                <a:schemeClr val="accent1"/>
              </a:solidFill>
            </a:endParaRPr>
          </a:p>
        </p:txBody>
      </p:sp>
      <p:sp>
        <p:nvSpPr>
          <p:cNvPr id="7" name="ZoneTexte 6"/>
          <p:cNvSpPr txBox="1"/>
          <p:nvPr/>
        </p:nvSpPr>
        <p:spPr>
          <a:xfrm>
            <a:off x="2699792" y="3212976"/>
            <a:ext cx="3528392" cy="461665"/>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fr-FR" sz="2400" b="1" dirty="0" smtClean="0"/>
              <a:t>Pré-contemplation</a:t>
            </a:r>
          </a:p>
        </p:txBody>
      </p:sp>
      <p:sp>
        <p:nvSpPr>
          <p:cNvPr id="9" name="ZoneTexte 8"/>
          <p:cNvSpPr txBox="1"/>
          <p:nvPr/>
        </p:nvSpPr>
        <p:spPr>
          <a:xfrm>
            <a:off x="2267744" y="1556792"/>
            <a:ext cx="4392488"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fr-FR" sz="3600" b="1" dirty="0" err="1" smtClean="0"/>
              <a:t>Counseling</a:t>
            </a:r>
            <a:r>
              <a:rPr lang="fr-FR" sz="3600" b="1" dirty="0" smtClean="0"/>
              <a:t> </a:t>
            </a:r>
            <a:endParaRPr lang="fr-FR" sz="3600" b="1" dirty="0"/>
          </a:p>
        </p:txBody>
      </p:sp>
      <p:sp>
        <p:nvSpPr>
          <p:cNvPr id="8" name="ZoneTexte 7"/>
          <p:cNvSpPr txBox="1"/>
          <p:nvPr/>
        </p:nvSpPr>
        <p:spPr>
          <a:xfrm>
            <a:off x="2843808" y="5229200"/>
            <a:ext cx="3528392" cy="1446550"/>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fr-FR" sz="4400" b="1" dirty="0" smtClean="0"/>
              <a:t>Conseil d’arrêt</a:t>
            </a:r>
            <a:endParaRPr lang="fr-FR" sz="4000" b="1" dirty="0" smtClean="0"/>
          </a:p>
        </p:txBody>
      </p:sp>
      <p:sp>
        <p:nvSpPr>
          <p:cNvPr id="10" name="Flèche vers le bas 9"/>
          <p:cNvSpPr/>
          <p:nvPr/>
        </p:nvSpPr>
        <p:spPr>
          <a:xfrm>
            <a:off x="4283968" y="4077072"/>
            <a:ext cx="504056" cy="108012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4355976" y="2348880"/>
            <a:ext cx="504056" cy="7920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13149</TotalTime>
  <Words>1847</Words>
  <Application>Microsoft Office PowerPoint</Application>
  <PresentationFormat>Affichage à l'écran (4:3)</PresentationFormat>
  <Paragraphs>239</Paragraphs>
  <Slides>31</Slides>
  <Notes>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31</vt:i4>
      </vt:variant>
    </vt:vector>
  </HeadingPairs>
  <TitlesOfParts>
    <vt:vector size="37" baseType="lpstr">
      <vt:lpstr>Arial</vt:lpstr>
      <vt:lpstr>Arial Narrow</vt:lpstr>
      <vt:lpstr>Arial Rounded MT Bold</vt:lpstr>
      <vt:lpstr>Calibri</vt:lpstr>
      <vt:lpstr>Wingdings</vt:lpstr>
      <vt:lpstr>Thème Office</vt:lpstr>
      <vt:lpstr>Les traitements  de la dépendance au tabac</vt:lpstr>
      <vt:lpstr>Introduction</vt:lpstr>
      <vt:lpstr>Stratégie thérapeutique</vt:lpstr>
      <vt:lpstr>Le syndrome de sevrage</vt:lpstr>
      <vt:lpstr>Bases du traitement</vt:lpstr>
      <vt:lpstr>Circonstances de consultation?</vt:lpstr>
      <vt:lpstr>Au cours de n’importe quelle consultation</vt:lpstr>
      <vt:lpstr>Le conseil minimal </vt:lpstr>
      <vt:lpstr>Présentation PowerPoint</vt:lpstr>
      <vt:lpstr>Stade de  pré-contemplation </vt:lpstr>
      <vt:lpstr>Présentation PowerPoint</vt:lpstr>
      <vt:lpstr>Stade de l’intention</vt:lpstr>
      <vt:lpstr>Stade de la préparation</vt:lpstr>
      <vt:lpstr>Balance décisionnelle: une forme de l’entretien motivationnel</vt:lpstr>
      <vt:lpstr>Stade de l’action</vt:lpstr>
      <vt:lpstr>Stade de l’action </vt:lpstr>
      <vt:lpstr>Stade de consolidation</vt:lpstr>
      <vt:lpstr>Présentation PowerPoint</vt:lpstr>
      <vt:lpstr>1. Patch de nicotine Patch de 7 mg, 14 mg et 21 mg Traitement de fond</vt:lpstr>
      <vt:lpstr>Traitement symptomatique Substitution à action rapide</vt:lpstr>
      <vt:lpstr>2. BUPROPION</vt:lpstr>
      <vt:lpstr>DOSES DU BUPROPION</vt:lpstr>
      <vt:lpstr>Effets secondaires</vt:lpstr>
      <vt:lpstr> 3. La Varenicline (Champix) </vt:lpstr>
      <vt:lpstr>Effets secondaires</vt:lpstr>
      <vt:lpstr>Éléments du suivi</vt:lpstr>
      <vt:lpstr>Modalités du suivi</vt:lpstr>
      <vt:lpstr>Rechute</vt:lpstr>
      <vt:lpstr>Prévention des rechutes du tabagisme</vt:lpstr>
      <vt:lpstr>Résultats (à un an)</vt:lpstr>
      <vt:lpstr>Conclusion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Stratégies thérapeutiques</dc:title>
  <dc:creator>amara</dc:creator>
  <cp:lastModifiedBy>surface</cp:lastModifiedBy>
  <cp:revision>86</cp:revision>
  <dcterms:created xsi:type="dcterms:W3CDTF">2014-09-17T19:00:22Z</dcterms:created>
  <dcterms:modified xsi:type="dcterms:W3CDTF">2021-04-21T00:02:03Z</dcterms:modified>
</cp:coreProperties>
</file>