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90" r:id="rId2"/>
    <p:sldId id="268" r:id="rId3"/>
    <p:sldId id="270" r:id="rId4"/>
    <p:sldId id="364" r:id="rId5"/>
    <p:sldId id="300" r:id="rId6"/>
    <p:sldId id="296" r:id="rId7"/>
    <p:sldId id="258" r:id="rId8"/>
    <p:sldId id="298" r:id="rId9"/>
    <p:sldId id="306" r:id="rId10"/>
    <p:sldId id="303" r:id="rId11"/>
    <p:sldId id="302" r:id="rId12"/>
    <p:sldId id="308" r:id="rId13"/>
    <p:sldId id="310" r:id="rId14"/>
    <p:sldId id="297" r:id="rId15"/>
    <p:sldId id="314" r:id="rId16"/>
    <p:sldId id="260" r:id="rId17"/>
    <p:sldId id="325" r:id="rId18"/>
    <p:sldId id="327" r:id="rId19"/>
    <p:sldId id="331" r:id="rId20"/>
    <p:sldId id="341" r:id="rId21"/>
    <p:sldId id="366" r:id="rId22"/>
    <p:sldId id="315" r:id="rId23"/>
    <p:sldId id="316" r:id="rId24"/>
    <p:sldId id="262" r:id="rId25"/>
    <p:sldId id="361" r:id="rId26"/>
    <p:sldId id="263" r:id="rId27"/>
    <p:sldId id="319" r:id="rId28"/>
    <p:sldId id="362" r:id="rId29"/>
    <p:sldId id="356" r:id="rId30"/>
    <p:sldId id="280" r:id="rId31"/>
    <p:sldId id="284" r:id="rId32"/>
    <p:sldId id="286" r:id="rId33"/>
    <p:sldId id="368" r:id="rId3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861" autoAdjust="0"/>
    <p:restoredTop sz="94660"/>
  </p:normalViewPr>
  <p:slideViewPr>
    <p:cSldViewPr>
      <p:cViewPr>
        <p:scale>
          <a:sx n="95" d="100"/>
          <a:sy n="95" d="100"/>
        </p:scale>
        <p:origin x="336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DF95A6-1E09-4816-A660-777220343DFB}" type="datetimeFigureOut">
              <a:rPr lang="fr-FR" smtClean="0"/>
              <a:pPr/>
              <a:t>21/04/2021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46E23E-88AF-4B0F-96FF-9F2ED8E9D12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0184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399" cy="4114799"/>
          </a:xfrm>
          <a:prstGeom prst="rect">
            <a:avLst/>
          </a:prstGeom>
        </p:spPr>
        <p:txBody>
          <a:bodyPr lIns="86479" tIns="86479" rIns="86479" bIns="86479" anchor="t" anchorCtr="0">
            <a:noAutofit/>
          </a:bodyPr>
          <a:lstStyle/>
          <a:p>
            <a:endParaRPr dirty="0"/>
          </a:p>
        </p:txBody>
      </p:sp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45182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399" cy="4114799"/>
          </a:xfrm>
          <a:prstGeom prst="rect">
            <a:avLst/>
          </a:prstGeom>
          <a:noFill/>
          <a:ln>
            <a:noFill/>
          </a:ln>
        </p:spPr>
        <p:txBody>
          <a:bodyPr lIns="91421" tIns="45711" rIns="91421" bIns="45711" anchor="t" anchorCtr="0">
            <a:noAutofit/>
          </a:bodyPr>
          <a:lstStyle/>
          <a:p>
            <a:pPr>
              <a:buSzPct val="25000"/>
            </a:pP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 DSM-IV TR guidebook </a:t>
            </a:r>
          </a:p>
          <a:p>
            <a:pPr>
              <a:buSzPct val="25000"/>
            </a:pP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://books.google.jo/books?id=hU_L1KUsNfIC&amp;pg=PA123&amp;lpg=PA123&amp;dq=DSM-IV+substance+abuse+criteria+ten+classes+of+substances+alcohol+nicotine+opioid&amp;source=bl&amp;ots=DHGI2bS9rA&amp;sig=zpKuiXPudZXQdbZ7-G2LCwg6zeI&amp;hl=ar&amp;sa=X&amp;ei=1RF8T4qiDJCq8AO8o9yUDQ&amp;ved=0CFEQ6AEwBQ#v=onepage&amp;q&amp;f=false</a:t>
            </a:r>
          </a:p>
        </p:txBody>
      </p:sp>
      <p:sp>
        <p:nvSpPr>
          <p:cNvPr id="205" name="Shape 205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7199"/>
          </a:xfrm>
          <a:prstGeom prst="rect">
            <a:avLst/>
          </a:prstGeom>
          <a:noFill/>
          <a:ln>
            <a:noFill/>
          </a:ln>
        </p:spPr>
        <p:txBody>
          <a:bodyPr lIns="91421" tIns="45711" rIns="91421" bIns="45711" anchor="b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10</a:t>
            </a:fld>
            <a:endParaRPr lang="en-US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Shape 206"/>
          <p:cNvSpPr txBox="1">
            <a:spLocks noGrp="1"/>
          </p:cNvSpPr>
          <p:nvPr>
            <p:ph type="ftr" idx="11"/>
          </p:nvPr>
        </p:nvSpPr>
        <p:spPr>
          <a:xfrm>
            <a:off x="0" y="8685214"/>
            <a:ext cx="2971800" cy="457199"/>
          </a:xfrm>
          <a:prstGeom prst="rect">
            <a:avLst/>
          </a:prstGeom>
          <a:noFill/>
          <a:ln>
            <a:noFill/>
          </a:ln>
        </p:spPr>
        <p:txBody>
          <a:bodyPr lIns="91421" tIns="45711" rIns="91421" bIns="45711" anchor="b" anchorCtr="0">
            <a:noAutofit/>
          </a:bodyPr>
          <a:lstStyle/>
          <a:p>
            <a:pPr>
              <a:buSzPct val="25000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According to the letter of understanding signed between Sultan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Qaboos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University and King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Hussien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Cancer Center, this material is not for distribution and for the use of Sultan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Qaboos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University only</a:t>
            </a:r>
          </a:p>
        </p:txBody>
      </p:sp>
    </p:spTree>
    <p:extLst>
      <p:ext uri="{BB962C8B-B14F-4D97-AF65-F5344CB8AC3E}">
        <p14:creationId xmlns:p14="http://schemas.microsoft.com/office/powerpoint/2010/main" val="37757038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60F5F7-DEDA-4205-B997-DE851B4D1856}" type="slidenum">
              <a:rPr lang="fr-FR"/>
              <a:pPr/>
              <a:t>13</a:t>
            </a:fld>
            <a:endParaRPr lang="fr-FR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7816370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399" cy="4114799"/>
          </a:xfrm>
          <a:prstGeom prst="rect">
            <a:avLst/>
          </a:prstGeom>
        </p:spPr>
        <p:txBody>
          <a:bodyPr lIns="86479" tIns="86479" rIns="86479" bIns="86479" anchor="t" anchorCtr="0">
            <a:noAutofit/>
          </a:bodyPr>
          <a:lstStyle/>
          <a:p>
            <a:endParaRPr dirty="0"/>
          </a:p>
        </p:txBody>
      </p:sp>
      <p:sp>
        <p:nvSpPr>
          <p:cNvPr id="213" name="Shape 213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05190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399" cy="4114799"/>
          </a:xfrm>
          <a:prstGeom prst="rect">
            <a:avLst/>
          </a:prstGeom>
        </p:spPr>
        <p:txBody>
          <a:bodyPr lIns="86479" tIns="86479" rIns="86479" bIns="86479" anchor="t" anchorCtr="0">
            <a:noAutofit/>
          </a:bodyPr>
          <a:lstStyle/>
          <a:p>
            <a:endParaRPr dirty="0"/>
          </a:p>
        </p:txBody>
      </p:sp>
      <p:sp>
        <p:nvSpPr>
          <p:cNvPr id="220" name="Shape 220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103738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7199"/>
          </a:xfrm>
          <a:prstGeom prst="rect">
            <a:avLst/>
          </a:prstGeom>
          <a:noFill/>
          <a:ln>
            <a:noFill/>
          </a:ln>
        </p:spPr>
        <p:txBody>
          <a:bodyPr lIns="91421" tIns="45711" rIns="91421" bIns="45711" anchor="b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19</a:t>
            </a:fld>
            <a:endParaRPr lang="en-US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Shape 321"/>
          <p:cNvSpPr txBox="1"/>
          <p:nvPr/>
        </p:nvSpPr>
        <p:spPr>
          <a:xfrm>
            <a:off x="3884613" y="8685215"/>
            <a:ext cx="2971800" cy="457199"/>
          </a:xfrm>
          <a:prstGeom prst="rect">
            <a:avLst/>
          </a:prstGeom>
          <a:noFill/>
          <a:ln>
            <a:noFill/>
          </a:ln>
        </p:spPr>
        <p:txBody>
          <a:bodyPr lIns="91421" tIns="45711" rIns="91421" bIns="45711" anchor="b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19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Shape 322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23" name="Shape 323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399" cy="4114799"/>
          </a:xfrm>
          <a:prstGeom prst="rect">
            <a:avLst/>
          </a:prstGeom>
          <a:noFill/>
          <a:ln>
            <a:noFill/>
          </a:ln>
        </p:spPr>
        <p:txBody>
          <a:bodyPr lIns="91421" tIns="45711" rIns="91421" bIns="45711" anchor="t" anchorCtr="0">
            <a:noAutofit/>
          </a:bodyPr>
          <a:lstStyle/>
          <a:p>
            <a:pPr>
              <a:buSzPct val="25000"/>
            </a:pPr>
            <a:endParaRPr sz="1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Shape 324"/>
          <p:cNvSpPr txBox="1">
            <a:spLocks noGrp="1"/>
          </p:cNvSpPr>
          <p:nvPr>
            <p:ph type="ftr" idx="11"/>
          </p:nvPr>
        </p:nvSpPr>
        <p:spPr>
          <a:xfrm>
            <a:off x="0" y="8685214"/>
            <a:ext cx="2971800" cy="457199"/>
          </a:xfrm>
          <a:prstGeom prst="rect">
            <a:avLst/>
          </a:prstGeom>
          <a:noFill/>
          <a:ln>
            <a:noFill/>
          </a:ln>
        </p:spPr>
        <p:txBody>
          <a:bodyPr lIns="91421" tIns="45711" rIns="91421" bIns="45711" anchor="b" anchorCtr="0">
            <a:noAutofit/>
          </a:bodyPr>
          <a:lstStyle/>
          <a:p>
            <a:pPr>
              <a:buSzPct val="25000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According to the letter of understanding signed between Sultan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Qaboos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University and King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Hussien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Cancer Center, this material is not for distribution and for the use of Sultan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Qaboos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University only</a:t>
            </a:r>
          </a:p>
        </p:txBody>
      </p:sp>
    </p:spTree>
    <p:extLst>
      <p:ext uri="{BB962C8B-B14F-4D97-AF65-F5344CB8AC3E}">
        <p14:creationId xmlns:p14="http://schemas.microsoft.com/office/powerpoint/2010/main" val="39775570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Shape 511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7199"/>
          </a:xfrm>
          <a:prstGeom prst="rect">
            <a:avLst/>
          </a:prstGeom>
          <a:noFill/>
          <a:ln>
            <a:noFill/>
          </a:ln>
        </p:spPr>
        <p:txBody>
          <a:bodyPr lIns="91421" tIns="45711" rIns="91421" bIns="45711" anchor="b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20</a:t>
            </a:fld>
            <a:endParaRPr lang="en-US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2" name="Shape 512"/>
          <p:cNvSpPr txBox="1"/>
          <p:nvPr/>
        </p:nvSpPr>
        <p:spPr>
          <a:xfrm>
            <a:off x="3884613" y="8685215"/>
            <a:ext cx="2971800" cy="457199"/>
          </a:xfrm>
          <a:prstGeom prst="rect">
            <a:avLst/>
          </a:prstGeom>
          <a:noFill/>
          <a:ln>
            <a:noFill/>
          </a:ln>
        </p:spPr>
        <p:txBody>
          <a:bodyPr lIns="91421" tIns="45711" rIns="91421" bIns="45711" anchor="b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20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3" name="Shape 513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14" name="Shape 514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399" cy="4114799"/>
          </a:xfrm>
          <a:prstGeom prst="rect">
            <a:avLst/>
          </a:prstGeom>
          <a:noFill/>
          <a:ln>
            <a:noFill/>
          </a:ln>
        </p:spPr>
        <p:txBody>
          <a:bodyPr lIns="91421" tIns="45711" rIns="91421" bIns="45711" anchor="t" anchorCtr="0">
            <a:noAutofit/>
          </a:bodyPr>
          <a:lstStyle/>
          <a:p>
            <a:pPr>
              <a:buSzPct val="25000"/>
            </a:pPr>
            <a:endParaRPr sz="1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5" name="Shape 515"/>
          <p:cNvSpPr txBox="1">
            <a:spLocks noGrp="1"/>
          </p:cNvSpPr>
          <p:nvPr>
            <p:ph type="ftr" idx="11"/>
          </p:nvPr>
        </p:nvSpPr>
        <p:spPr>
          <a:xfrm>
            <a:off x="0" y="8685214"/>
            <a:ext cx="2971800" cy="457199"/>
          </a:xfrm>
          <a:prstGeom prst="rect">
            <a:avLst/>
          </a:prstGeom>
          <a:noFill/>
          <a:ln>
            <a:noFill/>
          </a:ln>
        </p:spPr>
        <p:txBody>
          <a:bodyPr lIns="91421" tIns="45711" rIns="91421" bIns="45711" anchor="b" anchorCtr="0">
            <a:noAutofit/>
          </a:bodyPr>
          <a:lstStyle/>
          <a:p>
            <a:pPr>
              <a:buSzPct val="25000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According to the letter of understanding signed between Sultan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Qaboos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University and King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Hussien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Cancer Center, this material is not for distribution and for the use of Sultan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Qaboos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University only</a:t>
            </a:r>
          </a:p>
        </p:txBody>
      </p:sp>
    </p:spTree>
    <p:extLst>
      <p:ext uri="{BB962C8B-B14F-4D97-AF65-F5344CB8AC3E}">
        <p14:creationId xmlns:p14="http://schemas.microsoft.com/office/powerpoint/2010/main" val="1218707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5BE59-321F-4FED-872D-ACEA250C9472}" type="datetimeFigureOut">
              <a:rPr lang="fr-FR" smtClean="0"/>
              <a:pPr/>
              <a:t>21/04/2021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1D498-BEEB-4E2C-9AFB-D6955FCFD96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5BE59-321F-4FED-872D-ACEA250C9472}" type="datetimeFigureOut">
              <a:rPr lang="fr-FR" smtClean="0"/>
              <a:pPr/>
              <a:t>21/04/2021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1D498-BEEB-4E2C-9AFB-D6955FCFD96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5BE59-321F-4FED-872D-ACEA250C9472}" type="datetimeFigureOut">
              <a:rPr lang="fr-FR" smtClean="0"/>
              <a:pPr/>
              <a:t>21/04/2021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1D498-BEEB-4E2C-9AFB-D6955FCFD96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9075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648200" y="3943350"/>
            <a:ext cx="4038600" cy="219075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A60D8A-BFD8-440B-9CB6-CE610DC4DB5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7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E559B-4354-44D3-85CC-D46D4FD4D7E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5BE59-321F-4FED-872D-ACEA250C9472}" type="datetimeFigureOut">
              <a:rPr lang="fr-FR" smtClean="0"/>
              <a:pPr/>
              <a:t>21/04/2021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1D498-BEEB-4E2C-9AFB-D6955FCFD96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5BE59-321F-4FED-872D-ACEA250C9472}" type="datetimeFigureOut">
              <a:rPr lang="fr-FR" smtClean="0"/>
              <a:pPr/>
              <a:t>21/04/2021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1D498-BEEB-4E2C-9AFB-D6955FCFD96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5BE59-321F-4FED-872D-ACEA250C9472}" type="datetimeFigureOut">
              <a:rPr lang="fr-FR" smtClean="0"/>
              <a:pPr/>
              <a:t>21/04/2021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1D498-BEEB-4E2C-9AFB-D6955FCFD96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5BE59-321F-4FED-872D-ACEA250C9472}" type="datetimeFigureOut">
              <a:rPr lang="fr-FR" smtClean="0"/>
              <a:pPr/>
              <a:t>21/04/2021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1D498-BEEB-4E2C-9AFB-D6955FCFD96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5BE59-321F-4FED-872D-ACEA250C9472}" type="datetimeFigureOut">
              <a:rPr lang="fr-FR" smtClean="0"/>
              <a:pPr/>
              <a:t>21/04/2021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1D498-BEEB-4E2C-9AFB-D6955FCFD96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5BE59-321F-4FED-872D-ACEA250C9472}" type="datetimeFigureOut">
              <a:rPr lang="fr-FR" smtClean="0"/>
              <a:pPr/>
              <a:t>21/04/2021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1D498-BEEB-4E2C-9AFB-D6955FCFD96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5BE59-321F-4FED-872D-ACEA250C9472}" type="datetimeFigureOut">
              <a:rPr lang="fr-FR" smtClean="0"/>
              <a:pPr/>
              <a:t>21/04/2021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1D498-BEEB-4E2C-9AFB-D6955FCFD96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5BE59-321F-4FED-872D-ACEA250C9472}" type="datetimeFigureOut">
              <a:rPr lang="fr-FR" smtClean="0"/>
              <a:pPr/>
              <a:t>21/04/2021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1D498-BEEB-4E2C-9AFB-D6955FCFD96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B5BE59-321F-4FED-872D-ACEA250C9472}" type="datetimeFigureOut">
              <a:rPr lang="fr-FR" smtClean="0"/>
              <a:pPr/>
              <a:t>21/04/2021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1D498-BEEB-4E2C-9AFB-D6955FCFD96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348879"/>
            <a:ext cx="7414592" cy="1584177"/>
          </a:xfrm>
        </p:spPr>
        <p:txBody>
          <a:bodyPr>
            <a:normAutofit fontScale="90000"/>
          </a:bodyPr>
          <a:lstStyle/>
          <a:p>
            <a:r>
              <a:rPr lang="fr-MA" sz="6700" dirty="0" smtClean="0"/>
              <a:t>Les addictions</a:t>
            </a:r>
            <a:r>
              <a:rPr lang="fr-MA" dirty="0" smtClean="0"/>
              <a:t/>
            </a:r>
            <a:br>
              <a:rPr lang="fr-MA" dirty="0" smtClean="0"/>
            </a:br>
            <a:r>
              <a:rPr lang="fr-MA" dirty="0" smtClean="0"/>
              <a:t>Généralités et Etiologies</a:t>
            </a:r>
            <a:br>
              <a:rPr lang="fr-MA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584" y="4581128"/>
            <a:ext cx="6944816" cy="1800200"/>
          </a:xfrm>
        </p:spPr>
        <p:txBody>
          <a:bodyPr>
            <a:normAutofit/>
          </a:bodyPr>
          <a:lstStyle/>
          <a:p>
            <a:endParaRPr lang="fr-MA" dirty="0" smtClean="0"/>
          </a:p>
          <a:p>
            <a:r>
              <a:rPr lang="fr-MA" dirty="0" smtClean="0"/>
              <a:t>Pr Ismail RAMMOUZ</a:t>
            </a:r>
          </a:p>
          <a:p>
            <a:r>
              <a:rPr lang="fr-MA" dirty="0" smtClean="0"/>
              <a:t>Mars 2021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title"/>
          </p:nvPr>
        </p:nvSpPr>
        <p:spPr>
          <a:xfrm>
            <a:off x="457200" y="764703"/>
            <a:ext cx="8229600" cy="65293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rgbClr val="0070C0"/>
              </a:buClr>
              <a:buSzPct val="25000"/>
            </a:pPr>
            <a:r>
              <a:rPr lang="en-US" sz="3600" dirty="0" smtClean="0"/>
              <a:t>Les substances </a:t>
            </a:r>
            <a:r>
              <a:rPr lang="en-US" sz="3600" dirty="0" err="1" smtClean="0"/>
              <a:t>reconnues</a:t>
            </a:r>
            <a:r>
              <a:rPr lang="en-US" sz="3600" dirty="0" smtClean="0"/>
              <a:t> par DSM </a:t>
            </a:r>
            <a:r>
              <a:rPr lang="en-US" sz="3600" dirty="0" smtClean="0"/>
              <a:t>5 </a:t>
            </a:r>
            <a:r>
              <a:rPr lang="en-US" sz="3600" dirty="0" smtClean="0">
                <a:solidFill>
                  <a:srgbClr val="FF0000"/>
                </a:solidFill>
              </a:rPr>
              <a:t>+++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b="1" i="0" u="none" strike="noStrike" cap="none" dirty="0">
              <a:solidFill>
                <a:srgbClr val="0070C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457200" y="1447800"/>
            <a:ext cx="8229600" cy="5257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742950" marR="0" lvl="1" indent="-28575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99615"/>
              <a:buFont typeface="Arial"/>
              <a:buChar char="–"/>
            </a:pPr>
            <a:r>
              <a:rPr lang="en-US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Cannabis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99615"/>
              <a:buFont typeface="Arial"/>
              <a:buChar char="–"/>
            </a:pPr>
            <a:r>
              <a:rPr lang="en-US" sz="2400" dirty="0" err="1" smtClean="0"/>
              <a:t>Alcool</a:t>
            </a:r>
            <a:endParaRPr lang="en-US"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99615"/>
              <a:buFont typeface="Arial"/>
              <a:buChar char="–"/>
            </a:pPr>
            <a:r>
              <a:rPr lang="en-US" sz="2400" dirty="0" err="1"/>
              <a:t>Cocaïne</a:t>
            </a:r>
            <a:endParaRPr lang="en-US" sz="2400" dirty="0"/>
          </a:p>
          <a:p>
            <a:pPr marL="742950" marR="0" lvl="1" indent="-28575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99615"/>
              <a:buFont typeface="Arial"/>
              <a:buChar char="–"/>
            </a:pP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Hallucinog</a:t>
            </a:r>
            <a:r>
              <a:rPr lang="en-US" sz="2400" dirty="0" err="1"/>
              <a:t>è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nes</a:t>
            </a:r>
            <a:endParaRPr lang="en-US"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99615"/>
              <a:buFont typeface="Arial"/>
              <a:buChar char="–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Inhalants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99615"/>
              <a:buFont typeface="Arial"/>
              <a:buChar char="–"/>
            </a:pPr>
            <a:r>
              <a:rPr lang="en-US" sz="2400" dirty="0" err="1" smtClean="0"/>
              <a:t>Opiacés</a:t>
            </a:r>
            <a:endParaRPr lang="en-US" sz="2400" dirty="0" smtClean="0"/>
          </a:p>
          <a:p>
            <a:pPr marL="742950" marR="0" lvl="1" indent="-28575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99615"/>
              <a:buFont typeface="Arial"/>
              <a:buChar char="–"/>
            </a:pPr>
            <a:r>
              <a:rPr lang="en-US" sz="2400" dirty="0" err="1" smtClean="0"/>
              <a:t>Methemphétamines</a:t>
            </a:r>
            <a:endParaRPr lang="en-US" sz="2400" dirty="0" smtClean="0"/>
          </a:p>
          <a:p>
            <a:pPr lvl="1" indent="-285750">
              <a:lnSpc>
                <a:spcPct val="90000"/>
              </a:lnSpc>
              <a:spcBef>
                <a:spcPts val="518"/>
              </a:spcBef>
              <a:buSzPct val="99615"/>
            </a:pPr>
            <a:r>
              <a:rPr lang="en-US" sz="2400" dirty="0" err="1" smtClean="0"/>
              <a:t>Amphétamines</a:t>
            </a:r>
            <a:r>
              <a:rPr lang="en-US" sz="2400" dirty="0" smtClean="0"/>
              <a:t> (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Ecstasy</a:t>
            </a:r>
            <a:r>
              <a:rPr lang="fr-FR" sz="2400" dirty="0" smtClean="0"/>
              <a:t> =3,4-</a:t>
            </a:r>
            <a:r>
              <a:rPr lang="fr-FR" sz="2400" dirty="0" err="1" smtClean="0"/>
              <a:t>méthylènedioxy</a:t>
            </a:r>
            <a:r>
              <a:rPr lang="fr-FR" sz="2400" dirty="0" smtClean="0"/>
              <a:t>-</a:t>
            </a:r>
            <a:r>
              <a:rPr lang="fr-FR" sz="2400" dirty="0" err="1" smtClean="0"/>
              <a:t>méthamphétamine</a:t>
            </a:r>
            <a:r>
              <a:rPr lang="fr-FR" sz="2400" dirty="0" smtClean="0"/>
              <a:t>)</a:t>
            </a:r>
            <a:endParaRPr lang="en-US"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99615"/>
              <a:buFont typeface="Arial"/>
              <a:buChar char="–"/>
            </a:pPr>
            <a:r>
              <a:rPr lang="en-US" sz="2400" dirty="0" smtClean="0"/>
              <a:t> </a:t>
            </a:r>
            <a:r>
              <a:rPr lang="en-US" sz="2400" dirty="0" err="1" smtClean="0"/>
              <a:t>Hypnotiques</a:t>
            </a:r>
            <a:endParaRPr lang="en-US" sz="2400" dirty="0" smtClean="0"/>
          </a:p>
          <a:p>
            <a:pPr lvl="1" indent="-285750">
              <a:lnSpc>
                <a:spcPct val="90000"/>
              </a:lnSpc>
              <a:spcBef>
                <a:spcPts val="518"/>
              </a:spcBef>
              <a:buSzPct val="99615"/>
            </a:pPr>
            <a:r>
              <a:rPr lang="en-US" sz="2400" dirty="0" err="1" smtClean="0"/>
              <a:t>Anxiolytiques</a:t>
            </a:r>
            <a:endParaRPr lang="en-US" sz="2400" dirty="0" smtClean="0"/>
          </a:p>
          <a:p>
            <a:pPr lvl="1" indent="-285750">
              <a:lnSpc>
                <a:spcPct val="90000"/>
              </a:lnSpc>
              <a:spcBef>
                <a:spcPts val="518"/>
              </a:spcBef>
              <a:buSzPct val="99615"/>
            </a:pPr>
            <a:r>
              <a:rPr lang="en-US" sz="2400" dirty="0" smtClean="0"/>
              <a:t> </a:t>
            </a:r>
            <a:r>
              <a:rPr lang="en-US" sz="2400" dirty="0" err="1" smtClean="0"/>
              <a:t>Caféine</a:t>
            </a:r>
            <a:endParaRPr lang="en-US" sz="2400" dirty="0" smtClean="0"/>
          </a:p>
          <a:p>
            <a:pPr lvl="1" indent="-285750">
              <a:lnSpc>
                <a:spcPct val="90000"/>
              </a:lnSpc>
              <a:spcBef>
                <a:spcPts val="518"/>
              </a:spcBef>
              <a:buSzPct val="99615"/>
            </a:pPr>
            <a:r>
              <a:rPr lang="en-US" sz="2400" dirty="0" smtClean="0">
                <a:solidFill>
                  <a:srgbClr val="0070C0"/>
                </a:solidFill>
              </a:rPr>
              <a:t>Nicotine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99615"/>
              <a:buNone/>
            </a:pPr>
            <a:r>
              <a:rPr lang="en-US" sz="259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59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59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59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59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92"/>
              </a:spcBef>
              <a:buClr>
                <a:schemeClr val="dk1"/>
              </a:buClr>
              <a:buSzPct val="98666"/>
              <a:buFont typeface="Arial"/>
              <a:buNone/>
            </a:pPr>
            <a:endParaRPr sz="296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Shape 2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10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rmAutofit/>
          </a:bodyPr>
          <a:lstStyle/>
          <a:p>
            <a:pPr eaLnBrk="1" hangingPunct="1"/>
            <a:r>
              <a:rPr lang="fr-FR" sz="3200" dirty="0" smtClean="0"/>
              <a:t>Addictions sans produit:</a:t>
            </a:r>
            <a:br>
              <a:rPr lang="fr-FR" sz="3200" dirty="0" smtClean="0"/>
            </a:br>
            <a:r>
              <a:rPr lang="fr-FR" sz="3200" dirty="0" smtClean="0"/>
              <a:t>Le DSM 5 a </a:t>
            </a:r>
            <a:r>
              <a:rPr lang="fr-FR" sz="3200" dirty="0" smtClean="0"/>
              <a:t>reconnu uniquement </a:t>
            </a:r>
            <a:r>
              <a:rPr lang="fr-FR" sz="3200" dirty="0" smtClean="0"/>
              <a:t>le jeu d’argent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 rtlCol="0">
            <a:normAutofit fontScale="40000" lnSpcReduction="20000"/>
          </a:bodyPr>
          <a:lstStyle/>
          <a:p>
            <a:pPr eaLnBrk="1" fontAlgn="auto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chemeClr val="accent1"/>
              </a:buClr>
              <a:buFont typeface="Monotype Sorts" pitchFamily="2" charset="2"/>
              <a:buChar char="l"/>
              <a:defRPr/>
            </a:pPr>
            <a:r>
              <a:rPr lang="fr-FR" sz="3800" b="1" dirty="0" smtClean="0">
                <a:latin typeface="Arial" charset="0"/>
                <a:cs typeface="Arial" charset="0"/>
              </a:rPr>
              <a:t>Jeu pathologique : </a:t>
            </a:r>
            <a:r>
              <a:rPr lang="fr-FR" sz="3800" dirty="0" smtClean="0">
                <a:latin typeface="Arial" charset="0"/>
                <a:cs typeface="Arial" charset="0"/>
              </a:rPr>
              <a:t>pratique de jeu inadaptée, persistante et répétée de jeu d’argent. Il implique des tentatives de gagner de l’argent en pariant sur des événements incertains.</a:t>
            </a:r>
          </a:p>
          <a:p>
            <a:pPr eaLnBrk="1" fontAlgn="auto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chemeClr val="accent1"/>
              </a:buClr>
              <a:buFont typeface="Monotype Sorts" pitchFamily="2" charset="2"/>
              <a:buChar char="l"/>
              <a:defRPr/>
            </a:pPr>
            <a:r>
              <a:rPr lang="fr-FR" sz="3800" b="1" dirty="0" smtClean="0">
                <a:latin typeface="Arial" charset="0"/>
                <a:cs typeface="Arial" charset="0"/>
              </a:rPr>
              <a:t>Achats compulsifs : </a:t>
            </a:r>
            <a:r>
              <a:rPr lang="fr-FR" sz="3800" dirty="0" smtClean="0">
                <a:latin typeface="Arial" charset="0"/>
                <a:cs typeface="Arial" charset="0"/>
              </a:rPr>
              <a:t>comportement d’achats incontrôlés et tendance répétitives aux dépenses</a:t>
            </a:r>
          </a:p>
          <a:p>
            <a:pPr eaLnBrk="1" fontAlgn="auto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chemeClr val="accent1"/>
              </a:buClr>
              <a:buFont typeface="Monotype Sorts" pitchFamily="2" charset="2"/>
              <a:buChar char="l"/>
              <a:defRPr/>
            </a:pPr>
            <a:r>
              <a:rPr lang="fr-FR" sz="3800" b="1" dirty="0" smtClean="0">
                <a:latin typeface="Arial" charset="0"/>
                <a:cs typeface="Arial" charset="0"/>
              </a:rPr>
              <a:t>Addiction au travail :</a:t>
            </a:r>
            <a:r>
              <a:rPr lang="fr-FR" sz="3800" dirty="0" smtClean="0">
                <a:latin typeface="Arial" charset="0"/>
                <a:cs typeface="Arial" charset="0"/>
              </a:rPr>
              <a:t> engagement excessif dans le travail qui ne répond  pas à des impératifs extérieurs</a:t>
            </a:r>
          </a:p>
          <a:p>
            <a:pPr eaLnBrk="1" fontAlgn="auto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chemeClr val="accent1"/>
              </a:buClr>
              <a:buFont typeface="Monotype Sorts" pitchFamily="2" charset="2"/>
              <a:buChar char="l"/>
              <a:defRPr/>
            </a:pPr>
            <a:r>
              <a:rPr lang="fr-FR" sz="3800" b="1" dirty="0" smtClean="0">
                <a:latin typeface="Arial" charset="0"/>
                <a:cs typeface="Arial" charset="0"/>
              </a:rPr>
              <a:t>Addiction à Internet :</a:t>
            </a:r>
            <a:r>
              <a:rPr lang="fr-FR" sz="3800" dirty="0" smtClean="0">
                <a:latin typeface="Arial" charset="0"/>
                <a:cs typeface="Arial" charset="0"/>
              </a:rPr>
              <a:t> usage excessif et inapproprié de l’outil informatique et d’Internet</a:t>
            </a:r>
          </a:p>
          <a:p>
            <a:pPr eaLnBrk="1" fontAlgn="auto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chemeClr val="accent1"/>
              </a:buClr>
              <a:buFont typeface="Monotype Sorts" pitchFamily="2" charset="2"/>
              <a:buChar char="l"/>
              <a:defRPr/>
            </a:pPr>
            <a:r>
              <a:rPr lang="fr-FR" sz="3800" b="1" dirty="0" smtClean="0">
                <a:latin typeface="Arial" charset="0"/>
              </a:rPr>
              <a:t>Addiction sexuelle : </a:t>
            </a:r>
            <a:r>
              <a:rPr lang="fr-FR" sz="3800" dirty="0" smtClean="0">
                <a:latin typeface="Arial" charset="0"/>
              </a:rPr>
              <a:t>comportements sexuels normaux ou déviants fréquents, polarisant l’existence du sujet et suscitant une dépendance </a:t>
            </a:r>
          </a:p>
          <a:p>
            <a:pPr eaLnBrk="1" fontAlgn="auto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chemeClr val="accent1"/>
              </a:buClr>
              <a:buFont typeface="Monotype Sorts" pitchFamily="2" charset="2"/>
              <a:buChar char="l"/>
              <a:defRPr/>
            </a:pPr>
            <a:r>
              <a:rPr lang="fr-FR" sz="3800" b="1" dirty="0" smtClean="0">
                <a:latin typeface="Arial" charset="0"/>
              </a:rPr>
              <a:t>Addiction à l’exercice physique : </a:t>
            </a:r>
            <a:r>
              <a:rPr lang="fr-FR" sz="3800" dirty="0" smtClean="0">
                <a:latin typeface="Arial" charset="0"/>
              </a:rPr>
              <a:t>besoin impérieux d’une activité physique qui conduit à une intensité extrême et génère des symptômes physiologiques et psychologiques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3800" dirty="0" smtClean="0">
                <a:latin typeface="Arial" charset="0"/>
              </a:rPr>
              <a:t>	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fr-FR" sz="3800" dirty="0" smtClean="0">
              <a:latin typeface="Arial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3800" dirty="0" smtClean="0">
                <a:latin typeface="Arial" charset="0"/>
              </a:rPr>
              <a:t>	</a:t>
            </a:r>
            <a:r>
              <a:rPr lang="fr-FR" sz="3800" b="1" dirty="0" smtClean="0">
                <a:latin typeface="Arial" charset="0"/>
              </a:rPr>
              <a:t>Tous ces troubles entraînent une souffrance ou une altération du fonctionnement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484784"/>
            <a:ext cx="8712967" cy="4968552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fr-FR" sz="2800" dirty="0" smtClean="0"/>
              <a:t>Presque toutes les toxicomanies débutent:</a:t>
            </a:r>
          </a:p>
          <a:p>
            <a:pPr lvl="1" eaLnBrk="1" hangingPunct="1">
              <a:defRPr/>
            </a:pPr>
            <a:r>
              <a:rPr lang="fr-FR" dirty="0" smtClean="0"/>
              <a:t>Durant l’adolescence, période particulièrement importante pour l’identité</a:t>
            </a:r>
          </a:p>
          <a:p>
            <a:pPr lvl="1" eaLnBrk="1" hangingPunct="1">
              <a:defRPr/>
            </a:pPr>
            <a:r>
              <a:rPr lang="fr-FR" dirty="0" smtClean="0"/>
              <a:t>Avec les « pairs »,</a:t>
            </a:r>
          </a:p>
          <a:p>
            <a:pPr>
              <a:defRPr/>
            </a:pPr>
            <a:r>
              <a:rPr lang="fr-FR" dirty="0" smtClean="0"/>
              <a:t>Corrélées avec l’installation du tabagisme: la première toxicomanie qui s’installe, la dernière qui reste</a:t>
            </a:r>
          </a:p>
          <a:p>
            <a:pPr>
              <a:defRPr/>
            </a:pPr>
            <a:r>
              <a:rPr lang="fr-FR" sz="2800" dirty="0" smtClean="0"/>
              <a:t>Une très grande proportion d’adolescents « essayent » les produits, surtout tabac, alcool et cannabis…</a:t>
            </a:r>
          </a:p>
          <a:p>
            <a:pPr>
              <a:defRPr/>
            </a:pPr>
            <a:r>
              <a:rPr lang="fr-MA" sz="2800" dirty="0" smtClean="0"/>
              <a:t>C’est la théorie de « la substance Gateway »</a:t>
            </a:r>
            <a:endParaRPr lang="fr-FR" sz="2800" dirty="0" smtClean="0"/>
          </a:p>
          <a:p>
            <a:pPr>
              <a:defRPr/>
            </a:pPr>
            <a:r>
              <a:rPr lang="fr-FR" sz="2800" dirty="0" smtClean="0"/>
              <a:t>Très peu vont devenir </a:t>
            </a:r>
            <a:r>
              <a:rPr lang="fr-FR" sz="2800" b="1" dirty="0" smtClean="0"/>
              <a:t>dépendants</a:t>
            </a:r>
            <a:r>
              <a:rPr lang="fr-FR" sz="2800" dirty="0" smtClean="0"/>
              <a:t> ou évoluer vers une </a:t>
            </a:r>
            <a:r>
              <a:rPr lang="fr-FR" sz="2800" b="1" dirty="0" err="1" smtClean="0"/>
              <a:t>polytoxicomanie</a:t>
            </a:r>
            <a:r>
              <a:rPr lang="fr-FR" sz="2800" dirty="0" smtClean="0"/>
              <a:t> </a:t>
            </a:r>
          </a:p>
          <a:p>
            <a:pPr lvl="1" eaLnBrk="1" hangingPunct="1">
              <a:defRPr/>
            </a:pPr>
            <a:endParaRPr lang="fr-FR" dirty="0" smtClean="0"/>
          </a:p>
          <a:p>
            <a:pPr lvl="1" eaLnBrk="1" hangingPunct="1">
              <a:defRPr/>
            </a:pP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2"/>
          <p:cNvSpPr>
            <a:spLocks noChangeArrowheads="1"/>
          </p:cNvSpPr>
          <p:nvPr/>
        </p:nvSpPr>
        <p:spPr bwMode="auto">
          <a:xfrm>
            <a:off x="3492500" y="981075"/>
            <a:ext cx="5111750" cy="4465638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5508625" y="1916113"/>
            <a:ext cx="1368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 b="1"/>
              <a:t>Tabac</a:t>
            </a: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4787900" y="3068638"/>
            <a:ext cx="2735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 b="1"/>
              <a:t>Tabac + Alcool</a:t>
            </a: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4356100" y="4364038"/>
            <a:ext cx="41052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 b="1"/>
              <a:t>Tabac + autres produits licites et illicites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79388" y="476250"/>
            <a:ext cx="3492500" cy="5435600"/>
            <a:chOff x="113" y="300"/>
            <a:chExt cx="2200" cy="3424"/>
          </a:xfrm>
        </p:grpSpPr>
        <p:sp>
          <p:nvSpPr>
            <p:cNvPr id="9223" name="AutoShape 7"/>
            <p:cNvSpPr>
              <a:spLocks noChangeArrowheads="1"/>
            </p:cNvSpPr>
            <p:nvPr/>
          </p:nvSpPr>
          <p:spPr bwMode="auto">
            <a:xfrm rot="5400000">
              <a:off x="487" y="1605"/>
              <a:ext cx="2721" cy="930"/>
            </a:xfrm>
            <a:custGeom>
              <a:avLst/>
              <a:gdLst>
                <a:gd name="T0" fmla="*/ 2041 w 21600"/>
                <a:gd name="T1" fmla="*/ 0 h 21600"/>
                <a:gd name="T2" fmla="*/ 0 w 21600"/>
                <a:gd name="T3" fmla="*/ 465 h 21600"/>
                <a:gd name="T4" fmla="*/ 2041 w 21600"/>
                <a:gd name="T5" fmla="*/ 930 h 21600"/>
                <a:gd name="T6" fmla="*/ 2721 w 21600"/>
                <a:gd name="T7" fmla="*/ 465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4 w 21600"/>
                <a:gd name="T13" fmla="*/ 5412 h 21600"/>
                <a:gd name="T14" fmla="*/ 18901 w 21600"/>
                <a:gd name="T15" fmla="*/ 1618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224" name="Text Box 8"/>
            <p:cNvSpPr txBox="1">
              <a:spLocks noChangeArrowheads="1"/>
            </p:cNvSpPr>
            <p:nvPr/>
          </p:nvSpPr>
          <p:spPr bwMode="auto">
            <a:xfrm>
              <a:off x="113" y="300"/>
              <a:ext cx="1633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2400" b="1"/>
                <a:t>Moins de problèmes psychiatriques</a:t>
              </a:r>
            </a:p>
          </p:txBody>
        </p:sp>
        <p:sp>
          <p:nvSpPr>
            <p:cNvPr id="9225" name="Text Box 9"/>
            <p:cNvSpPr txBox="1">
              <a:spLocks noChangeArrowheads="1"/>
            </p:cNvSpPr>
            <p:nvPr/>
          </p:nvSpPr>
          <p:spPr bwMode="auto">
            <a:xfrm>
              <a:off x="158" y="2976"/>
              <a:ext cx="1633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2400" b="1"/>
                <a:t>Plus de problèmes psychiatriques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animBg="1"/>
      <p:bldP spid="35843" grpId="0"/>
      <p:bldP spid="35844" grpId="0"/>
      <p:bldP spid="3584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fr-MA" sz="5400" b="1" dirty="0" smtClean="0"/>
              <a:t>ETIOLOGIES ?</a:t>
            </a:r>
          </a:p>
          <a:p>
            <a:pPr algn="ctr"/>
            <a:r>
              <a:rPr lang="fr-MA" sz="5400" b="1" dirty="0" smtClean="0"/>
              <a:t>FACTEURS ?</a:t>
            </a:r>
            <a:endParaRPr lang="fr-FR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MA" dirty="0" smtClean="0"/>
              <a:t>Vision intégrative de tous les facteurs</a:t>
            </a:r>
            <a:endParaRPr lang="fr-F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600200"/>
            <a:ext cx="8358245" cy="4900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/>
              <a:t>Mieux comprendre les facteurs de risque de vulnérabilité et de gravité 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fr-FR" dirty="0"/>
              <a:t>L’addiction est comme une résultante de l’interaction de plusieurs facteurs :</a:t>
            </a:r>
          </a:p>
          <a:p>
            <a:pPr lvl="0"/>
            <a:r>
              <a:rPr lang="fr-FR" dirty="0"/>
              <a:t>Des FDR </a:t>
            </a:r>
            <a:r>
              <a:rPr lang="fr-FR" dirty="0" err="1"/>
              <a:t>liès</a:t>
            </a:r>
            <a:r>
              <a:rPr lang="fr-FR" dirty="0"/>
              <a:t> aux produits (P)</a:t>
            </a:r>
          </a:p>
          <a:p>
            <a:pPr lvl="0"/>
            <a:r>
              <a:rPr lang="fr-FR" dirty="0"/>
              <a:t>Des FDR individuels de </a:t>
            </a:r>
            <a:r>
              <a:rPr lang="fr-FR" dirty="0" smtClean="0"/>
              <a:t>vulnérabilité liés à la personne </a:t>
            </a:r>
            <a:r>
              <a:rPr lang="fr-FR" dirty="0"/>
              <a:t>(I)</a:t>
            </a:r>
          </a:p>
          <a:p>
            <a:pPr lvl="0"/>
            <a:r>
              <a:rPr lang="fr-FR" dirty="0"/>
              <a:t>Des FDR </a:t>
            </a:r>
            <a:r>
              <a:rPr lang="fr-FR" dirty="0" smtClean="0"/>
              <a:t>liés à l’environnement </a:t>
            </a:r>
            <a:r>
              <a:rPr lang="fr-FR" dirty="0"/>
              <a:t>(E)</a:t>
            </a:r>
          </a:p>
          <a:p>
            <a:pPr lvl="0" algn="ctr">
              <a:buNone/>
            </a:pPr>
            <a:r>
              <a:rPr lang="fr-FR" dirty="0">
                <a:solidFill>
                  <a:srgbClr val="FF0000"/>
                </a:solidFill>
              </a:rPr>
              <a:t>Le repérage de ces facteurs a </a:t>
            </a:r>
            <a:r>
              <a:rPr lang="fr-FR" dirty="0" smtClean="0">
                <a:solidFill>
                  <a:srgbClr val="FF0000"/>
                </a:solidFill>
              </a:rPr>
              <a:t>une implication </a:t>
            </a:r>
            <a:r>
              <a:rPr lang="fr-FR" dirty="0">
                <a:solidFill>
                  <a:srgbClr val="FF0000"/>
                </a:solidFill>
              </a:rPr>
              <a:t>diagnostique et pronostique 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title"/>
          </p:nvPr>
        </p:nvSpPr>
        <p:spPr>
          <a:xfrm>
            <a:off x="228600" y="76200"/>
            <a:ext cx="8839199" cy="1219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l">
              <a:buClr>
                <a:srgbClr val="0070C0"/>
              </a:buClr>
              <a:buSzPct val="25000"/>
            </a:pPr>
            <a:r>
              <a:rPr lang="fr-FR" sz="2800" b="1" dirty="0" smtClean="0">
                <a:solidFill>
                  <a:srgbClr val="0070C0"/>
                </a:solidFill>
                <a:latin typeface="Nunito"/>
                <a:ea typeface="Nunito"/>
                <a:cs typeface="Nunito"/>
                <a:sym typeface="Nunito"/>
              </a:rPr>
              <a:t>Les facteurs neurobiologiques</a:t>
            </a:r>
            <a:endParaRPr lang="en-US" sz="2800" b="1" i="0" u="none" strike="noStrike" cap="none" dirty="0">
              <a:solidFill>
                <a:srgbClr val="0070C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indent="-342900" algn="just"/>
            <a:r>
              <a:rPr lang="fr-FR" dirty="0" smtClean="0"/>
              <a:t>Presque toutes les drogues ciblent directement ou indirectement le système de récompense du cerveau en inondant le circuit avec la dopamine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indent="-342900"/>
            <a:r>
              <a:rPr lang="fr-FR" dirty="0" smtClean="0"/>
              <a:t>La sur-stimulation de ce système produit les effets euphorisants</a:t>
            </a:r>
            <a:endParaRPr lang="en-US"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Shape 2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17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179512" y="1600200"/>
            <a:ext cx="8784976" cy="49251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indent="-342900" algn="just">
              <a:buNone/>
            </a:pPr>
            <a:r>
              <a:rPr lang="fr-FR" dirty="0" smtClean="0"/>
              <a:t>La dopamine est un neurotransmetteur présent dans les régions du cerveau qui régulent le mouvement, l'émotion, la cognition, la motivation, et les sentiments de plaisir</a:t>
            </a:r>
          </a:p>
          <a:p>
            <a:pPr lvl="0">
              <a:spcBef>
                <a:spcPts val="0"/>
              </a:spcBef>
              <a:buNone/>
            </a:pPr>
            <a:r>
              <a:rPr lang="en-US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La stimulation du </a:t>
            </a:r>
            <a:r>
              <a:rPr lang="en-US" dirty="0" err="1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noyau</a:t>
            </a:r>
            <a:r>
              <a:rPr lang="en-US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dirty="0" err="1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accubens</a:t>
            </a:r>
            <a:r>
              <a:rPr lang="en-US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fr-FR" dirty="0" smtClean="0"/>
              <a:t>est important pour la transition vers la quête compulsive de drogue et son activité est impliqué avec le conditionnement du plaisir à des stimuli des drogue associés</a:t>
            </a:r>
          </a:p>
        </p:txBody>
      </p:sp>
      <p:sp>
        <p:nvSpPr>
          <p:cNvPr id="223" name="Shape 22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0070C0"/>
              </a:buClr>
              <a:buSzPct val="25000"/>
              <a:buFont typeface="Nunito"/>
              <a:buNone/>
            </a:pPr>
            <a:r>
              <a:rPr lang="en-US" sz="4000" b="1" i="0" u="none" strike="noStrike" cap="none" dirty="0">
                <a:solidFill>
                  <a:srgbClr val="0070C0"/>
                </a:solidFill>
                <a:latin typeface="Nunito"/>
                <a:ea typeface="Nunito"/>
                <a:cs typeface="Nunito"/>
                <a:sym typeface="Nunito"/>
              </a:rPr>
              <a:t>Dopamine</a:t>
            </a:r>
          </a:p>
        </p:txBody>
      </p:sp>
      <p:sp>
        <p:nvSpPr>
          <p:cNvPr id="224" name="Shape 2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18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Shape 326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Shape 3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19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Préjugements</a:t>
            </a:r>
            <a:r>
              <a:rPr lang="fr-FR" dirty="0" smtClean="0"/>
              <a:t>: Le jugement moral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FR" b="1" dirty="0" smtClean="0"/>
              <a:t>- </a:t>
            </a:r>
            <a:r>
              <a:rPr lang="fr-FR" dirty="0" smtClean="0"/>
              <a:t>Addiction: </a:t>
            </a:r>
            <a:r>
              <a:rPr lang="fr-FR" dirty="0"/>
              <a:t>vice, mauvaise volonté, </a:t>
            </a:r>
            <a:r>
              <a:rPr lang="fr-FR" dirty="0" smtClean="0"/>
              <a:t>paresse; pas de moral</a:t>
            </a:r>
            <a:endParaRPr lang="fr-FR" dirty="0"/>
          </a:p>
          <a:p>
            <a:pPr>
              <a:buNone/>
            </a:pPr>
            <a:r>
              <a:rPr lang="fr-FR" dirty="0" smtClean="0"/>
              <a:t>- Substances: diabolisées ou bien </a:t>
            </a:r>
            <a:r>
              <a:rPr lang="fr-FR" dirty="0"/>
              <a:t>banalisées</a:t>
            </a:r>
          </a:p>
          <a:p>
            <a:pPr>
              <a:buNone/>
            </a:pPr>
            <a:r>
              <a:rPr lang="fr-FR" dirty="0" smtClean="0"/>
              <a:t>- Patients difficiles, à problèmes, ou délinquants </a:t>
            </a:r>
          </a:p>
          <a:p>
            <a:pPr>
              <a:buNone/>
            </a:pPr>
            <a:r>
              <a:rPr lang="fr-FR" dirty="0" smtClean="0"/>
              <a:t> - Patients pauvres: médecine pauvre</a:t>
            </a:r>
            <a:r>
              <a:rPr lang="fr-FR" dirty="0"/>
              <a:t>,</a:t>
            </a:r>
            <a:r>
              <a:rPr lang="fr-FR" dirty="0" smtClean="0"/>
              <a:t> clivage </a:t>
            </a:r>
            <a:r>
              <a:rPr lang="fr-FR" dirty="0"/>
              <a:t>du réseau</a:t>
            </a:r>
          </a:p>
          <a:p>
            <a:pPr>
              <a:buNone/>
            </a:pPr>
            <a:r>
              <a:rPr lang="fr-FR" dirty="0" smtClean="0"/>
              <a:t>- Idéologisation et approche policière: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Shape 517"/>
          <p:cNvSpPr txBox="1">
            <a:spLocks noGrp="1"/>
          </p:cNvSpPr>
          <p:nvPr>
            <p:ph type="title" idx="4294967295"/>
          </p:nvPr>
        </p:nvSpPr>
        <p:spPr>
          <a:xfrm>
            <a:off x="0" y="152400"/>
            <a:ext cx="9144000" cy="1034128"/>
          </a:xfrm>
          <a:prstGeom prst="rect">
            <a:avLst/>
          </a:prstGeom>
          <a:noFill/>
          <a:ln>
            <a:noFill/>
          </a:ln>
        </p:spPr>
        <p:txBody>
          <a:bodyPr lIns="45700" tIns="45700" rIns="9125" bIns="45700" anchor="ctr" anchorCtr="0">
            <a:noAutofit/>
          </a:bodyPr>
          <a:lstStyle/>
          <a:p>
            <a:pPr lvl="0">
              <a:buClr>
                <a:srgbClr val="0070C0"/>
              </a:buClr>
              <a:buSzPct val="25000"/>
            </a:pPr>
            <a:r>
              <a:rPr lang="fr-FR" sz="2800" b="1" dirty="0" smtClean="0">
                <a:solidFill>
                  <a:srgbClr val="0070C0"/>
                </a:solidFill>
                <a:latin typeface="Nunito"/>
                <a:ea typeface="Nunito"/>
                <a:cs typeface="Nunito"/>
                <a:sym typeface="Nunito"/>
              </a:rPr>
              <a:t>Dépendance à la nicotine et la Sécrétion de dopamine</a:t>
            </a:r>
            <a:endParaRPr lang="en-US" sz="2800" b="1" i="0" u="none" strike="noStrike" cap="none" dirty="0">
              <a:solidFill>
                <a:srgbClr val="0070C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19" name="Shape 519"/>
          <p:cNvSpPr txBox="1"/>
          <p:nvPr/>
        </p:nvSpPr>
        <p:spPr>
          <a:xfrm>
            <a:off x="22225" y="5522912"/>
            <a:ext cx="8972549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4163" lvl="0" indent="-284163">
              <a:lnSpc>
                <a:spcPct val="90000"/>
              </a:lnSpc>
              <a:buClr>
                <a:schemeClr val="dk2"/>
              </a:buClr>
              <a:buSzPct val="125000"/>
              <a:buFont typeface="Noto Sans Symbols"/>
              <a:buChar char="▪"/>
            </a:pPr>
            <a:r>
              <a:rPr lang="fr-FR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dépendance à la nicotine augmente,  aussi  la sécrétion de dopamine</a:t>
            </a:r>
            <a:endParaRPr lang="en-US"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0" name="Shape 520"/>
          <p:cNvSpPr/>
          <p:nvPr/>
        </p:nvSpPr>
        <p:spPr>
          <a:xfrm>
            <a:off x="6350" y="6038850"/>
            <a:ext cx="4497387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" name="Shape 521"/>
          <p:cNvGrpSpPr/>
          <p:nvPr/>
        </p:nvGrpSpPr>
        <p:grpSpPr>
          <a:xfrm>
            <a:off x="1141412" y="3544887"/>
            <a:ext cx="1655762" cy="2176462"/>
            <a:chOff x="723" y="2232"/>
            <a:chExt cx="1043" cy="1371"/>
          </a:xfrm>
        </p:grpSpPr>
        <p:sp>
          <p:nvSpPr>
            <p:cNvPr id="522" name="Shape 522"/>
            <p:cNvSpPr txBox="1"/>
            <p:nvPr/>
          </p:nvSpPr>
          <p:spPr>
            <a:xfrm>
              <a:off x="1017" y="3354"/>
              <a:ext cx="453" cy="2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Low</a:t>
              </a:r>
            </a:p>
          </p:txBody>
        </p:sp>
        <p:pic>
          <p:nvPicPr>
            <p:cNvPr id="523" name="Shape 523"/>
            <p:cNvPicPr preferRelativeResize="0"/>
            <p:nvPr/>
          </p:nvPicPr>
          <p:blipFill rotWithShape="1">
            <a:blip r:embed="rId3" cstate="print">
              <a:alphaModFix/>
            </a:blip>
            <a:srcRect l="18140" t="7550" r="22508" b="7595"/>
            <a:stretch/>
          </p:blipFill>
          <p:spPr>
            <a:xfrm>
              <a:off x="723" y="2232"/>
              <a:ext cx="1043" cy="1113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sp>
          <p:nvSpPr>
            <p:cNvPr id="524" name="Shape 524"/>
            <p:cNvSpPr/>
            <p:nvPr/>
          </p:nvSpPr>
          <p:spPr>
            <a:xfrm>
              <a:off x="1289" y="3288"/>
              <a:ext cx="56" cy="56"/>
            </a:xfrm>
            <a:prstGeom prst="ellipse">
              <a:avLst/>
            </a:prstGeom>
            <a:solidFill>
              <a:srgbClr val="C5C000"/>
            </a:solidFill>
            <a:ln w="9525" cap="flat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5" name="Shape 525"/>
            <p:cNvSpPr/>
            <p:nvPr/>
          </p:nvSpPr>
          <p:spPr>
            <a:xfrm>
              <a:off x="1401" y="3161"/>
              <a:ext cx="56" cy="56"/>
            </a:xfrm>
            <a:prstGeom prst="ellipse">
              <a:avLst/>
            </a:prstGeom>
            <a:solidFill>
              <a:srgbClr val="C5C000"/>
            </a:solidFill>
            <a:ln w="9525" cap="flat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6" name="Shape 526"/>
            <p:cNvSpPr/>
            <p:nvPr/>
          </p:nvSpPr>
          <p:spPr>
            <a:xfrm>
              <a:off x="950" y="3112"/>
              <a:ext cx="56" cy="56"/>
            </a:xfrm>
            <a:prstGeom prst="ellipse">
              <a:avLst/>
            </a:prstGeom>
            <a:solidFill>
              <a:srgbClr val="C5C000"/>
            </a:solidFill>
            <a:ln w="9525" cap="flat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7" name="Shape 527"/>
            <p:cNvSpPr/>
            <p:nvPr/>
          </p:nvSpPr>
          <p:spPr>
            <a:xfrm>
              <a:off x="1127" y="3215"/>
              <a:ext cx="56" cy="56"/>
            </a:xfrm>
            <a:prstGeom prst="ellipse">
              <a:avLst/>
            </a:prstGeom>
            <a:solidFill>
              <a:srgbClr val="C5C000"/>
            </a:solidFill>
            <a:ln w="9525" cap="flat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28" name="Shape 528"/>
            <p:cNvPicPr preferRelativeResize="0"/>
            <p:nvPr/>
          </p:nvPicPr>
          <p:blipFill rotWithShape="1">
            <a:blip r:embed="rId4" cstate="print">
              <a:alphaModFix/>
            </a:blip>
            <a:srcRect/>
            <a:stretch/>
          </p:blipFill>
          <p:spPr>
            <a:xfrm>
              <a:off x="1206" y="2295"/>
              <a:ext cx="239" cy="39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" name="Shape 529"/>
          <p:cNvGrpSpPr/>
          <p:nvPr/>
        </p:nvGrpSpPr>
        <p:grpSpPr>
          <a:xfrm>
            <a:off x="6348412" y="3573463"/>
            <a:ext cx="1655762" cy="2147887"/>
            <a:chOff x="4002" y="2251"/>
            <a:chExt cx="1043" cy="1353"/>
          </a:xfrm>
        </p:grpSpPr>
        <p:pic>
          <p:nvPicPr>
            <p:cNvPr id="530" name="Shape 530"/>
            <p:cNvPicPr preferRelativeResize="0"/>
            <p:nvPr/>
          </p:nvPicPr>
          <p:blipFill rotWithShape="1">
            <a:blip r:embed="rId5" cstate="print">
              <a:alphaModFix/>
            </a:blip>
            <a:srcRect l="18140" t="7550" r="22508" b="7595"/>
            <a:stretch/>
          </p:blipFill>
          <p:spPr>
            <a:xfrm>
              <a:off x="4002" y="2251"/>
              <a:ext cx="1043" cy="1088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sp>
          <p:nvSpPr>
            <p:cNvPr id="531" name="Shape 531"/>
            <p:cNvSpPr/>
            <p:nvPr/>
          </p:nvSpPr>
          <p:spPr>
            <a:xfrm>
              <a:off x="4586" y="3243"/>
              <a:ext cx="56" cy="56"/>
            </a:xfrm>
            <a:prstGeom prst="ellipse">
              <a:avLst/>
            </a:prstGeom>
            <a:solidFill>
              <a:srgbClr val="C5C000"/>
            </a:solidFill>
            <a:ln w="9525" cap="flat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2" name="Shape 532"/>
            <p:cNvSpPr/>
            <p:nvPr/>
          </p:nvSpPr>
          <p:spPr>
            <a:xfrm>
              <a:off x="4697" y="3115"/>
              <a:ext cx="56" cy="56"/>
            </a:xfrm>
            <a:prstGeom prst="ellipse">
              <a:avLst/>
            </a:prstGeom>
            <a:solidFill>
              <a:srgbClr val="C5C000"/>
            </a:solidFill>
            <a:ln w="9525" cap="flat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3" name="Shape 533"/>
            <p:cNvSpPr/>
            <p:nvPr/>
          </p:nvSpPr>
          <p:spPr>
            <a:xfrm>
              <a:off x="4245" y="3067"/>
              <a:ext cx="56" cy="56"/>
            </a:xfrm>
            <a:prstGeom prst="ellipse">
              <a:avLst/>
            </a:prstGeom>
            <a:solidFill>
              <a:srgbClr val="C5C000"/>
            </a:solidFill>
            <a:ln w="9525" cap="flat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4" name="Shape 534"/>
            <p:cNvSpPr/>
            <p:nvPr/>
          </p:nvSpPr>
          <p:spPr>
            <a:xfrm>
              <a:off x="4422" y="3170"/>
              <a:ext cx="56" cy="56"/>
            </a:xfrm>
            <a:prstGeom prst="ellipse">
              <a:avLst/>
            </a:prstGeom>
            <a:solidFill>
              <a:srgbClr val="C5C000"/>
            </a:solidFill>
            <a:ln w="9525" cap="flat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" name="Shape 535"/>
            <p:cNvGrpSpPr/>
            <p:nvPr/>
          </p:nvGrpSpPr>
          <p:grpSpPr>
            <a:xfrm>
              <a:off x="4180" y="2295"/>
              <a:ext cx="695" cy="398"/>
              <a:chOff x="3961" y="2440"/>
              <a:chExt cx="768" cy="489"/>
            </a:xfrm>
          </p:grpSpPr>
          <p:pic>
            <p:nvPicPr>
              <p:cNvPr id="536" name="Shape 536"/>
              <p:cNvPicPr preferRelativeResize="0"/>
              <p:nvPr/>
            </p:nvPicPr>
            <p:blipFill rotWithShape="1">
              <a:blip r:embed="rId6" cstate="print">
                <a:alphaModFix/>
              </a:blip>
              <a:srcRect/>
              <a:stretch/>
            </p:blipFill>
            <p:spPr>
              <a:xfrm rot="10800000">
                <a:off x="3961" y="2440"/>
                <a:ext cx="294" cy="48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37" name="Shape 537"/>
              <p:cNvPicPr preferRelativeResize="0"/>
              <p:nvPr/>
            </p:nvPicPr>
            <p:blipFill rotWithShape="1">
              <a:blip r:embed="rId6" cstate="print">
                <a:alphaModFix/>
              </a:blip>
              <a:srcRect/>
              <a:stretch/>
            </p:blipFill>
            <p:spPr>
              <a:xfrm rot="10800000">
                <a:off x="4198" y="2440"/>
                <a:ext cx="294" cy="48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38" name="Shape 538"/>
              <p:cNvPicPr preferRelativeResize="0"/>
              <p:nvPr/>
            </p:nvPicPr>
            <p:blipFill rotWithShape="1">
              <a:blip r:embed="rId6" cstate="print">
                <a:alphaModFix/>
              </a:blip>
              <a:srcRect/>
              <a:stretch/>
            </p:blipFill>
            <p:spPr>
              <a:xfrm rot="10800000">
                <a:off x="4434" y="2440"/>
                <a:ext cx="294" cy="48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539" name="Shape 539"/>
            <p:cNvSpPr/>
            <p:nvPr/>
          </p:nvSpPr>
          <p:spPr>
            <a:xfrm rot="10800000">
              <a:off x="4527" y="3080"/>
              <a:ext cx="56" cy="56"/>
            </a:xfrm>
            <a:prstGeom prst="ellipse">
              <a:avLst/>
            </a:prstGeom>
            <a:solidFill>
              <a:srgbClr val="C5C000"/>
            </a:solidFill>
            <a:ln w="9525" cap="flat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0" name="Shape 540"/>
            <p:cNvSpPr/>
            <p:nvPr/>
          </p:nvSpPr>
          <p:spPr>
            <a:xfrm rot="10800000">
              <a:off x="4286" y="3276"/>
              <a:ext cx="56" cy="56"/>
            </a:xfrm>
            <a:prstGeom prst="ellipse">
              <a:avLst/>
            </a:prstGeom>
            <a:solidFill>
              <a:srgbClr val="C5C000"/>
            </a:solidFill>
            <a:ln w="9525" cap="flat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" name="Shape 541"/>
            <p:cNvSpPr/>
            <p:nvPr/>
          </p:nvSpPr>
          <p:spPr>
            <a:xfrm rot="10800000">
              <a:off x="4772" y="3220"/>
              <a:ext cx="56" cy="56"/>
            </a:xfrm>
            <a:prstGeom prst="ellipse">
              <a:avLst/>
            </a:prstGeom>
            <a:solidFill>
              <a:srgbClr val="C5C000"/>
            </a:solidFill>
            <a:ln w="9525" cap="flat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2" name="Shape 542"/>
            <p:cNvSpPr/>
            <p:nvPr/>
          </p:nvSpPr>
          <p:spPr>
            <a:xfrm rot="10800000">
              <a:off x="4465" y="3292"/>
              <a:ext cx="56" cy="56"/>
            </a:xfrm>
            <a:prstGeom prst="ellipse">
              <a:avLst/>
            </a:prstGeom>
            <a:solidFill>
              <a:srgbClr val="C5C000"/>
            </a:solidFill>
            <a:ln w="9525" cap="flat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3" name="Shape 543"/>
            <p:cNvSpPr txBox="1"/>
            <p:nvPr/>
          </p:nvSpPr>
          <p:spPr>
            <a:xfrm>
              <a:off x="4300" y="3354"/>
              <a:ext cx="446" cy="2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High</a:t>
              </a:r>
            </a:p>
          </p:txBody>
        </p:sp>
      </p:grpSp>
      <p:pic>
        <p:nvPicPr>
          <p:cNvPr id="544" name="Shape 544"/>
          <p:cNvPicPr preferRelativeResize="0"/>
          <p:nvPr/>
        </p:nvPicPr>
        <p:blipFill rotWithShape="1">
          <a:blip r:embed="rId7" cstate="print">
            <a:alphaModFix/>
          </a:blip>
          <a:srcRect t="9853" r="21622" b="18886"/>
          <a:stretch/>
        </p:blipFill>
        <p:spPr>
          <a:xfrm>
            <a:off x="3692525" y="1295400"/>
            <a:ext cx="1720850" cy="1851024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pic>
      <p:grpSp>
        <p:nvGrpSpPr>
          <p:cNvPr id="5" name="Shape 545"/>
          <p:cNvGrpSpPr/>
          <p:nvPr/>
        </p:nvGrpSpPr>
        <p:grpSpPr>
          <a:xfrm>
            <a:off x="3744912" y="3573463"/>
            <a:ext cx="1655762" cy="2147887"/>
            <a:chOff x="2340" y="2251"/>
            <a:chExt cx="1043" cy="1353"/>
          </a:xfrm>
        </p:grpSpPr>
        <p:grpSp>
          <p:nvGrpSpPr>
            <p:cNvPr id="6" name="Shape 546"/>
            <p:cNvGrpSpPr/>
            <p:nvPr/>
          </p:nvGrpSpPr>
          <p:grpSpPr>
            <a:xfrm>
              <a:off x="2340" y="2251"/>
              <a:ext cx="1043" cy="1087"/>
              <a:chOff x="2340" y="2251"/>
              <a:chExt cx="1043" cy="1087"/>
            </a:xfrm>
          </p:grpSpPr>
          <p:pic>
            <p:nvPicPr>
              <p:cNvPr id="547" name="Shape 547"/>
              <p:cNvPicPr preferRelativeResize="0"/>
              <p:nvPr/>
            </p:nvPicPr>
            <p:blipFill rotWithShape="1">
              <a:blip r:embed="rId8" cstate="print">
                <a:alphaModFix/>
              </a:blip>
              <a:srcRect l="18140" t="7550" r="22508" b="7595"/>
              <a:stretch/>
            </p:blipFill>
            <p:spPr>
              <a:xfrm>
                <a:off x="2340" y="2251"/>
                <a:ext cx="1043" cy="1079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pic>
          <p:sp>
            <p:nvSpPr>
              <p:cNvPr id="548" name="Shape 548"/>
              <p:cNvSpPr/>
              <p:nvPr/>
            </p:nvSpPr>
            <p:spPr>
              <a:xfrm>
                <a:off x="2907" y="3281"/>
                <a:ext cx="56" cy="56"/>
              </a:xfrm>
              <a:prstGeom prst="ellipse">
                <a:avLst/>
              </a:prstGeom>
              <a:solidFill>
                <a:srgbClr val="C5C000"/>
              </a:solidFill>
              <a:ln w="9525" cap="flat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9" name="Shape 549"/>
              <p:cNvSpPr/>
              <p:nvPr/>
            </p:nvSpPr>
            <p:spPr>
              <a:xfrm>
                <a:off x="3019" y="3161"/>
                <a:ext cx="56" cy="56"/>
              </a:xfrm>
              <a:prstGeom prst="ellipse">
                <a:avLst/>
              </a:prstGeom>
              <a:solidFill>
                <a:srgbClr val="C5C000"/>
              </a:solidFill>
              <a:ln w="9525" cap="flat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0" name="Shape 550"/>
              <p:cNvSpPr/>
              <p:nvPr/>
            </p:nvSpPr>
            <p:spPr>
              <a:xfrm>
                <a:off x="2568" y="3112"/>
                <a:ext cx="56" cy="56"/>
              </a:xfrm>
              <a:prstGeom prst="ellipse">
                <a:avLst/>
              </a:prstGeom>
              <a:solidFill>
                <a:srgbClr val="C5C000"/>
              </a:solidFill>
              <a:ln w="9525" cap="flat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1" name="Shape 551"/>
              <p:cNvSpPr/>
              <p:nvPr/>
            </p:nvSpPr>
            <p:spPr>
              <a:xfrm>
                <a:off x="2745" y="3215"/>
                <a:ext cx="56" cy="56"/>
              </a:xfrm>
              <a:prstGeom prst="ellipse">
                <a:avLst/>
              </a:prstGeom>
              <a:solidFill>
                <a:srgbClr val="C5C000"/>
              </a:solidFill>
              <a:ln w="9525" cap="flat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7" name="Shape 552"/>
              <p:cNvGrpSpPr/>
              <p:nvPr/>
            </p:nvGrpSpPr>
            <p:grpSpPr>
              <a:xfrm>
                <a:off x="2653" y="2295"/>
                <a:ext cx="492" cy="398"/>
                <a:chOff x="2492" y="2440"/>
                <a:chExt cx="516" cy="489"/>
              </a:xfrm>
            </p:grpSpPr>
            <p:pic>
              <p:nvPicPr>
                <p:cNvPr id="553" name="Shape 553"/>
                <p:cNvPicPr preferRelativeResize="0"/>
                <p:nvPr/>
              </p:nvPicPr>
              <p:blipFill rotWithShape="1">
                <a:blip r:embed="rId9" cstate="print">
                  <a:alphaModFix/>
                </a:blip>
                <a:srcRect/>
                <a:stretch/>
              </p:blipFill>
              <p:spPr>
                <a:xfrm rot="10800000">
                  <a:off x="2492" y="2440"/>
                  <a:ext cx="294" cy="48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554" name="Shape 554"/>
                <p:cNvPicPr preferRelativeResize="0"/>
                <p:nvPr/>
              </p:nvPicPr>
              <p:blipFill rotWithShape="1">
                <a:blip r:embed="rId9" cstate="print">
                  <a:alphaModFix/>
                </a:blip>
                <a:srcRect/>
                <a:stretch/>
              </p:blipFill>
              <p:spPr>
                <a:xfrm rot="10800000">
                  <a:off x="2714" y="2440"/>
                  <a:ext cx="294" cy="48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sp>
            <p:nvSpPr>
              <p:cNvPr id="555" name="Shape 555"/>
              <p:cNvSpPr/>
              <p:nvPr/>
            </p:nvSpPr>
            <p:spPr>
              <a:xfrm>
                <a:off x="2821" y="3129"/>
                <a:ext cx="56" cy="56"/>
              </a:xfrm>
              <a:prstGeom prst="ellipse">
                <a:avLst/>
              </a:prstGeom>
              <a:solidFill>
                <a:srgbClr val="C5C000"/>
              </a:solidFill>
              <a:ln w="9525" cap="flat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6" name="Shape 556"/>
              <p:cNvSpPr/>
              <p:nvPr/>
            </p:nvSpPr>
            <p:spPr>
              <a:xfrm>
                <a:off x="3127" y="3275"/>
                <a:ext cx="56" cy="56"/>
              </a:xfrm>
              <a:prstGeom prst="ellipse">
                <a:avLst/>
              </a:prstGeom>
              <a:solidFill>
                <a:srgbClr val="C5C000"/>
              </a:solidFill>
              <a:ln w="9525" cap="flat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57" name="Shape 557"/>
            <p:cNvSpPr txBox="1"/>
            <p:nvPr/>
          </p:nvSpPr>
          <p:spPr>
            <a:xfrm>
              <a:off x="2520" y="3354"/>
              <a:ext cx="684" cy="2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20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Medium</a:t>
              </a:r>
            </a:p>
          </p:txBody>
        </p:sp>
      </p:grpSp>
      <p:sp>
        <p:nvSpPr>
          <p:cNvPr id="558" name="Shape 55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20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b="1" dirty="0"/>
              <a:t>les facteurs individuels de vulnérabilité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525963"/>
          </a:xfrm>
        </p:spPr>
        <p:txBody>
          <a:bodyPr>
            <a:normAutofit fontScale="92500"/>
          </a:bodyPr>
          <a:lstStyle/>
          <a:p>
            <a:pPr lvl="0"/>
            <a:r>
              <a:rPr lang="fr-FR" dirty="0" smtClean="0"/>
              <a:t>Facteurs neurobiologiques : Circuit de la récompense et la dopamine</a:t>
            </a:r>
          </a:p>
          <a:p>
            <a:pPr lvl="0"/>
            <a:r>
              <a:rPr lang="fr-FR" dirty="0" smtClean="0"/>
              <a:t> Rôle du stress et activation de l’axe </a:t>
            </a:r>
            <a:r>
              <a:rPr lang="fr-FR" dirty="0" err="1" smtClean="0"/>
              <a:t>corticotrope</a:t>
            </a:r>
            <a:endParaRPr lang="fr-FR" dirty="0" smtClean="0"/>
          </a:p>
          <a:p>
            <a:pPr lvl="0"/>
            <a:r>
              <a:rPr lang="fr-FR" dirty="0" smtClean="0"/>
              <a:t>Variabilité interindividuelle de sensibilité au stress </a:t>
            </a:r>
          </a:p>
          <a:p>
            <a:pPr lvl="0"/>
            <a:r>
              <a:rPr lang="fr-FR" dirty="0" smtClean="0"/>
              <a:t>Interactions gènes /environnement</a:t>
            </a:r>
          </a:p>
          <a:p>
            <a:pPr lvl="0"/>
            <a:r>
              <a:rPr lang="fr-FR" dirty="0" smtClean="0"/>
              <a:t>Evénements de vie : deuil, maltraitance,…capacités de résilience</a:t>
            </a:r>
          </a:p>
          <a:p>
            <a:pPr lvl="0">
              <a:buNone/>
            </a:pPr>
            <a:r>
              <a:rPr lang="fr-FR" dirty="0" smtClean="0"/>
              <a:t> </a:t>
            </a:r>
            <a:endParaRPr lang="fr-FR" dirty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MA" dirty="0" smtClean="0"/>
              <a:t>Facteurs individuels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>
              <a:buNone/>
            </a:pPr>
            <a:r>
              <a:rPr lang="fr-FR" b="1" i="1" dirty="0" smtClean="0"/>
              <a:t> Tempérament et personnalité</a:t>
            </a:r>
            <a:endParaRPr lang="fr-FR" dirty="0" smtClean="0"/>
          </a:p>
          <a:p>
            <a:pPr lvl="0"/>
            <a:r>
              <a:rPr lang="fr-FR" dirty="0" smtClean="0"/>
              <a:t>Niveau élevé de recherche de sensations et nouveauté </a:t>
            </a:r>
          </a:p>
          <a:p>
            <a:pPr lvl="0"/>
            <a:r>
              <a:rPr lang="fr-FR" dirty="0" smtClean="0"/>
              <a:t>Faible évitement du danger</a:t>
            </a:r>
          </a:p>
          <a:p>
            <a:pPr lvl="0"/>
            <a:r>
              <a:rPr lang="fr-FR" dirty="0" smtClean="0"/>
              <a:t>Niveau élevé de réactivité émotionnelle </a:t>
            </a:r>
          </a:p>
          <a:p>
            <a:pPr lvl="0"/>
            <a:r>
              <a:rPr lang="fr-FR" dirty="0" smtClean="0"/>
              <a:t>Faible estime de soi, autodépréciation et timidité </a:t>
            </a:r>
          </a:p>
          <a:p>
            <a:pPr lvl="0"/>
            <a:r>
              <a:rPr lang="fr-FR" dirty="0" smtClean="0"/>
              <a:t>Difficultés à faire face aux événements et à établir des relations stables et satisfaisantes</a:t>
            </a:r>
          </a:p>
          <a:p>
            <a:r>
              <a:rPr lang="fr-MA" dirty="0" smtClean="0"/>
              <a:t>Personnalité antisociale et borderline</a:t>
            </a:r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MA" dirty="0" smtClean="0"/>
              <a:t>Les facteurs individuels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fr-FR" b="1" i="1" dirty="0" err="1" smtClean="0"/>
              <a:t>Comorbidités</a:t>
            </a:r>
            <a:r>
              <a:rPr lang="fr-FR" b="1" i="1" dirty="0" smtClean="0"/>
              <a:t> psychiatriques  </a:t>
            </a:r>
            <a:endParaRPr lang="fr-FR" dirty="0" smtClean="0"/>
          </a:p>
          <a:p>
            <a:pPr marL="514350" indent="-514350">
              <a:buFont typeface="+mj-lt"/>
              <a:buAutoNum type="arabicPeriod"/>
            </a:pPr>
            <a:r>
              <a:rPr lang="fr-MA" dirty="0" smtClean="0"/>
              <a:t>La dépression</a:t>
            </a:r>
          </a:p>
          <a:p>
            <a:pPr marL="514350" indent="-514350">
              <a:buFont typeface="+mj-lt"/>
              <a:buAutoNum type="arabicPeriod"/>
            </a:pPr>
            <a:r>
              <a:rPr lang="fr-MA" dirty="0" smtClean="0"/>
              <a:t>Le trouble bipolaire</a:t>
            </a:r>
          </a:p>
          <a:p>
            <a:pPr marL="514350" indent="-514350">
              <a:buFont typeface="+mj-lt"/>
              <a:buAutoNum type="arabicPeriod"/>
            </a:pPr>
            <a:r>
              <a:rPr lang="fr-MA" dirty="0" smtClean="0"/>
              <a:t>Début de la schizophrénie</a:t>
            </a:r>
          </a:p>
          <a:p>
            <a:pPr marL="514350" indent="-514350">
              <a:buFont typeface="+mj-lt"/>
              <a:buAutoNum type="arabicPeriod"/>
            </a:pPr>
            <a:r>
              <a:rPr lang="fr-MA" dirty="0" smtClean="0"/>
              <a:t>La phobie sociale</a:t>
            </a:r>
          </a:p>
          <a:p>
            <a:pPr marL="514350" indent="-514350">
              <a:buFont typeface="+mj-lt"/>
              <a:buAutoNum type="arabicPeriod"/>
            </a:pPr>
            <a:r>
              <a:rPr lang="fr-MA" dirty="0" smtClean="0"/>
              <a:t>Le trouble panique</a:t>
            </a:r>
          </a:p>
          <a:p>
            <a:pPr marL="514350" lvl="0" indent="-514350">
              <a:buFont typeface="+mj-lt"/>
              <a:buAutoNum type="arabicPeriod"/>
            </a:pPr>
            <a:r>
              <a:rPr lang="fr-FR" dirty="0" smtClean="0"/>
              <a:t>Un niveau élevé d’activités comportementales associées et à de faibles capacités attentionnelles (ADHD </a:t>
            </a:r>
            <a:r>
              <a:rPr lang="fr-FR" dirty="0" err="1" smtClean="0"/>
              <a:t>subsyndromique</a:t>
            </a:r>
            <a:r>
              <a:rPr lang="fr-FR" dirty="0" smtClean="0"/>
              <a:t>)</a:t>
            </a:r>
          </a:p>
          <a:p>
            <a:pPr marL="514350" indent="-514350">
              <a:buNone/>
            </a:pPr>
            <a:endParaRPr lang="fr-MA" dirty="0" smtClean="0"/>
          </a:p>
          <a:p>
            <a:pPr lvl="0" algn="ctr">
              <a:buNone/>
            </a:pPr>
            <a:r>
              <a:rPr lang="fr-FR" dirty="0" smtClean="0">
                <a:solidFill>
                  <a:srgbClr val="FF0000"/>
                </a:solidFill>
              </a:rPr>
              <a:t>Les </a:t>
            </a:r>
            <a:r>
              <a:rPr lang="fr-FR" dirty="0" err="1" smtClean="0">
                <a:solidFill>
                  <a:srgbClr val="FF0000"/>
                </a:solidFill>
              </a:rPr>
              <a:t>comorbidités</a:t>
            </a:r>
            <a:r>
              <a:rPr lang="fr-FR" dirty="0" smtClean="0">
                <a:solidFill>
                  <a:srgbClr val="FF0000"/>
                </a:solidFill>
              </a:rPr>
              <a:t> psychiatriques multiplient par deux le risque de dépendance</a:t>
            </a:r>
          </a:p>
          <a:p>
            <a:pPr>
              <a:buNone/>
            </a:pPr>
            <a:endParaRPr lang="fr-MA" dirty="0" smtClean="0"/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/>
              <a:t>Les facteurs liés à l’environnement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fr-FR" b="1" dirty="0" smtClean="0"/>
              <a:t>1-Facteurs culturels et sociaux et les facteurs familiaux:  </a:t>
            </a:r>
            <a:r>
              <a:rPr lang="fr-FR" dirty="0" smtClean="0"/>
              <a:t>Facteurs d’exposition (Exemple de l’alcool en France).</a:t>
            </a:r>
          </a:p>
          <a:p>
            <a:pPr>
              <a:buNone/>
            </a:pPr>
            <a:r>
              <a:rPr lang="fr-FR" b="1" dirty="0" smtClean="0"/>
              <a:t>2- Le rôle des pairs à l’adolescence: </a:t>
            </a:r>
            <a:r>
              <a:rPr lang="fr-FR" dirty="0" smtClean="0"/>
              <a:t>par imitation ou par représentation qu’ont les jeunes sur l’usage de drogues comme c’est le cas du cannabis et du tabac = La pression du groupe et le type de pairs </a:t>
            </a:r>
          </a:p>
          <a:p>
            <a:pPr>
              <a:buNone/>
            </a:pPr>
            <a:r>
              <a:rPr lang="fr-FR" b="1" dirty="0" smtClean="0"/>
              <a:t>2- Retentissement des événements de vie</a:t>
            </a:r>
            <a:endParaRPr lang="fr-FR" dirty="0" smtClean="0"/>
          </a:p>
          <a:p>
            <a:pPr>
              <a:buNone/>
            </a:pPr>
            <a:r>
              <a:rPr lang="fr-FR" b="1" dirty="0" smtClean="0"/>
              <a:t>3-</a:t>
            </a:r>
            <a:r>
              <a:rPr lang="fr-FR" dirty="0" smtClean="0"/>
              <a:t> </a:t>
            </a:r>
            <a:r>
              <a:rPr lang="fr-FR" b="1" dirty="0" smtClean="0"/>
              <a:t>Les modalités  et rituels de la consommation</a:t>
            </a:r>
            <a:endParaRPr lang="fr-FR" dirty="0" smtClean="0"/>
          </a:p>
          <a:p>
            <a:pPr>
              <a:buFont typeface="Wingdings" pitchFamily="2" charset="2"/>
              <a:buChar char="§"/>
            </a:pPr>
            <a:r>
              <a:rPr lang="fr-MA" dirty="0" smtClean="0"/>
              <a:t>Les rencontres d’amis, le weekend</a:t>
            </a:r>
          </a:p>
          <a:p>
            <a:pPr>
              <a:buFont typeface="Wingdings" pitchFamily="2" charset="2"/>
              <a:buChar char="§"/>
            </a:pPr>
            <a:r>
              <a:rPr lang="fr-MA" dirty="0" smtClean="0"/>
              <a:t>Les rencontres amoureuses</a:t>
            </a:r>
          </a:p>
          <a:p>
            <a:pPr>
              <a:buFont typeface="Wingdings" pitchFamily="2" charset="2"/>
              <a:buChar char="§"/>
            </a:pPr>
            <a:r>
              <a:rPr lang="fr-MA" dirty="0" smtClean="0"/>
              <a:t>Les festivités</a:t>
            </a:r>
          </a:p>
          <a:p>
            <a:pPr>
              <a:buFont typeface="Wingdings" pitchFamily="2" charset="2"/>
              <a:buChar char="§"/>
            </a:pPr>
            <a:r>
              <a:rPr lang="fr-MA" dirty="0" smtClean="0"/>
              <a:t>« La culture d’arroser »</a:t>
            </a:r>
            <a:endParaRPr lang="fr-FR" dirty="0" smtClean="0"/>
          </a:p>
          <a:p>
            <a:pPr>
              <a:buNone/>
            </a:pPr>
            <a:r>
              <a:rPr lang="fr-FR" dirty="0" smtClean="0"/>
              <a:t> 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Les facteurs liés à l’environnement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fr-FR" b="1" dirty="0" smtClean="0"/>
              <a:t>4- Famille </a:t>
            </a:r>
            <a:r>
              <a:rPr lang="fr-FR" dirty="0" smtClean="0"/>
              <a:t>: style d’éducation parentale type négligeant permissif, ou rejetant, ou bien sévère, la tolérance familiale…. </a:t>
            </a:r>
          </a:p>
          <a:p>
            <a:pPr lvl="0">
              <a:buNone/>
            </a:pPr>
            <a:r>
              <a:rPr lang="fr-FR" b="1" dirty="0" smtClean="0"/>
              <a:t>5- Perte de repères sociaux:</a:t>
            </a:r>
          </a:p>
          <a:p>
            <a:pPr lvl="0">
              <a:buNone/>
            </a:pPr>
            <a:r>
              <a:rPr lang="fr-FR" dirty="0" smtClean="0"/>
              <a:t>   Précarité, chômage, famille éclatée, absence de valeurs morales, délinquance,…..         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/>
              <a:t>Facteurs de risque liés au produit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None/>
            </a:pPr>
            <a:r>
              <a:rPr lang="fr-FR" b="1" dirty="0" smtClean="0"/>
              <a:t> </a:t>
            </a:r>
            <a:endParaRPr lang="fr-FR" dirty="0" smtClean="0"/>
          </a:p>
          <a:p>
            <a:pPr lvl="0"/>
            <a:r>
              <a:rPr lang="fr-FR" dirty="0" smtClean="0"/>
              <a:t>Les 3 produits ayant un pouvoir </a:t>
            </a:r>
            <a:r>
              <a:rPr lang="fr-FR" dirty="0" err="1" smtClean="0"/>
              <a:t>addictif</a:t>
            </a:r>
            <a:r>
              <a:rPr lang="fr-FR" dirty="0" smtClean="0"/>
              <a:t> le plus puissant sont le tabac, l’héroïne et la cocaïne.</a:t>
            </a:r>
          </a:p>
          <a:p>
            <a:pPr lvl="0"/>
            <a:r>
              <a:rPr lang="fr-FR" dirty="0" smtClean="0"/>
              <a:t>Risque de complications somatiques, psychologiques et sociale variable selon les produits et selon types de complications </a:t>
            </a:r>
          </a:p>
          <a:p>
            <a:pPr lvl="0"/>
            <a:r>
              <a:rPr lang="fr-FR" dirty="0" smtClean="0"/>
              <a:t>Statut social du produit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715250" cy="4533900"/>
          </a:xfrm>
        </p:spPr>
        <p:txBody>
          <a:bodyPr/>
          <a:lstStyle/>
          <a:p>
            <a:pPr eaLnBrk="1" hangingPunct="1">
              <a:defRPr/>
            </a:pPr>
            <a:r>
              <a:rPr lang="fr-FR" sz="2800" dirty="0" smtClean="0"/>
              <a:t>Il n’y a pas « d’égalité» entre les produits.</a:t>
            </a:r>
          </a:p>
          <a:p>
            <a:pPr eaLnBrk="1" hangingPunct="1">
              <a:defRPr/>
            </a:pPr>
            <a:r>
              <a:rPr lang="fr-FR" sz="2800" dirty="0" smtClean="0"/>
              <a:t>Les produits n’entraînent pas tous le même type de dépendance</a:t>
            </a:r>
          </a:p>
          <a:p>
            <a:pPr lvl="1" eaLnBrk="1" hangingPunct="1">
              <a:defRPr/>
            </a:pPr>
            <a:r>
              <a:rPr lang="fr-FR" dirty="0" smtClean="0"/>
              <a:t>Certains produits sont très </a:t>
            </a:r>
            <a:r>
              <a:rPr lang="fr-FR" dirty="0" err="1" smtClean="0"/>
              <a:t>addictogènes</a:t>
            </a:r>
            <a:r>
              <a:rPr lang="fr-FR" dirty="0" smtClean="0"/>
              <a:t> comme </a:t>
            </a:r>
            <a:r>
              <a:rPr lang="fr-FR" dirty="0"/>
              <a:t>l</a:t>
            </a:r>
            <a:r>
              <a:rPr lang="fr-FR" sz="2800" dirty="0" smtClean="0"/>
              <a:t>e </a:t>
            </a:r>
            <a:r>
              <a:rPr lang="fr-FR" sz="2800" dirty="0" smtClean="0"/>
              <a:t>tabac, la cocaïne, l’héroïne, les amphétamines,</a:t>
            </a:r>
          </a:p>
          <a:p>
            <a:pPr lvl="1" eaLnBrk="1" hangingPunct="1">
              <a:defRPr/>
            </a:pPr>
            <a:r>
              <a:rPr lang="fr-FR" dirty="0" smtClean="0"/>
              <a:t>D’autres sont </a:t>
            </a:r>
            <a:r>
              <a:rPr lang="fr-FR" dirty="0" err="1" smtClean="0"/>
              <a:t>addictogènes</a:t>
            </a:r>
            <a:r>
              <a:rPr lang="fr-FR" dirty="0" smtClean="0"/>
              <a:t> après un certain </a:t>
            </a:r>
            <a:r>
              <a:rPr lang="fr-FR" dirty="0" smtClean="0"/>
              <a:t>temps comme </a:t>
            </a:r>
            <a:r>
              <a:rPr lang="fr-FR" dirty="0"/>
              <a:t>l</a:t>
            </a:r>
            <a:r>
              <a:rPr lang="fr-FR" sz="2800" dirty="0" smtClean="0"/>
              <a:t>e </a:t>
            </a:r>
            <a:r>
              <a:rPr lang="fr-FR" sz="2800" dirty="0" smtClean="0"/>
              <a:t>cannabis, l’alcool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fr-MA" sz="6600" b="1" dirty="0" smtClean="0"/>
              <a:t>Les substances</a:t>
            </a:r>
            <a:endParaRPr lang="fr-FR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MA" dirty="0" smtClean="0"/>
              <a:t>Stratégie thérapeutique: </a:t>
            </a:r>
            <a:br>
              <a:rPr lang="fr-MA" dirty="0" smtClean="0"/>
            </a:br>
            <a:r>
              <a:rPr lang="fr-MA" dirty="0" smtClean="0"/>
              <a:t>de façon progressive et croissante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fr-MA" dirty="0" smtClean="0"/>
              <a:t>Relation thérapeutique</a:t>
            </a:r>
          </a:p>
          <a:p>
            <a:pPr marL="514350" indent="-514350">
              <a:buFont typeface="+mj-lt"/>
              <a:buAutoNum type="arabicPeriod"/>
            </a:pPr>
            <a:r>
              <a:rPr lang="fr-MA" dirty="0" smtClean="0"/>
              <a:t>Evaluation de l’addiction</a:t>
            </a:r>
          </a:p>
          <a:p>
            <a:pPr marL="514350" indent="-514350">
              <a:buFont typeface="+mj-lt"/>
              <a:buAutoNum type="arabicPeriod"/>
            </a:pPr>
            <a:r>
              <a:rPr lang="fr-MA" dirty="0" smtClean="0"/>
              <a:t>Recherche d’une affection psychiatrique associée</a:t>
            </a:r>
          </a:p>
          <a:p>
            <a:pPr marL="514350" indent="-514350">
              <a:buFont typeface="+mj-lt"/>
              <a:buAutoNum type="arabicPeriod"/>
            </a:pPr>
            <a:r>
              <a:rPr lang="fr-MA" dirty="0" err="1" smtClean="0"/>
              <a:t>Counseling</a:t>
            </a:r>
            <a:endParaRPr lang="fr-MA" dirty="0" smtClean="0"/>
          </a:p>
          <a:p>
            <a:pPr marL="514350" indent="-514350">
              <a:buFont typeface="+mj-lt"/>
              <a:buAutoNum type="arabicPeriod"/>
            </a:pPr>
            <a:r>
              <a:rPr lang="fr-MA" dirty="0" smtClean="0"/>
              <a:t>Conseil minimal bref</a:t>
            </a:r>
          </a:p>
          <a:p>
            <a:pPr marL="514350" indent="-514350">
              <a:buFont typeface="+mj-lt"/>
              <a:buAutoNum type="arabicPeriod"/>
            </a:pPr>
            <a:r>
              <a:rPr lang="fr-MA" dirty="0" smtClean="0"/>
              <a:t>Thérapie motivationnelle</a:t>
            </a:r>
          </a:p>
          <a:p>
            <a:pPr marL="514350" indent="-514350">
              <a:buFont typeface="+mj-lt"/>
              <a:buAutoNum type="arabicPeriod"/>
            </a:pPr>
            <a:r>
              <a:rPr lang="fr-MA" dirty="0" smtClean="0"/>
              <a:t>Thérapies comportementales</a:t>
            </a:r>
          </a:p>
          <a:p>
            <a:pPr marL="514350" indent="-514350">
              <a:buFont typeface="+mj-lt"/>
              <a:buAutoNum type="arabicPeriod"/>
            </a:pPr>
            <a:r>
              <a:rPr lang="fr-MA" dirty="0" smtClean="0"/>
              <a:t>Thérapies cognitives</a:t>
            </a:r>
          </a:p>
          <a:p>
            <a:pPr marL="514350" indent="-514350">
              <a:buFont typeface="+mj-lt"/>
              <a:buAutoNum type="arabicPeriod"/>
            </a:pPr>
            <a:r>
              <a:rPr lang="fr-MA" dirty="0" smtClean="0"/>
              <a:t>Traitement du syndrome de sevrage</a:t>
            </a:r>
          </a:p>
          <a:p>
            <a:pPr marL="514350" indent="-514350">
              <a:buFont typeface="+mj-lt"/>
              <a:buAutoNum type="arabicPeriod"/>
            </a:pPr>
            <a:r>
              <a:rPr lang="fr-MA" dirty="0" smtClean="0"/>
              <a:t>Traitement médicamenteux contre le </a:t>
            </a:r>
            <a:r>
              <a:rPr lang="fr-MA" dirty="0" err="1" smtClean="0"/>
              <a:t>craving</a:t>
            </a:r>
            <a:endParaRPr lang="fr-MA" dirty="0" smtClean="0"/>
          </a:p>
          <a:p>
            <a:pPr marL="514350" indent="-514350">
              <a:buFont typeface="+mj-lt"/>
              <a:buAutoNum type="arabicPeriod"/>
            </a:pPr>
            <a:r>
              <a:rPr lang="fr-MA" dirty="0" smtClean="0"/>
              <a:t>Prévention de la rechute</a:t>
            </a:r>
          </a:p>
          <a:p>
            <a:pPr marL="514350" indent="-514350">
              <a:buFont typeface="+mj-lt"/>
              <a:buAutoNum type="arabicPeriod"/>
            </a:pPr>
            <a:r>
              <a:rPr lang="fr-MA" dirty="0" smtClean="0"/>
              <a:t>Prise en charge psychosociale</a:t>
            </a:r>
          </a:p>
          <a:p>
            <a:pPr marL="514350" indent="-514350">
              <a:buFont typeface="+mj-lt"/>
              <a:buAutoNum type="arabicPeriod"/>
            </a:pPr>
            <a:r>
              <a:rPr lang="fr-MA" dirty="0" smtClean="0"/>
              <a:t>Thérapie familiale</a:t>
            </a:r>
          </a:p>
          <a:p>
            <a:pPr marL="514350" indent="-514350">
              <a:buFont typeface="+mj-lt"/>
              <a:buAutoNum type="arabicPeriod"/>
            </a:pPr>
            <a:r>
              <a:rPr lang="fr-MA" dirty="0" smtClean="0"/>
              <a:t>Thérapie de réhabilitation sociale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jugement médical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fr-FR" sz="3800" b="1" dirty="0" smtClean="0"/>
              <a:t>1- Addiction </a:t>
            </a:r>
            <a:r>
              <a:rPr lang="fr-FR" b="1" dirty="0" smtClean="0"/>
              <a:t>:</a:t>
            </a:r>
          </a:p>
          <a:p>
            <a:pPr>
              <a:buNone/>
            </a:pPr>
            <a:r>
              <a:rPr lang="fr-FR" b="1" dirty="0" smtClean="0"/>
              <a:t>       </a:t>
            </a:r>
            <a:r>
              <a:rPr lang="fr-FR" dirty="0"/>
              <a:t>maladie complexe</a:t>
            </a:r>
            <a:r>
              <a:rPr lang="fr-FR" dirty="0" smtClean="0"/>
              <a:t>, au carrefour biologique, psychique </a:t>
            </a:r>
            <a:r>
              <a:rPr lang="fr-FR" dirty="0"/>
              <a:t>et </a:t>
            </a:r>
            <a:r>
              <a:rPr lang="fr-FR" dirty="0" smtClean="0"/>
              <a:t>socioéconomique et culturel</a:t>
            </a:r>
            <a:endParaRPr lang="fr-FR" dirty="0"/>
          </a:p>
          <a:p>
            <a:pPr>
              <a:buNone/>
            </a:pPr>
            <a:r>
              <a:rPr lang="fr-FR" dirty="0" smtClean="0"/>
              <a:t> </a:t>
            </a:r>
            <a:endParaRPr lang="fr-FR" b="1" dirty="0"/>
          </a:p>
          <a:p>
            <a:pPr>
              <a:buNone/>
            </a:pPr>
            <a:r>
              <a:rPr lang="fr-FR" sz="3800" b="1" dirty="0" smtClean="0"/>
              <a:t>2-</a:t>
            </a:r>
            <a:r>
              <a:rPr lang="fr-FR" sz="3800" dirty="0" smtClean="0"/>
              <a:t>  </a:t>
            </a:r>
            <a:r>
              <a:rPr lang="fr-FR" sz="3800" b="1" dirty="0"/>
              <a:t>Fondements scientifiques </a:t>
            </a:r>
            <a:r>
              <a:rPr lang="fr-FR" sz="3800" b="1" dirty="0" smtClean="0"/>
              <a:t>:</a:t>
            </a:r>
          </a:p>
          <a:p>
            <a:pPr>
              <a:buNone/>
            </a:pPr>
            <a:r>
              <a:rPr lang="fr-FR" dirty="0" smtClean="0"/>
              <a:t>       </a:t>
            </a:r>
            <a:r>
              <a:rPr lang="fr-FR" dirty="0"/>
              <a:t>- </a:t>
            </a:r>
            <a:r>
              <a:rPr lang="fr-FR" dirty="0" smtClean="0"/>
              <a:t>Biologie </a:t>
            </a:r>
            <a:r>
              <a:rPr lang="fr-FR" dirty="0"/>
              <a:t>moléculaire, génomique</a:t>
            </a:r>
          </a:p>
          <a:p>
            <a:pPr>
              <a:buNone/>
            </a:pPr>
            <a:r>
              <a:rPr lang="fr-FR" dirty="0" smtClean="0"/>
              <a:t>       - </a:t>
            </a:r>
            <a:r>
              <a:rPr lang="fr-FR" dirty="0"/>
              <a:t>I</a:t>
            </a:r>
            <a:r>
              <a:rPr lang="fr-FR" dirty="0" smtClean="0"/>
              <a:t>magerie</a:t>
            </a:r>
            <a:endParaRPr lang="fr-FR" dirty="0"/>
          </a:p>
          <a:p>
            <a:pPr>
              <a:buNone/>
            </a:pPr>
            <a:r>
              <a:rPr lang="fr-FR" dirty="0" smtClean="0"/>
              <a:t>      - </a:t>
            </a:r>
            <a:r>
              <a:rPr lang="fr-FR" dirty="0"/>
              <a:t>E</a:t>
            </a:r>
            <a:r>
              <a:rPr lang="fr-FR" dirty="0" smtClean="0"/>
              <a:t>xpérimentation </a:t>
            </a:r>
            <a:r>
              <a:rPr lang="fr-FR" dirty="0"/>
              <a:t>animale</a:t>
            </a:r>
          </a:p>
          <a:p>
            <a:pPr>
              <a:buNone/>
            </a:pPr>
            <a:r>
              <a:rPr lang="fr-FR" dirty="0" smtClean="0"/>
              <a:t>      - </a:t>
            </a:r>
            <a:r>
              <a:rPr lang="fr-FR" dirty="0"/>
              <a:t>E</a:t>
            </a:r>
            <a:r>
              <a:rPr lang="fr-FR" dirty="0" smtClean="0"/>
              <a:t>pidémiologie </a:t>
            </a:r>
            <a:r>
              <a:rPr lang="fr-FR" dirty="0"/>
              <a:t>clinique</a:t>
            </a:r>
          </a:p>
          <a:p>
            <a:pPr>
              <a:buNone/>
            </a:pPr>
            <a:r>
              <a:rPr lang="fr-FR" dirty="0" smtClean="0"/>
              <a:t>      - Médecine basée sur les preuves</a:t>
            </a:r>
            <a:endParaRPr lang="fr-FR" dirty="0"/>
          </a:p>
          <a:p>
            <a:pPr>
              <a:buNone/>
            </a:pPr>
            <a:r>
              <a:rPr lang="fr-FR" dirty="0" smtClean="0"/>
              <a:t>     - </a:t>
            </a:r>
            <a:r>
              <a:rPr lang="fr-FR" dirty="0"/>
              <a:t>S</a:t>
            </a:r>
            <a:r>
              <a:rPr lang="fr-FR" dirty="0" smtClean="0"/>
              <a:t>ciences humaines</a:t>
            </a:r>
          </a:p>
          <a:p>
            <a:pPr>
              <a:buNone/>
            </a:pPr>
            <a:endParaRPr lang="fr-FR" b="1" dirty="0"/>
          </a:p>
        </p:txBody>
      </p:sp>
      <p:sp>
        <p:nvSpPr>
          <p:cNvPr id="4" name="Rectangle 3"/>
          <p:cNvSpPr/>
          <p:nvPr/>
        </p:nvSpPr>
        <p:spPr>
          <a:xfrm>
            <a:off x="1147479" y="1496725"/>
            <a:ext cx="3097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 smtClean="0">
                <a:solidFill>
                  <a:prstClr val="black"/>
                </a:solidFill>
              </a:rPr>
              <a:t>-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substances </a:t>
            </a:r>
            <a:r>
              <a:rPr lang="fr-FR" dirty="0" err="1" smtClean="0"/>
              <a:t>psychoactives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b="1" dirty="0" smtClean="0"/>
              <a:t> </a:t>
            </a:r>
            <a:r>
              <a:rPr lang="fr-FR" sz="4000" b="1" dirty="0"/>
              <a:t>Psycholeptiques</a:t>
            </a:r>
          </a:p>
          <a:p>
            <a:pPr>
              <a:buNone/>
            </a:pPr>
            <a:r>
              <a:rPr lang="fr-FR" b="1" dirty="0" smtClean="0"/>
              <a:t>     = Groupe </a:t>
            </a:r>
            <a:r>
              <a:rPr lang="fr-FR" b="1" dirty="0"/>
              <a:t>des sédatifs ou dépresseurs du SNC</a:t>
            </a:r>
          </a:p>
          <a:p>
            <a:pPr>
              <a:buNone/>
            </a:pPr>
            <a:r>
              <a:rPr lang="fr-FR" dirty="0">
                <a:solidFill>
                  <a:srgbClr val="FF0000"/>
                </a:solidFill>
              </a:rPr>
              <a:t>A</a:t>
            </a:r>
            <a:r>
              <a:rPr lang="fr-FR" dirty="0" smtClean="0">
                <a:solidFill>
                  <a:srgbClr val="FF0000"/>
                </a:solidFill>
              </a:rPr>
              <a:t>lcool</a:t>
            </a:r>
            <a:r>
              <a:rPr lang="fr-FR" dirty="0">
                <a:solidFill>
                  <a:srgbClr val="FF0000"/>
                </a:solidFill>
              </a:rPr>
              <a:t>, benzodiazépines, </a:t>
            </a:r>
            <a:r>
              <a:rPr lang="fr-FR" dirty="0" smtClean="0">
                <a:solidFill>
                  <a:srgbClr val="FF0000"/>
                </a:solidFill>
              </a:rPr>
              <a:t>barbituriques, hypnotiques, </a:t>
            </a:r>
            <a:r>
              <a:rPr lang="fr-FR" dirty="0">
                <a:solidFill>
                  <a:srgbClr val="FF0000"/>
                </a:solidFill>
              </a:rPr>
              <a:t>opiacés</a:t>
            </a:r>
          </a:p>
          <a:p>
            <a:pPr>
              <a:buNone/>
            </a:pPr>
            <a:r>
              <a:rPr lang="fr-FR" i="1" dirty="0"/>
              <a:t>Petite dose: </a:t>
            </a:r>
            <a:r>
              <a:rPr lang="fr-FR" i="1" dirty="0" err="1"/>
              <a:t>désinhibition</a:t>
            </a:r>
            <a:r>
              <a:rPr lang="fr-FR" i="1" dirty="0"/>
              <a:t>, </a:t>
            </a:r>
            <a:r>
              <a:rPr lang="fr-FR" i="1" dirty="0" err="1"/>
              <a:t>anxiolyse</a:t>
            </a:r>
            <a:endParaRPr lang="fr-FR" i="1" dirty="0"/>
          </a:p>
          <a:p>
            <a:pPr>
              <a:buNone/>
            </a:pPr>
            <a:r>
              <a:rPr lang="fr-FR" i="1" dirty="0"/>
              <a:t>Haute dose: sédation, coma, arrêt respiratoire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sz="4000" b="1" dirty="0" smtClean="0"/>
              <a:t>     Psychodysleptiques</a:t>
            </a:r>
            <a:endParaRPr lang="fr-FR" sz="4000" b="1" dirty="0"/>
          </a:p>
          <a:p>
            <a:pPr>
              <a:buNone/>
            </a:pPr>
            <a:r>
              <a:rPr lang="fr-FR" b="1" dirty="0" smtClean="0"/>
              <a:t>       = Groupe </a:t>
            </a:r>
            <a:r>
              <a:rPr lang="fr-FR" b="1" dirty="0"/>
              <a:t>des perturbateurs du SNC :</a:t>
            </a:r>
          </a:p>
          <a:p>
            <a:pPr>
              <a:buNone/>
            </a:pPr>
            <a:r>
              <a:rPr lang="fr-FR" dirty="0" smtClean="0"/>
              <a:t>       </a:t>
            </a:r>
            <a:r>
              <a:rPr lang="fr-FR" sz="2400" dirty="0" smtClean="0">
                <a:solidFill>
                  <a:srgbClr val="FF0000"/>
                </a:solidFill>
              </a:rPr>
              <a:t>Cannabis</a:t>
            </a:r>
            <a:r>
              <a:rPr lang="fr-FR" sz="2400" dirty="0">
                <a:solidFill>
                  <a:srgbClr val="FF0000"/>
                </a:solidFill>
              </a:rPr>
              <a:t>, solvants, mescaline, LSD, </a:t>
            </a:r>
            <a:r>
              <a:rPr lang="fr-FR" sz="2400" dirty="0" err="1" smtClean="0">
                <a:solidFill>
                  <a:srgbClr val="FF0000"/>
                </a:solidFill>
              </a:rPr>
              <a:t>phencyclidine</a:t>
            </a:r>
            <a:endParaRPr lang="fr-FR" sz="2400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fr-FR" dirty="0" smtClean="0"/>
              <a:t>    • </a:t>
            </a:r>
            <a:r>
              <a:rPr lang="fr-FR" i="1" dirty="0"/>
              <a:t>Effets recherchés : « déconnexion »</a:t>
            </a:r>
          </a:p>
          <a:p>
            <a:pPr>
              <a:buNone/>
            </a:pPr>
            <a:r>
              <a:rPr lang="fr-FR" dirty="0" smtClean="0"/>
              <a:t>    • </a:t>
            </a:r>
            <a:r>
              <a:rPr lang="fr-FR" i="1" dirty="0"/>
              <a:t>Effets psychiques : </a:t>
            </a:r>
            <a:r>
              <a:rPr lang="fr-FR" i="1" dirty="0" smtClean="0"/>
              <a:t>la dissociation</a:t>
            </a:r>
            <a:r>
              <a:rPr lang="fr-FR" i="1" dirty="0"/>
              <a:t>, </a:t>
            </a:r>
            <a:r>
              <a:rPr lang="fr-FR" i="1" dirty="0" smtClean="0"/>
              <a:t>la panique, </a:t>
            </a:r>
            <a:r>
              <a:rPr lang="fr-FR" dirty="0" smtClean="0"/>
              <a:t>la paranoïa</a:t>
            </a:r>
            <a:r>
              <a:rPr lang="fr-FR" dirty="0"/>
              <a:t>, </a:t>
            </a:r>
            <a:r>
              <a:rPr lang="fr-FR" dirty="0" smtClean="0"/>
              <a:t>les hallucinations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substances </a:t>
            </a:r>
            <a:r>
              <a:rPr lang="fr-FR" dirty="0" err="1" smtClean="0"/>
              <a:t>psychoactives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fr-FR" sz="4300" b="1" dirty="0" smtClean="0"/>
              <a:t> </a:t>
            </a:r>
            <a:r>
              <a:rPr lang="fr-FR" sz="4300" b="1" dirty="0"/>
              <a:t>Psychoanaleptiques</a:t>
            </a:r>
          </a:p>
          <a:p>
            <a:pPr>
              <a:buNone/>
            </a:pPr>
            <a:r>
              <a:rPr lang="fr-FR" b="1" dirty="0" smtClean="0"/>
              <a:t>      = Groupe </a:t>
            </a:r>
            <a:r>
              <a:rPr lang="fr-FR" b="1" dirty="0"/>
              <a:t>des stimulants du SNC :</a:t>
            </a:r>
          </a:p>
          <a:p>
            <a:pPr>
              <a:buNone/>
            </a:pPr>
            <a:r>
              <a:rPr lang="fr-FR" dirty="0" smtClean="0"/>
              <a:t>     Caféine</a:t>
            </a:r>
            <a:r>
              <a:rPr lang="fr-FR" dirty="0"/>
              <a:t>, nicotine, amphétamines et dérivés</a:t>
            </a:r>
          </a:p>
          <a:p>
            <a:pPr>
              <a:buNone/>
            </a:pPr>
            <a:r>
              <a:rPr lang="fr-FR" dirty="0" smtClean="0"/>
              <a:t>    (ecstasy), cocaïne</a:t>
            </a:r>
          </a:p>
          <a:p>
            <a:pPr>
              <a:buNone/>
            </a:pPr>
            <a:endParaRPr lang="fr-FR" dirty="0"/>
          </a:p>
          <a:p>
            <a:pPr>
              <a:buNone/>
            </a:pPr>
            <a:r>
              <a:rPr lang="fr-FR" dirty="0" smtClean="0"/>
              <a:t>    • </a:t>
            </a:r>
            <a:r>
              <a:rPr lang="fr-FR" i="1" dirty="0"/>
              <a:t>Effets recherchés : euphorie, </a:t>
            </a:r>
            <a:r>
              <a:rPr lang="fr-FR" i="1" dirty="0" err="1" smtClean="0"/>
              <a:t>entactogène</a:t>
            </a:r>
            <a:endParaRPr lang="fr-FR" dirty="0"/>
          </a:p>
          <a:p>
            <a:pPr>
              <a:buNone/>
            </a:pPr>
            <a:r>
              <a:rPr lang="fr-FR" dirty="0" smtClean="0"/>
              <a:t>    • </a:t>
            </a:r>
            <a:r>
              <a:rPr lang="fr-FR" i="1" dirty="0"/>
              <a:t>Effets psychiques : </a:t>
            </a:r>
            <a:r>
              <a:rPr lang="fr-FR" i="1" dirty="0" smtClean="0"/>
              <a:t>agitation,</a:t>
            </a:r>
            <a:r>
              <a:rPr lang="fr-FR" i="1" dirty="0"/>
              <a:t> </a:t>
            </a:r>
            <a:r>
              <a:rPr lang="fr-FR" dirty="0" smtClean="0"/>
              <a:t>stimulation du libido</a:t>
            </a:r>
            <a:r>
              <a:rPr lang="fr-FR" dirty="0"/>
              <a:t>, compulsion, paranoïa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3200" dirty="0" smtClean="0">
                <a:solidFill>
                  <a:srgbClr val="FF0000"/>
                </a:solidFill>
              </a:rPr>
              <a:t>M</a:t>
            </a:r>
            <a:r>
              <a:rPr lang="fr-FR" sz="3600" dirty="0" smtClean="0">
                <a:solidFill>
                  <a:srgbClr val="FF0000"/>
                </a:solidFill>
              </a:rPr>
              <a:t>erci de votre attention</a:t>
            </a:r>
            <a:endParaRPr lang="fr-FR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065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MA" sz="3200" dirty="0" smtClean="0"/>
              <a:t>La comparaison entre les taux de rechute de certaines maladies chroniques</a:t>
            </a:r>
            <a:endParaRPr lang="fr-FR" sz="3200" dirty="0"/>
          </a:p>
        </p:txBody>
      </p:sp>
      <p:grpSp>
        <p:nvGrpSpPr>
          <p:cNvPr id="4" name="Shape 1042"/>
          <p:cNvGrpSpPr>
            <a:grpSpLocks noGrp="1"/>
          </p:cNvGrpSpPr>
          <p:nvPr/>
        </p:nvGrpSpPr>
        <p:grpSpPr>
          <a:xfrm>
            <a:off x="457200" y="1600200"/>
            <a:ext cx="8229600" cy="4525963"/>
            <a:chOff x="838199" y="152400"/>
            <a:chExt cx="6515736" cy="6226968"/>
          </a:xfrm>
        </p:grpSpPr>
        <p:pic>
          <p:nvPicPr>
            <p:cNvPr id="5" name="Shape 1043"/>
            <p:cNvPicPr preferRelativeResize="0"/>
            <p:nvPr/>
          </p:nvPicPr>
          <p:blipFill rotWithShape="1">
            <a:blip r:embed="rId2" cstate="print">
              <a:alphaModFix/>
            </a:blip>
            <a:srcRect/>
            <a:stretch/>
          </p:blipFill>
          <p:spPr>
            <a:xfrm>
              <a:off x="838200" y="152400"/>
              <a:ext cx="6515735" cy="588453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Shape 1044"/>
            <p:cNvSpPr/>
            <p:nvPr/>
          </p:nvSpPr>
          <p:spPr>
            <a:xfrm>
              <a:off x="838199" y="6036936"/>
              <a:ext cx="6515735" cy="342432"/>
            </a:xfrm>
            <a:prstGeom prst="rect">
              <a:avLst/>
            </a:prstGeom>
            <a:solidFill>
              <a:srgbClr val="D5CCF8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endParaRPr lang="en-US" sz="1800" dirty="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title"/>
          </p:nvPr>
        </p:nvSpPr>
        <p:spPr>
          <a:xfrm>
            <a:off x="457200" y="371475"/>
            <a:ext cx="8077200" cy="1228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0070C0"/>
              </a:buClr>
              <a:buSzPct val="25000"/>
              <a:buFont typeface="Nunito"/>
              <a:buNone/>
            </a:pPr>
            <a:r>
              <a:rPr lang="en-US" sz="3600" b="1" dirty="0" err="1">
                <a:solidFill>
                  <a:srgbClr val="0070C0"/>
                </a:solidFill>
                <a:latin typeface="Nunito"/>
                <a:ea typeface="Nunito"/>
                <a:cs typeface="Nunito"/>
                <a:sym typeface="Nunito"/>
              </a:rPr>
              <a:t>Pourquoi</a:t>
            </a:r>
            <a:r>
              <a:rPr lang="en-US" sz="3600" b="1" dirty="0">
                <a:solidFill>
                  <a:srgbClr val="0070C0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unito"/>
                <a:ea typeface="Nunito"/>
                <a:cs typeface="Nunito"/>
                <a:sym typeface="Nunito"/>
              </a:rPr>
              <a:t>l’addiction</a:t>
            </a:r>
            <a:r>
              <a:rPr lang="en-US" sz="3600" b="1" dirty="0">
                <a:solidFill>
                  <a:srgbClr val="0070C0"/>
                </a:solidFill>
                <a:latin typeface="Nunito"/>
                <a:ea typeface="Nunito"/>
                <a:cs typeface="Nunito"/>
                <a:sym typeface="Nunito"/>
              </a:rPr>
              <a:t> à </a:t>
            </a:r>
            <a:r>
              <a:rPr lang="en-US" sz="3600" b="1" dirty="0" err="1" smtClean="0">
                <a:solidFill>
                  <a:srgbClr val="0070C0"/>
                </a:solidFill>
                <a:latin typeface="Nunito"/>
                <a:ea typeface="Nunito"/>
                <a:cs typeface="Nunito"/>
                <a:sym typeface="Nunito"/>
              </a:rPr>
              <a:t>une</a:t>
            </a:r>
            <a:r>
              <a:rPr lang="en-US" sz="3600" b="1" dirty="0" smtClean="0">
                <a:solidFill>
                  <a:srgbClr val="0070C0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3600" b="1" dirty="0">
                <a:solidFill>
                  <a:srgbClr val="0070C0"/>
                </a:solidFill>
                <a:latin typeface="Nunito"/>
                <a:ea typeface="Nunito"/>
                <a:cs typeface="Nunito"/>
                <a:sym typeface="Nunito"/>
              </a:rPr>
              <a:t>drogue </a:t>
            </a:r>
            <a:r>
              <a:rPr lang="en-US" sz="3600" b="1" dirty="0" err="1">
                <a:solidFill>
                  <a:srgbClr val="0070C0"/>
                </a:solidFill>
                <a:latin typeface="Nunito"/>
                <a:ea typeface="Nunito"/>
                <a:cs typeface="Nunito"/>
                <a:sym typeface="Nunito"/>
              </a:rPr>
              <a:t>est</a:t>
            </a:r>
            <a:r>
              <a:rPr lang="en-US" sz="3600" b="1" dirty="0">
                <a:solidFill>
                  <a:srgbClr val="0070C0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unito"/>
                <a:ea typeface="Nunito"/>
                <a:cs typeface="Nunito"/>
                <a:sym typeface="Nunito"/>
              </a:rPr>
              <a:t>une</a:t>
            </a:r>
            <a:r>
              <a:rPr lang="en-US" sz="3600" b="1" dirty="0">
                <a:solidFill>
                  <a:srgbClr val="0070C0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unito"/>
                <a:ea typeface="Nunito"/>
                <a:cs typeface="Nunito"/>
                <a:sym typeface="Nunito"/>
              </a:rPr>
              <a:t>maladie</a:t>
            </a:r>
            <a:r>
              <a:rPr lang="en-US" sz="3600" b="1" dirty="0">
                <a:solidFill>
                  <a:srgbClr val="0070C0"/>
                </a:solidFill>
                <a:latin typeface="Nunito"/>
                <a:ea typeface="Nunito"/>
                <a:cs typeface="Nunito"/>
                <a:sym typeface="Nunito"/>
              </a:rPr>
              <a:t>?</a:t>
            </a:r>
          </a:p>
        </p:txBody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251520" y="1600200"/>
            <a:ext cx="8640960" cy="48531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en-US"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93800" marR="0" lvl="1" indent="-4572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en-US" sz="2400" dirty="0"/>
              <a:t>La drogue change l</a:t>
            </a:r>
            <a:r>
              <a:rPr lang="en-US" sz="2400" dirty="0" smtClean="0"/>
              <a:t>a structure du </a:t>
            </a:r>
            <a:r>
              <a:rPr lang="en-US" sz="2400" dirty="0" err="1" smtClean="0"/>
              <a:t>cerveau</a:t>
            </a:r>
            <a:endParaRPr lang="en-US" sz="2400" dirty="0"/>
          </a:p>
          <a:p>
            <a:pPr marL="1193800" marR="0" lvl="1" indent="-4572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en-US" sz="2400" dirty="0"/>
              <a:t>La drogue change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smtClean="0"/>
              <a:t>la </a:t>
            </a:r>
            <a:r>
              <a:rPr lang="en-US" sz="2400" dirty="0" err="1" smtClean="0"/>
              <a:t>façon</a:t>
            </a:r>
            <a:r>
              <a:rPr lang="en-US" sz="2400" dirty="0" smtClean="0"/>
              <a:t> </a:t>
            </a:r>
            <a:r>
              <a:rPr lang="en-US" sz="2400" dirty="0" err="1" smtClean="0"/>
              <a:t>dont</a:t>
            </a:r>
            <a:r>
              <a:rPr lang="en-US" sz="2400" dirty="0" smtClean="0"/>
              <a:t> le </a:t>
            </a:r>
            <a:r>
              <a:rPr lang="en-US" sz="2400" dirty="0" err="1" smtClean="0"/>
              <a:t>cerveau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fonctionne</a:t>
            </a:r>
            <a:endParaRPr lang="en-US"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93800" marR="0" lvl="1" indent="-4572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en-US" sz="2400" dirty="0"/>
              <a:t>Les </a:t>
            </a:r>
            <a:r>
              <a:rPr lang="en-US" sz="2400" dirty="0" err="1"/>
              <a:t>changements</a:t>
            </a:r>
            <a:r>
              <a:rPr lang="en-US" sz="2400" dirty="0"/>
              <a:t> </a:t>
            </a:r>
            <a:r>
              <a:rPr lang="en-US" sz="2400" dirty="0" err="1"/>
              <a:t>peuvent</a:t>
            </a:r>
            <a:r>
              <a:rPr lang="en-US" sz="2400" dirty="0"/>
              <a:t> </a:t>
            </a:r>
            <a:r>
              <a:rPr lang="en-US" sz="2400" dirty="0" err="1"/>
              <a:t>être</a:t>
            </a:r>
            <a:r>
              <a:rPr lang="en-US" sz="2400" dirty="0"/>
              <a:t> de longue </a:t>
            </a:r>
            <a:r>
              <a:rPr lang="en-US" sz="2400" dirty="0" err="1"/>
              <a:t>durée</a:t>
            </a:r>
            <a:endParaRPr lang="en-US" sz="2400" dirty="0"/>
          </a:p>
          <a:p>
            <a:pPr marL="1193800" marR="0" lvl="1" indent="-4572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en-US" sz="2400" dirty="0" smtClean="0"/>
              <a:t>Complications </a:t>
            </a:r>
            <a:r>
              <a:rPr lang="en-US" sz="2400" dirty="0" err="1" smtClean="0"/>
              <a:t>médicales</a:t>
            </a:r>
            <a:r>
              <a:rPr lang="en-US" sz="2400" dirty="0" smtClean="0"/>
              <a:t> (Ex. </a:t>
            </a:r>
            <a:r>
              <a:rPr lang="en-US" sz="2400" dirty="0" err="1" smtClean="0"/>
              <a:t>Cirrhose</a:t>
            </a:r>
            <a:r>
              <a:rPr lang="en-US" sz="2400" dirty="0" smtClean="0"/>
              <a:t> </a:t>
            </a:r>
            <a:r>
              <a:rPr lang="en-US" sz="2400" dirty="0" err="1" smtClean="0"/>
              <a:t>alcoolique</a:t>
            </a:r>
            <a:r>
              <a:rPr lang="en-US" sz="2400" dirty="0" smtClean="0"/>
              <a:t>)</a:t>
            </a:r>
          </a:p>
          <a:p>
            <a:pPr marL="1193800" lvl="1" indent="-457200">
              <a:spcBef>
                <a:spcPts val="560"/>
              </a:spcBef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en-US" sz="2400" dirty="0" err="1" smtClean="0"/>
              <a:t>Risque</a:t>
            </a:r>
            <a:r>
              <a:rPr lang="en-US" sz="2400" dirty="0" smtClean="0"/>
              <a:t> </a:t>
            </a:r>
            <a:r>
              <a:rPr lang="en-US" sz="2400" dirty="0" err="1" smtClean="0"/>
              <a:t>mortel</a:t>
            </a:r>
            <a:r>
              <a:rPr lang="en-US" sz="2400" dirty="0" smtClean="0"/>
              <a:t> (Ex. Overdose) </a:t>
            </a:r>
          </a:p>
          <a:p>
            <a:pPr marL="1193800" lvl="1" indent="-457200">
              <a:spcBef>
                <a:spcPts val="560"/>
              </a:spcBef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en-US" sz="2400" dirty="0" smtClean="0"/>
              <a:t>Les </a:t>
            </a:r>
            <a:r>
              <a:rPr lang="en-US" sz="2400" dirty="0" err="1" smtClean="0"/>
              <a:t>conséquences</a:t>
            </a:r>
            <a:r>
              <a:rPr lang="en-US" sz="2400" dirty="0" smtClean="0"/>
              <a:t> </a:t>
            </a:r>
            <a:r>
              <a:rPr lang="en-US" sz="2400" dirty="0" err="1" smtClean="0"/>
              <a:t>nuisibles</a:t>
            </a:r>
            <a:r>
              <a:rPr lang="en-US" sz="2400" dirty="0" smtClean="0"/>
              <a:t> et auto-</a:t>
            </a:r>
            <a:r>
              <a:rPr lang="en-US" sz="2400" dirty="0" err="1" smtClean="0"/>
              <a:t>destructeurs</a:t>
            </a:r>
            <a:r>
              <a:rPr lang="en-US" sz="2400" dirty="0" smtClean="0"/>
              <a:t>: </a:t>
            </a:r>
            <a:r>
              <a:rPr lang="en-US" sz="2400" dirty="0" err="1" smtClean="0"/>
              <a:t>perte</a:t>
            </a:r>
            <a:r>
              <a:rPr lang="en-US" sz="2400" dirty="0" smtClean="0"/>
              <a:t> du travail, </a:t>
            </a:r>
            <a:r>
              <a:rPr lang="en-US" sz="2400" dirty="0" err="1" smtClean="0"/>
              <a:t>arret</a:t>
            </a:r>
            <a:r>
              <a:rPr lang="en-US" sz="2400" dirty="0" smtClean="0"/>
              <a:t> de </a:t>
            </a:r>
            <a:r>
              <a:rPr lang="en-US" sz="2400" dirty="0" err="1" smtClean="0"/>
              <a:t>scolarité</a:t>
            </a:r>
            <a:r>
              <a:rPr lang="en-US" sz="2400" dirty="0" smtClean="0"/>
              <a:t>, divorce, </a:t>
            </a:r>
            <a:r>
              <a:rPr lang="en-US" sz="2400" dirty="0" err="1" smtClean="0"/>
              <a:t>perte</a:t>
            </a:r>
            <a:r>
              <a:rPr lang="en-US" sz="2400" dirty="0" smtClean="0"/>
              <a:t> </a:t>
            </a:r>
            <a:r>
              <a:rPr lang="en-US" sz="2400" dirty="0" err="1" smtClean="0"/>
              <a:t>d’argent</a:t>
            </a:r>
            <a:r>
              <a:rPr lang="en-US" sz="2400" dirty="0" smtClean="0"/>
              <a:t>, </a:t>
            </a:r>
            <a:r>
              <a:rPr lang="en-US" sz="2400" dirty="0" err="1" smtClean="0"/>
              <a:t>délinquance</a:t>
            </a:r>
            <a:r>
              <a:rPr lang="en-US" sz="2400" dirty="0" smtClean="0"/>
              <a:t>, </a:t>
            </a:r>
            <a:r>
              <a:rPr lang="en-US" sz="2400" dirty="0" err="1" smtClean="0"/>
              <a:t>vol</a:t>
            </a:r>
            <a:r>
              <a:rPr lang="en-US" sz="2400" dirty="0" smtClean="0"/>
              <a:t> et </a:t>
            </a:r>
            <a:r>
              <a:rPr lang="en-US" sz="2400" dirty="0" err="1" smtClean="0"/>
              <a:t>autres</a:t>
            </a:r>
            <a:r>
              <a:rPr lang="en-US" sz="2400" dirty="0" smtClean="0"/>
              <a:t> </a:t>
            </a:r>
            <a:r>
              <a:rPr lang="en-US" sz="2400" dirty="0" err="1" smtClean="0"/>
              <a:t>actes</a:t>
            </a:r>
            <a:r>
              <a:rPr lang="en-US" sz="2400" dirty="0" smtClean="0"/>
              <a:t> </a:t>
            </a:r>
            <a:r>
              <a:rPr lang="en-US" sz="2400" dirty="0" err="1" smtClean="0"/>
              <a:t>illégaux</a:t>
            </a:r>
            <a:r>
              <a:rPr lang="en-US" sz="2400" dirty="0" smtClean="0"/>
              <a:t>,….</a:t>
            </a:r>
          </a:p>
          <a:p>
            <a:pPr marL="10223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endParaRPr lang="en-US" sz="2400" dirty="0"/>
          </a:p>
        </p:txBody>
      </p:sp>
      <p:sp>
        <p:nvSpPr>
          <p:cNvPr id="176" name="Shape 17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5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Caractéristiques cliniques de l’addiction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90000"/>
              </a:lnSpc>
            </a:pPr>
            <a:r>
              <a:rPr lang="fr-FR" dirty="0" smtClean="0">
                <a:cs typeface="Times New Roman" pitchFamily="18" charset="0"/>
              </a:rPr>
              <a:t>la dépendance </a:t>
            </a:r>
          </a:p>
          <a:p>
            <a:pPr algn="just">
              <a:lnSpc>
                <a:spcPct val="90000"/>
              </a:lnSpc>
            </a:pPr>
            <a:r>
              <a:rPr lang="fr-FR" dirty="0" smtClean="0">
                <a:cs typeface="Times New Roman" pitchFamily="18" charset="0"/>
              </a:rPr>
              <a:t>la répétition</a:t>
            </a:r>
          </a:p>
          <a:p>
            <a:pPr algn="just">
              <a:lnSpc>
                <a:spcPct val="90000"/>
              </a:lnSpc>
            </a:pPr>
            <a:r>
              <a:rPr lang="fr-FR" dirty="0" smtClean="0">
                <a:cs typeface="Times New Roman" pitchFamily="18" charset="0"/>
              </a:rPr>
              <a:t>la contrainte </a:t>
            </a:r>
          </a:p>
          <a:p>
            <a:pPr algn="just">
              <a:lnSpc>
                <a:spcPct val="90000"/>
              </a:lnSpc>
            </a:pPr>
            <a:r>
              <a:rPr lang="fr-FR" dirty="0" smtClean="0">
                <a:cs typeface="Times New Roman" pitchFamily="18" charset="0"/>
              </a:rPr>
              <a:t>l’impulsivité</a:t>
            </a:r>
          </a:p>
          <a:p>
            <a:pPr algn="just">
              <a:lnSpc>
                <a:spcPct val="90000"/>
              </a:lnSpc>
            </a:pPr>
            <a:r>
              <a:rPr lang="fr-FR" dirty="0" smtClean="0">
                <a:cs typeface="Times New Roman" pitchFamily="18" charset="0"/>
              </a:rPr>
              <a:t>la compulsion </a:t>
            </a:r>
          </a:p>
          <a:p>
            <a:pPr algn="just">
              <a:lnSpc>
                <a:spcPct val="90000"/>
              </a:lnSpc>
            </a:pPr>
            <a:r>
              <a:rPr lang="fr-FR" dirty="0" smtClean="0">
                <a:cs typeface="Times New Roman" pitchFamily="18" charset="0"/>
              </a:rPr>
              <a:t>l’envahissement de la pensée</a:t>
            </a:r>
          </a:p>
          <a:p>
            <a:pPr algn="just">
              <a:lnSpc>
                <a:spcPct val="90000"/>
              </a:lnSpc>
            </a:pPr>
            <a:r>
              <a:rPr lang="fr-FR" dirty="0" smtClean="0">
                <a:cs typeface="Times New Roman" pitchFamily="18" charset="0"/>
              </a:rPr>
              <a:t>la perte de contrôle</a:t>
            </a:r>
          </a:p>
          <a:p>
            <a:pPr algn="just">
              <a:lnSpc>
                <a:spcPct val="90000"/>
              </a:lnSpc>
            </a:pPr>
            <a:r>
              <a:rPr lang="fr-FR" dirty="0" smtClean="0">
                <a:cs typeface="Times New Roman" pitchFamily="18" charset="0"/>
              </a:rPr>
              <a:t>l’envie irrépressible précédant l’engagement dans le comportement: </a:t>
            </a:r>
            <a:r>
              <a:rPr lang="fr-FR" dirty="0" err="1" smtClean="0">
                <a:cs typeface="Times New Roman" pitchFamily="18" charset="0"/>
              </a:rPr>
              <a:t>Craving</a:t>
            </a:r>
            <a:endParaRPr lang="fr-FR" dirty="0" smtClean="0">
              <a:cs typeface="Times New Roman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fr-FR" dirty="0" smtClean="0">
                <a:cs typeface="Times New Roman" pitchFamily="18" charset="0"/>
              </a:rPr>
              <a:t>la focalisation sur un objet d’intérêt unique </a:t>
            </a:r>
          </a:p>
          <a:p>
            <a:pPr algn="just">
              <a:lnSpc>
                <a:spcPct val="90000"/>
              </a:lnSpc>
            </a:pPr>
            <a:r>
              <a:rPr lang="fr-FR" dirty="0" smtClean="0">
                <a:cs typeface="Times New Roman" pitchFamily="18" charset="0"/>
              </a:rPr>
              <a:t>la poursuite malgré les conséquences négatives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dépendance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fr-FR" dirty="0"/>
              <a:t>L’usage </a:t>
            </a:r>
            <a:r>
              <a:rPr lang="fr-FR" dirty="0" smtClean="0"/>
              <a:t>occasionnel n’est </a:t>
            </a:r>
            <a:r>
              <a:rPr lang="fr-FR" dirty="0"/>
              <a:t>pas considéré comme pathologique, sauf dans des situations, il devient usage à risque tel les situations de conduite de véhicule, de machine, durant la </a:t>
            </a:r>
            <a:r>
              <a:rPr lang="fr-FR" dirty="0" err="1"/>
              <a:t>grossese</a:t>
            </a:r>
            <a:r>
              <a:rPr lang="fr-FR" dirty="0"/>
              <a:t>,…</a:t>
            </a:r>
          </a:p>
          <a:p>
            <a:pPr lvl="0">
              <a:buNone/>
            </a:pPr>
            <a:r>
              <a:rPr lang="fr-FR" dirty="0" smtClean="0"/>
              <a:t>La </a:t>
            </a:r>
            <a:r>
              <a:rPr lang="fr-FR" dirty="0"/>
              <a:t>dépendance </a:t>
            </a:r>
            <a:r>
              <a:rPr lang="fr-FR" dirty="0" smtClean="0"/>
              <a:t>est classiquement </a:t>
            </a:r>
            <a:r>
              <a:rPr lang="fr-FR" dirty="0"/>
              <a:t>divisé en :</a:t>
            </a:r>
          </a:p>
          <a:p>
            <a:pPr marL="514350" lvl="0" indent="-514350">
              <a:buFont typeface="+mj-lt"/>
              <a:buAutoNum type="arabicPeriod"/>
            </a:pPr>
            <a:r>
              <a:rPr lang="fr-FR" dirty="0"/>
              <a:t>Dépendance psychique : le </a:t>
            </a:r>
            <a:r>
              <a:rPr lang="fr-FR" dirty="0" err="1"/>
              <a:t>craving</a:t>
            </a:r>
            <a:r>
              <a:rPr lang="fr-FR" dirty="0"/>
              <a:t> ou la recherche compulsive et incontrôlable de la substance contre la raison et la volonté.</a:t>
            </a:r>
          </a:p>
          <a:p>
            <a:pPr marL="514350" lvl="0" indent="-514350">
              <a:buFont typeface="+mj-lt"/>
              <a:buAutoNum type="arabicPeriod"/>
            </a:pPr>
            <a:r>
              <a:rPr lang="fr-FR" dirty="0"/>
              <a:t>Dépendance physique : existence d’un  syndrome de sevrage et apparition d’une tolérance définie par la consommation quotidienne qui doit nécessairement être augmentée pour avoir l’effet souhaité</a:t>
            </a:r>
            <a:r>
              <a:rPr lang="fr-FR" dirty="0" smtClean="0"/>
              <a:t>.</a:t>
            </a:r>
          </a:p>
          <a:p>
            <a:pPr marL="514350" lvl="0" indent="-514350">
              <a:buFont typeface="+mj-lt"/>
              <a:buAutoNum type="arabicPeriod"/>
            </a:pPr>
            <a:r>
              <a:rPr lang="fr-MA" dirty="0" smtClean="0"/>
              <a:t>Plus le phénomène de tolérance</a:t>
            </a:r>
            <a:endParaRPr lang="fr-FR" dirty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fr-MA" sz="3200" dirty="0" smtClean="0"/>
              <a:t>La dépendance à l’alcool: critères </a:t>
            </a:r>
            <a:r>
              <a:rPr lang="fr-MA" sz="3200" dirty="0" smtClean="0"/>
              <a:t>diagnostiques </a:t>
            </a:r>
            <a:br>
              <a:rPr lang="fr-MA" sz="3200" dirty="0" smtClean="0"/>
            </a:br>
            <a:r>
              <a:rPr lang="fr-MA" sz="3200" dirty="0" smtClean="0"/>
              <a:t>Pour lecture</a:t>
            </a:r>
            <a:endParaRPr lang="fr-FR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08720"/>
            <a:ext cx="7920880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9"/>
            <a:ext cx="8352928" cy="2304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780928"/>
            <a:ext cx="828092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</TotalTime>
  <Words>1158</Words>
  <Application>Microsoft Office PowerPoint</Application>
  <PresentationFormat>Affichage à l'écran (4:3)</PresentationFormat>
  <Paragraphs>206</Paragraphs>
  <Slides>33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33</vt:i4>
      </vt:variant>
    </vt:vector>
  </HeadingPairs>
  <TitlesOfParts>
    <vt:vector size="41" baseType="lpstr">
      <vt:lpstr>Arial</vt:lpstr>
      <vt:lpstr>Calibri</vt:lpstr>
      <vt:lpstr>Monotype Sorts</vt:lpstr>
      <vt:lpstr>Noto Sans Symbols</vt:lpstr>
      <vt:lpstr>Nunito</vt:lpstr>
      <vt:lpstr>Times New Roman</vt:lpstr>
      <vt:lpstr>Wingdings</vt:lpstr>
      <vt:lpstr>Thème Office</vt:lpstr>
      <vt:lpstr>Les addictions Généralités et Etiologies </vt:lpstr>
      <vt:lpstr>Préjugements: Le jugement moral</vt:lpstr>
      <vt:lpstr>Le jugement médical</vt:lpstr>
      <vt:lpstr>La comparaison entre les taux de rechute de certaines maladies chroniques</vt:lpstr>
      <vt:lpstr>Pourquoi l’addiction à une drogue est une maladie?</vt:lpstr>
      <vt:lpstr>Caractéristiques cliniques de l’addiction</vt:lpstr>
      <vt:lpstr>La dépendance</vt:lpstr>
      <vt:lpstr>La dépendance à l’alcool: critères diagnostiques  Pour lecture</vt:lpstr>
      <vt:lpstr>Présentation PowerPoint</vt:lpstr>
      <vt:lpstr>Les substances reconnues par DSM 5 +++ </vt:lpstr>
      <vt:lpstr>Addictions sans produit: Le DSM 5 a reconnu uniquement le jeu d’argent</vt:lpstr>
      <vt:lpstr>Présentation PowerPoint</vt:lpstr>
      <vt:lpstr>Présentation PowerPoint</vt:lpstr>
      <vt:lpstr>Présentation PowerPoint</vt:lpstr>
      <vt:lpstr>Vision intégrative de tous les facteurs</vt:lpstr>
      <vt:lpstr>Mieux comprendre les facteurs de risque de vulnérabilité et de gravité </vt:lpstr>
      <vt:lpstr>Les facteurs neurobiologiques</vt:lpstr>
      <vt:lpstr>Dopamine</vt:lpstr>
      <vt:lpstr>Présentation PowerPoint</vt:lpstr>
      <vt:lpstr>Dépendance à la nicotine et la Sécrétion de dopamine</vt:lpstr>
      <vt:lpstr>les facteurs individuels de vulnérabilité</vt:lpstr>
      <vt:lpstr>Facteurs individuels</vt:lpstr>
      <vt:lpstr>Les facteurs individuels</vt:lpstr>
      <vt:lpstr>Les facteurs liés à l’environnement</vt:lpstr>
      <vt:lpstr>Les facteurs liés à l’environnement</vt:lpstr>
      <vt:lpstr>Facteurs de risque liés au produit</vt:lpstr>
      <vt:lpstr>Présentation PowerPoint</vt:lpstr>
      <vt:lpstr>Présentation PowerPoint</vt:lpstr>
      <vt:lpstr>Stratégie thérapeutique:  de façon progressive et croissante</vt:lpstr>
      <vt:lpstr>Les substances psychoactives</vt:lpstr>
      <vt:lpstr>Présentation PowerPoint</vt:lpstr>
      <vt:lpstr>Les substances psychoactives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hp</dc:creator>
  <cp:lastModifiedBy>surface</cp:lastModifiedBy>
  <cp:revision>18</cp:revision>
  <dcterms:created xsi:type="dcterms:W3CDTF">2014-12-16T20:21:36Z</dcterms:created>
  <dcterms:modified xsi:type="dcterms:W3CDTF">2021-04-20T23:40:13Z</dcterms:modified>
</cp:coreProperties>
</file>