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0693400" cy="7556500"/>
  <p:notesSz cx="10693400" cy="7556500"/>
  <p:custDataLst>
    <p:tags r:id="rId32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46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23782" y="1511300"/>
            <a:ext cx="9182066" cy="2015067"/>
          </a:xfrm>
          <a:ln>
            <a:noFill/>
          </a:ln>
        </p:spPr>
        <p:txBody>
          <a:bodyPr vert="horz" tIns="0" rIns="20856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64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23781" y="3557368"/>
            <a:ext cx="9185631" cy="1931106"/>
          </a:xfrm>
        </p:spPr>
        <p:txBody>
          <a:bodyPr lIns="0" rIns="20856"/>
          <a:lstStyle>
            <a:lvl1pPr marL="0" marR="52139" indent="0" algn="r">
              <a:buNone/>
              <a:defRPr>
                <a:solidFill>
                  <a:schemeClr val="tx1"/>
                </a:solidFill>
              </a:defRPr>
            </a:lvl1pPr>
            <a:lvl2pPr marL="521391" indent="0" algn="ctr">
              <a:buNone/>
            </a:lvl2pPr>
            <a:lvl3pPr marL="1042782" indent="0" algn="ctr">
              <a:buNone/>
            </a:lvl3pPr>
            <a:lvl4pPr marL="1564173" indent="0" algn="ctr">
              <a:buNone/>
            </a:lvl4pPr>
            <a:lvl5pPr marL="2085564" indent="0" algn="ctr">
              <a:buNone/>
            </a:lvl5pPr>
            <a:lvl6pPr marL="2606954" indent="0" algn="ctr">
              <a:buNone/>
            </a:lvl6pPr>
            <a:lvl7pPr marL="3128345" indent="0" algn="ctr">
              <a:buNone/>
            </a:lvl7pPr>
            <a:lvl8pPr marL="3649736" indent="0" algn="ctr">
              <a:buNone/>
            </a:lvl8pPr>
            <a:lvl9pPr marL="4171127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4/17/2021</a:t>
            </a:fld>
            <a:endParaRPr lang="en-US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52715" y="1007535"/>
            <a:ext cx="2406015" cy="5742591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4670" y="1007535"/>
            <a:ext cx="7039822" cy="5742591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20586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0217" y="1450848"/>
            <a:ext cx="9089390" cy="1501225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64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0217" y="2980139"/>
            <a:ext cx="9089390" cy="1663479"/>
          </a:xfrm>
        </p:spPr>
        <p:txBody>
          <a:bodyPr lIns="52139" rIns="52139" anchor="t"/>
          <a:lstStyle>
            <a:lvl1pPr marL="0" indent="0">
              <a:buNone/>
              <a:defRPr sz="2500">
                <a:solidFill>
                  <a:schemeClr val="tx1"/>
                </a:solidFill>
              </a:defRPr>
            </a:lvl1pPr>
            <a:lvl2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0" y="775801"/>
            <a:ext cx="9624060" cy="1259417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4670" y="2115649"/>
            <a:ext cx="4722918" cy="4886537"/>
          </a:xfrm>
        </p:spPr>
        <p:txBody>
          <a:bodyPr/>
          <a:lstStyle>
            <a:lvl1pPr>
              <a:defRPr sz="30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35812" y="2115649"/>
            <a:ext cx="4722918" cy="4886537"/>
          </a:xfrm>
        </p:spPr>
        <p:txBody>
          <a:bodyPr/>
          <a:lstStyle>
            <a:lvl1pPr>
              <a:defRPr sz="30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0" y="775801"/>
            <a:ext cx="9624060" cy="1259417"/>
          </a:xfrm>
        </p:spPr>
        <p:txBody>
          <a:bodyPr tIns="52139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2044209"/>
            <a:ext cx="4724775" cy="726508"/>
          </a:xfrm>
        </p:spPr>
        <p:txBody>
          <a:bodyPr lIns="52139" tIns="0" rIns="52139" bIns="0" anchor="ctr">
            <a:noAutofit/>
          </a:bodyPr>
          <a:lstStyle>
            <a:lvl1pPr marL="0" indent="0">
              <a:buNone/>
              <a:defRPr sz="27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5432099" y="2049177"/>
            <a:ext cx="4726631" cy="721540"/>
          </a:xfrm>
        </p:spPr>
        <p:txBody>
          <a:bodyPr lIns="52139" tIns="0" rIns="52139" bIns="0" anchor="ctr"/>
          <a:lstStyle>
            <a:lvl1pPr marL="0" indent="0">
              <a:buNone/>
              <a:defRPr sz="27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534670" y="2770717"/>
            <a:ext cx="4724775" cy="4237414"/>
          </a:xfrm>
        </p:spPr>
        <p:txBody>
          <a:bodyPr tIns="0"/>
          <a:lstStyle>
            <a:lvl1pPr>
              <a:defRPr sz="25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2099" y="2770717"/>
            <a:ext cx="4726631" cy="4237414"/>
          </a:xfrm>
        </p:spPr>
        <p:txBody>
          <a:bodyPr tIns="0"/>
          <a:lstStyle>
            <a:lvl1pPr>
              <a:defRPr sz="25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4/17/2021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0" y="775801"/>
            <a:ext cx="9713172" cy="1259417"/>
          </a:xfrm>
        </p:spPr>
        <p:txBody>
          <a:bodyPr vert="horz" tIns="52139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7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4/17/2021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2005" y="566740"/>
            <a:ext cx="3208020" cy="1280407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3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802005" y="1847144"/>
            <a:ext cx="3208020" cy="5037667"/>
          </a:xfrm>
        </p:spPr>
        <p:txBody>
          <a:bodyPr lIns="20856" rIns="20856"/>
          <a:lstStyle>
            <a:lvl1pPr marL="0" indent="0" algn="l">
              <a:buNone/>
              <a:defRPr sz="1600"/>
            </a:lvl1pPr>
            <a:lvl2pPr indent="0" algn="l">
              <a:buNone/>
              <a:defRPr sz="1400"/>
            </a:lvl2pPr>
            <a:lvl3pPr indent="0" algn="l">
              <a:buNone/>
              <a:defRPr sz="1100"/>
            </a:lvl3pPr>
            <a:lvl4pPr indent="0" algn="l">
              <a:buNone/>
              <a:defRPr sz="1000"/>
            </a:lvl4pPr>
            <a:lvl5pPr indent="0" algn="l">
              <a:buNone/>
              <a:defRPr sz="10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180822" y="1847144"/>
            <a:ext cx="5977908" cy="5037667"/>
          </a:xfrm>
        </p:spPr>
        <p:txBody>
          <a:bodyPr tIns="0"/>
          <a:lstStyle>
            <a:lvl1pPr>
              <a:defRPr sz="3200"/>
            </a:lvl1pPr>
            <a:lvl2pPr>
              <a:defRPr sz="3000"/>
            </a:lvl2pPr>
            <a:lvl3pPr>
              <a:defRPr sz="2700"/>
            </a:lvl3pPr>
            <a:lvl4pPr>
              <a:defRPr sz="2300"/>
            </a:lvl4pPr>
            <a:lvl5pPr>
              <a:defRPr sz="21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702172" y="1220937"/>
            <a:ext cx="6148705" cy="45339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78" tIns="52139" rIns="104278" bIns="52139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9360390" y="5905671"/>
            <a:ext cx="181788" cy="171281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78" tIns="52139" rIns="104278" bIns="52139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2893" y="1296876"/>
            <a:ext cx="2587803" cy="1743814"/>
          </a:xfrm>
        </p:spPr>
        <p:txBody>
          <a:bodyPr vert="horz" lIns="52139" tIns="52139" rIns="52139" bIns="52139" anchor="b"/>
          <a:lstStyle>
            <a:lvl1pPr algn="l">
              <a:buNone/>
              <a:defRPr sz="23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12894" y="3116902"/>
            <a:ext cx="2584238" cy="2401288"/>
          </a:xfrm>
        </p:spPr>
        <p:txBody>
          <a:bodyPr lIns="72995" rIns="52139" bIns="52139" anchor="t"/>
          <a:lstStyle>
            <a:lvl1pPr marL="0" indent="0" algn="l">
              <a:spcBef>
                <a:spcPts val="285"/>
              </a:spcBef>
              <a:buFontTx/>
              <a:buNone/>
              <a:defRPr sz="15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445837" y="7003756"/>
            <a:ext cx="712893" cy="402314"/>
          </a:xfrm>
        </p:spPr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4076441" y="1321690"/>
            <a:ext cx="5400167" cy="4332393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6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11139" y="6409031"/>
            <a:ext cx="10715678" cy="1147469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278" tIns="52139" rIns="104278" bIns="52139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5123921" y="6853326"/>
            <a:ext cx="5569479" cy="70317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278" tIns="52139" rIns="104278" bIns="52139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11139" y="-7872"/>
            <a:ext cx="10715678" cy="1147469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278" tIns="52139" rIns="104278" bIns="52139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5123921" y="-7871"/>
            <a:ext cx="5569479" cy="70317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278" tIns="52139" rIns="104278" bIns="52139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534670" y="775801"/>
            <a:ext cx="9624060" cy="1259417"/>
          </a:xfrm>
          <a:prstGeom prst="rect">
            <a:avLst/>
          </a:prstGeom>
        </p:spPr>
        <p:txBody>
          <a:bodyPr vert="horz" lIns="0" tIns="52139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534670" y="2132612"/>
            <a:ext cx="9624060" cy="4836160"/>
          </a:xfrm>
          <a:prstGeom prst="rect">
            <a:avLst/>
          </a:prstGeom>
        </p:spPr>
        <p:txBody>
          <a:bodyPr vert="horz" lIns="104278" tIns="52139" rIns="104278" bIns="52139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534670" y="7003756"/>
            <a:ext cx="2495127" cy="40231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4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4/17/2021</a:t>
            </a:fld>
            <a:endParaRPr lang="en-US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118908" y="7003756"/>
            <a:ext cx="3920913" cy="40231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4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9267613" y="7003756"/>
            <a:ext cx="891117" cy="40231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4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22239" y="223023"/>
            <a:ext cx="10736141" cy="715349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txStyles>
    <p:titleStyle>
      <a:lvl1pPr algn="l" rtl="0" eaLnBrk="1" latinLnBrk="0" hangingPunct="1">
        <a:spcBef>
          <a:spcPct val="0"/>
        </a:spcBef>
        <a:buNone/>
        <a:defRPr kumimoji="0" sz="57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12835" indent="-312835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9947" indent="-281551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782" indent="-281551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55616" indent="-239840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668451" indent="-239840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1981285" indent="-239840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189842" indent="-208556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02676" indent="-208556" algn="l" rtl="0" eaLnBrk="1" latinLnBrk="0" hangingPunct="1">
        <a:spcBef>
          <a:spcPct val="20000"/>
        </a:spcBef>
        <a:buClr>
          <a:schemeClr val="tx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815511" indent="-208556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2139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427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6417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855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6069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12834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64973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17112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52420" y="2843783"/>
            <a:ext cx="4986655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spc="520" dirty="0">
                <a:solidFill>
                  <a:srgbClr val="FF0000"/>
                </a:solidFill>
                <a:latin typeface="Comic Sans MS"/>
                <a:cs typeface="Comic Sans MS"/>
              </a:rPr>
              <a:t>La</a:t>
            </a:r>
            <a:r>
              <a:rPr sz="4400" spc="-27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4400" spc="305" dirty="0">
                <a:solidFill>
                  <a:srgbClr val="FF0000"/>
                </a:solidFill>
                <a:latin typeface="Comic Sans MS"/>
                <a:cs typeface="Comic Sans MS"/>
              </a:rPr>
              <a:t>schizophrénie</a:t>
            </a:r>
            <a:endParaRPr sz="4400" dirty="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12867" y="4242815"/>
            <a:ext cx="3537585" cy="5124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z="3200" b="1" u="heavy" spc="-295" smtClean="0">
                <a:solidFill>
                  <a:srgbClr val="7E7E7E"/>
                </a:solidFill>
                <a:uFill>
                  <a:solidFill>
                    <a:srgbClr val="7E7E7E"/>
                  </a:solidFill>
                </a:uFill>
                <a:latin typeface="Arial"/>
                <a:cs typeface="Arial"/>
              </a:rPr>
              <a:t>Mars 2021 - FMPA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310132" y="1901951"/>
            <a:ext cx="7706995" cy="438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105"/>
              </a:spcBef>
              <a:buAutoNum type="alphaUcPeriod"/>
              <a:tabLst>
                <a:tab pos="527685" algn="l"/>
                <a:tab pos="528320" algn="l"/>
              </a:tabLst>
            </a:pPr>
            <a:r>
              <a:rPr sz="2200" b="1" u="sng" spc="-105" dirty="0">
                <a:solidFill>
                  <a:srgbClr val="00B050"/>
                </a:solidFill>
                <a:latin typeface="Arial"/>
                <a:cs typeface="Arial"/>
              </a:rPr>
              <a:t>Mode </a:t>
            </a:r>
            <a:r>
              <a:rPr sz="2200" b="1" u="sng" spc="-145" dirty="0">
                <a:solidFill>
                  <a:srgbClr val="00B050"/>
                </a:solidFill>
                <a:latin typeface="Arial"/>
                <a:cs typeface="Arial"/>
              </a:rPr>
              <a:t>de </a:t>
            </a:r>
            <a:r>
              <a:rPr sz="2200" b="1" u="sng" spc="-125" dirty="0">
                <a:solidFill>
                  <a:srgbClr val="00B050"/>
                </a:solidFill>
                <a:latin typeface="Arial"/>
                <a:cs typeface="Arial"/>
              </a:rPr>
              <a:t>début </a:t>
            </a:r>
            <a:r>
              <a:rPr sz="2200" u="sng" spc="-20" dirty="0">
                <a:solidFill>
                  <a:srgbClr val="00B050"/>
                </a:solidFill>
                <a:latin typeface="Arial"/>
                <a:cs typeface="Arial"/>
              </a:rPr>
              <a:t>:</a:t>
            </a:r>
            <a:r>
              <a:rPr sz="2200" spc="-20" dirty="0">
                <a:latin typeface="Arial"/>
                <a:cs typeface="Arial"/>
              </a:rPr>
              <a:t> </a:t>
            </a:r>
            <a:r>
              <a:rPr sz="2200" spc="-105" dirty="0">
                <a:latin typeface="Arial"/>
                <a:cs typeface="Arial"/>
              </a:rPr>
              <a:t>50 </a:t>
            </a:r>
            <a:r>
              <a:rPr sz="2200" spc="-170" dirty="0">
                <a:latin typeface="Arial"/>
                <a:cs typeface="Arial"/>
              </a:rPr>
              <a:t>à </a:t>
            </a:r>
            <a:r>
              <a:rPr sz="2200" spc="-105" dirty="0">
                <a:latin typeface="Arial"/>
                <a:cs typeface="Arial"/>
              </a:rPr>
              <a:t>65 </a:t>
            </a:r>
            <a:r>
              <a:rPr sz="2200" spc="-380" dirty="0">
                <a:latin typeface="Arial"/>
                <a:cs typeface="Arial"/>
              </a:rPr>
              <a:t>% </a:t>
            </a:r>
            <a:r>
              <a:rPr sz="2200" spc="-145" dirty="0">
                <a:latin typeface="Arial"/>
                <a:cs typeface="Arial"/>
              </a:rPr>
              <a:t>des </a:t>
            </a:r>
            <a:r>
              <a:rPr sz="2200" spc="-80" dirty="0">
                <a:latin typeface="Arial"/>
                <a:cs typeface="Arial"/>
              </a:rPr>
              <a:t>formes </a:t>
            </a:r>
            <a:r>
              <a:rPr sz="2200" spc="-100" dirty="0">
                <a:latin typeface="Arial"/>
                <a:cs typeface="Arial"/>
              </a:rPr>
              <a:t>de</a:t>
            </a:r>
            <a:r>
              <a:rPr sz="2200" spc="-140" dirty="0">
                <a:latin typeface="Arial"/>
                <a:cs typeface="Arial"/>
              </a:rPr>
              <a:t> </a:t>
            </a:r>
            <a:r>
              <a:rPr sz="2200" spc="-70" dirty="0">
                <a:latin typeface="Arial"/>
                <a:cs typeface="Arial"/>
              </a:rPr>
              <a:t>début</a:t>
            </a:r>
            <a:endParaRPr sz="2200" dirty="0">
              <a:latin typeface="Arial"/>
              <a:cs typeface="Arial"/>
            </a:endParaRPr>
          </a:p>
          <a:p>
            <a:pPr marL="460375" lvl="1" indent="-448309">
              <a:lnSpc>
                <a:spcPct val="100000"/>
              </a:lnSpc>
              <a:buAutoNum type="arabicPeriod"/>
              <a:tabLst>
                <a:tab pos="461009" algn="l"/>
              </a:tabLst>
            </a:pPr>
            <a:r>
              <a:rPr sz="2200" b="1" u="sng" spc="-135" dirty="0">
                <a:solidFill>
                  <a:srgbClr val="0070C0"/>
                </a:solidFill>
                <a:latin typeface="Arial"/>
                <a:cs typeface="Arial"/>
              </a:rPr>
              <a:t>Début</a:t>
            </a:r>
            <a:r>
              <a:rPr sz="2200" b="1" u="sng" spc="-10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200" b="1" u="sng" spc="-165" dirty="0">
                <a:solidFill>
                  <a:srgbClr val="0070C0"/>
                </a:solidFill>
                <a:latin typeface="Arial"/>
                <a:cs typeface="Arial"/>
              </a:rPr>
              <a:t>aigu</a:t>
            </a:r>
            <a:endParaRPr sz="2200" u="sng" dirty="0">
              <a:solidFill>
                <a:srgbClr val="0070C0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527685" algn="l"/>
              </a:tabLst>
            </a:pPr>
            <a:r>
              <a:rPr sz="2200" b="1" u="sng" spc="-65" dirty="0">
                <a:solidFill>
                  <a:srgbClr val="7030A0"/>
                </a:solidFill>
                <a:latin typeface="Arial"/>
                <a:cs typeface="Arial"/>
              </a:rPr>
              <a:t>1.	</a:t>
            </a:r>
            <a:r>
              <a:rPr sz="2200" b="1" u="sng" spc="-260" dirty="0">
                <a:solidFill>
                  <a:srgbClr val="7030A0"/>
                </a:solidFill>
                <a:latin typeface="Arial"/>
                <a:cs typeface="Arial"/>
              </a:rPr>
              <a:t>Accès </a:t>
            </a:r>
            <a:r>
              <a:rPr sz="2200" b="1" u="sng" spc="-170" dirty="0">
                <a:solidFill>
                  <a:srgbClr val="7030A0"/>
                </a:solidFill>
                <a:latin typeface="Arial"/>
                <a:cs typeface="Arial"/>
              </a:rPr>
              <a:t>psychotique aigu </a:t>
            </a:r>
            <a:r>
              <a:rPr sz="2200" b="1" u="sng" spc="-165" dirty="0">
                <a:solidFill>
                  <a:srgbClr val="7030A0"/>
                </a:solidFill>
                <a:latin typeface="Arial"/>
                <a:cs typeface="Arial"/>
              </a:rPr>
              <a:t>ou</a:t>
            </a:r>
            <a:r>
              <a:rPr sz="2200" b="1" u="sng" spc="-35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sz="2200" b="1" u="sng" spc="-300" dirty="0">
                <a:solidFill>
                  <a:srgbClr val="7030A0"/>
                </a:solidFill>
                <a:latin typeface="Arial"/>
                <a:cs typeface="Arial"/>
              </a:rPr>
              <a:t>BDA</a:t>
            </a:r>
            <a:endParaRPr sz="2200" u="sng" dirty="0">
              <a:solidFill>
                <a:srgbClr val="7030A0"/>
              </a:solidFill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buChar char="•"/>
              <a:tabLst>
                <a:tab pos="527685" algn="l"/>
                <a:tab pos="528320" algn="l"/>
              </a:tabLst>
            </a:pPr>
            <a:r>
              <a:rPr sz="2200" spc="-150" dirty="0">
                <a:latin typeface="Arial"/>
                <a:cs typeface="Arial"/>
              </a:rPr>
              <a:t>Présence </a:t>
            </a:r>
            <a:r>
              <a:rPr sz="2200" spc="-100" dirty="0">
                <a:latin typeface="Arial"/>
                <a:cs typeface="Arial"/>
              </a:rPr>
              <a:t>de </a:t>
            </a:r>
            <a:r>
              <a:rPr sz="2200" spc="-95" dirty="0">
                <a:latin typeface="Arial"/>
                <a:cs typeface="Arial"/>
              </a:rPr>
              <a:t>plusieurs </a:t>
            </a:r>
            <a:r>
              <a:rPr sz="2200" spc="-90" dirty="0">
                <a:latin typeface="Arial"/>
                <a:cs typeface="Arial"/>
              </a:rPr>
              <a:t>éléments </a:t>
            </a:r>
            <a:r>
              <a:rPr sz="2200" spc="-100" dirty="0">
                <a:latin typeface="Arial"/>
                <a:cs typeface="Arial"/>
              </a:rPr>
              <a:t>de </a:t>
            </a:r>
            <a:r>
              <a:rPr sz="2200" spc="-120" dirty="0">
                <a:latin typeface="Arial"/>
                <a:cs typeface="Arial"/>
              </a:rPr>
              <a:t>mauvais </a:t>
            </a:r>
            <a:r>
              <a:rPr sz="2200" spc="-70" dirty="0">
                <a:latin typeface="Arial"/>
                <a:cs typeface="Arial"/>
              </a:rPr>
              <a:t>pronostic</a:t>
            </a:r>
            <a:r>
              <a:rPr sz="2200" spc="-465" dirty="0">
                <a:latin typeface="Arial"/>
                <a:cs typeface="Arial"/>
              </a:rPr>
              <a:t> </a:t>
            </a:r>
            <a:r>
              <a:rPr sz="2200" spc="-100" dirty="0">
                <a:latin typeface="Arial"/>
                <a:cs typeface="Arial"/>
              </a:rPr>
              <a:t>de </a:t>
            </a:r>
            <a:r>
              <a:rPr sz="2200" spc="-85" dirty="0">
                <a:latin typeface="Arial"/>
                <a:cs typeface="Arial"/>
              </a:rPr>
              <a:t>la </a:t>
            </a:r>
            <a:r>
              <a:rPr sz="2200" spc="-240" dirty="0">
                <a:latin typeface="Arial"/>
                <a:cs typeface="Arial"/>
              </a:rPr>
              <a:t>BDA</a:t>
            </a:r>
            <a:endParaRPr sz="2200" dirty="0">
              <a:latin typeface="Arial"/>
              <a:cs typeface="Arial"/>
            </a:endParaRPr>
          </a:p>
          <a:p>
            <a:pPr marL="673735" lvl="1" indent="-146685">
              <a:lnSpc>
                <a:spcPct val="100000"/>
              </a:lnSpc>
              <a:buChar char="-"/>
              <a:tabLst>
                <a:tab pos="674370" algn="l"/>
              </a:tabLst>
            </a:pPr>
            <a:r>
              <a:rPr sz="2200" spc="-140" dirty="0">
                <a:latin typeface="Arial"/>
                <a:cs typeface="Arial"/>
              </a:rPr>
              <a:t>absence</a:t>
            </a:r>
            <a:r>
              <a:rPr sz="2200" spc="-160" dirty="0">
                <a:latin typeface="Arial"/>
                <a:cs typeface="Arial"/>
              </a:rPr>
              <a:t> </a:t>
            </a:r>
            <a:r>
              <a:rPr sz="2200" spc="-135" dirty="0">
                <a:latin typeface="Arial"/>
                <a:cs typeface="Arial"/>
              </a:rPr>
              <a:t>d’angoisse</a:t>
            </a:r>
            <a:endParaRPr sz="2200" dirty="0">
              <a:latin typeface="Arial"/>
              <a:cs typeface="Arial"/>
            </a:endParaRPr>
          </a:p>
          <a:p>
            <a:pPr marL="673735" lvl="1" indent="-146685">
              <a:lnSpc>
                <a:spcPct val="100000"/>
              </a:lnSpc>
              <a:buChar char="-"/>
              <a:tabLst>
                <a:tab pos="674370" algn="l"/>
              </a:tabLst>
            </a:pPr>
            <a:r>
              <a:rPr sz="2200" spc="-100" dirty="0">
                <a:latin typeface="Arial"/>
                <a:cs typeface="Arial"/>
              </a:rPr>
              <a:t>Début progressif, </a:t>
            </a:r>
            <a:r>
              <a:rPr sz="2200" spc="-75" dirty="0">
                <a:latin typeface="Arial"/>
                <a:cs typeface="Arial"/>
              </a:rPr>
              <a:t>et </a:t>
            </a:r>
            <a:r>
              <a:rPr sz="2200" spc="-55" dirty="0">
                <a:latin typeface="Arial"/>
                <a:cs typeface="Arial"/>
              </a:rPr>
              <a:t>résolution</a:t>
            </a:r>
            <a:r>
              <a:rPr sz="2200" spc="-195" dirty="0">
                <a:latin typeface="Arial"/>
                <a:cs typeface="Arial"/>
              </a:rPr>
              <a:t> </a:t>
            </a:r>
            <a:r>
              <a:rPr sz="2200" spc="-70" dirty="0">
                <a:latin typeface="Arial"/>
                <a:cs typeface="Arial"/>
              </a:rPr>
              <a:t>incomplète</a:t>
            </a:r>
            <a:endParaRPr sz="2200" dirty="0">
              <a:latin typeface="Arial"/>
              <a:cs typeface="Arial"/>
            </a:endParaRPr>
          </a:p>
          <a:p>
            <a:pPr marL="673735" lvl="1" indent="-146685">
              <a:lnSpc>
                <a:spcPct val="100000"/>
              </a:lnSpc>
              <a:buChar char="-"/>
              <a:tabLst>
                <a:tab pos="674370" algn="l"/>
              </a:tabLst>
            </a:pPr>
            <a:r>
              <a:rPr sz="2200" spc="-75" dirty="0">
                <a:latin typeface="Arial"/>
                <a:cs typeface="Arial"/>
              </a:rPr>
              <a:t>rareté </a:t>
            </a:r>
            <a:r>
              <a:rPr sz="2200" spc="-145" dirty="0">
                <a:latin typeface="Arial"/>
                <a:cs typeface="Arial"/>
              </a:rPr>
              <a:t>des </a:t>
            </a:r>
            <a:r>
              <a:rPr sz="2200" spc="-105" dirty="0">
                <a:latin typeface="Arial"/>
                <a:cs typeface="Arial"/>
              </a:rPr>
              <a:t>symptômes</a:t>
            </a:r>
            <a:r>
              <a:rPr sz="2200" spc="-204" dirty="0">
                <a:latin typeface="Arial"/>
                <a:cs typeface="Arial"/>
              </a:rPr>
              <a:t> </a:t>
            </a:r>
            <a:r>
              <a:rPr sz="2200" spc="-85" dirty="0">
                <a:latin typeface="Arial"/>
                <a:cs typeface="Arial"/>
              </a:rPr>
              <a:t>thymiques</a:t>
            </a:r>
            <a:endParaRPr sz="2200" dirty="0">
              <a:latin typeface="Arial"/>
              <a:cs typeface="Arial"/>
            </a:endParaRPr>
          </a:p>
          <a:p>
            <a:pPr marL="673735" lvl="1" indent="-146685">
              <a:lnSpc>
                <a:spcPct val="100000"/>
              </a:lnSpc>
              <a:buChar char="-"/>
              <a:tabLst>
                <a:tab pos="674370" algn="l"/>
              </a:tabLst>
            </a:pPr>
            <a:r>
              <a:rPr sz="2200" spc="-120" dirty="0">
                <a:latin typeface="Arial"/>
                <a:cs typeface="Arial"/>
              </a:rPr>
              <a:t>Pauvreté </a:t>
            </a:r>
            <a:r>
              <a:rPr sz="2200" spc="-70" dirty="0">
                <a:latin typeface="Arial"/>
                <a:cs typeface="Arial"/>
              </a:rPr>
              <a:t>du</a:t>
            </a:r>
            <a:r>
              <a:rPr sz="2200" spc="-180" dirty="0">
                <a:latin typeface="Arial"/>
                <a:cs typeface="Arial"/>
              </a:rPr>
              <a:t> </a:t>
            </a:r>
            <a:r>
              <a:rPr sz="2200" spc="-60" dirty="0">
                <a:latin typeface="Arial"/>
                <a:cs typeface="Arial"/>
              </a:rPr>
              <a:t>délire</a:t>
            </a:r>
            <a:endParaRPr sz="2200" dirty="0">
              <a:latin typeface="Arial"/>
              <a:cs typeface="Arial"/>
            </a:endParaRPr>
          </a:p>
          <a:p>
            <a:pPr marL="673735" lvl="1" indent="-146685">
              <a:lnSpc>
                <a:spcPct val="100000"/>
              </a:lnSpc>
              <a:buChar char="-"/>
              <a:tabLst>
                <a:tab pos="674370" algn="l"/>
              </a:tabLst>
            </a:pPr>
            <a:r>
              <a:rPr sz="2200" spc="-130" dirty="0">
                <a:latin typeface="Arial"/>
                <a:cs typeface="Arial"/>
              </a:rPr>
              <a:t>Symptômes </a:t>
            </a:r>
            <a:r>
              <a:rPr sz="2200" spc="-75" dirty="0">
                <a:latin typeface="Arial"/>
                <a:cs typeface="Arial"/>
              </a:rPr>
              <a:t>fréquents </a:t>
            </a:r>
            <a:r>
              <a:rPr sz="2200" spc="-70" dirty="0">
                <a:latin typeface="Arial"/>
                <a:cs typeface="Arial"/>
              </a:rPr>
              <a:t>du </a:t>
            </a:r>
            <a:r>
              <a:rPr sz="2200" spc="-85" dirty="0">
                <a:latin typeface="Arial"/>
                <a:cs typeface="Arial"/>
              </a:rPr>
              <a:t>registre</a:t>
            </a:r>
            <a:r>
              <a:rPr sz="2200" spc="-310" dirty="0">
                <a:latin typeface="Arial"/>
                <a:cs typeface="Arial"/>
              </a:rPr>
              <a:t> </a:t>
            </a:r>
            <a:r>
              <a:rPr sz="2200" spc="-90" dirty="0">
                <a:latin typeface="Arial"/>
                <a:cs typeface="Arial"/>
              </a:rPr>
              <a:t>dissociatif.</a:t>
            </a:r>
            <a:endParaRPr sz="2200" dirty="0">
              <a:latin typeface="Arial"/>
              <a:cs typeface="Arial"/>
            </a:endParaRPr>
          </a:p>
          <a:p>
            <a:pPr marL="289560" indent="-277495">
              <a:lnSpc>
                <a:spcPct val="100000"/>
              </a:lnSpc>
              <a:buAutoNum type="arabicPeriod" startAt="2"/>
              <a:tabLst>
                <a:tab pos="290195" algn="l"/>
              </a:tabLst>
            </a:pPr>
            <a:r>
              <a:rPr sz="2200" b="1" u="sng" spc="-260" dirty="0">
                <a:solidFill>
                  <a:srgbClr val="7030A0"/>
                </a:solidFill>
                <a:latin typeface="Arial"/>
                <a:cs typeface="Arial"/>
              </a:rPr>
              <a:t>Accès </a:t>
            </a:r>
            <a:r>
              <a:rPr sz="2200" b="1" u="sng" spc="-165" dirty="0">
                <a:solidFill>
                  <a:srgbClr val="7030A0"/>
                </a:solidFill>
                <a:latin typeface="Arial"/>
                <a:cs typeface="Arial"/>
              </a:rPr>
              <a:t>dépressif</a:t>
            </a:r>
            <a:r>
              <a:rPr sz="2200" b="1" u="sng" spc="-3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sz="2200" b="1" u="sng" spc="-130" dirty="0">
                <a:solidFill>
                  <a:srgbClr val="7030A0"/>
                </a:solidFill>
                <a:latin typeface="Arial"/>
                <a:cs typeface="Arial"/>
              </a:rPr>
              <a:t>atypique</a:t>
            </a:r>
            <a:endParaRPr sz="2200" u="sng" dirty="0">
              <a:solidFill>
                <a:srgbClr val="7030A0"/>
              </a:solidFill>
              <a:latin typeface="Arial"/>
              <a:cs typeface="Arial"/>
            </a:endParaRPr>
          </a:p>
          <a:p>
            <a:pPr marL="673735" lvl="1" indent="-146685">
              <a:lnSpc>
                <a:spcPct val="100000"/>
              </a:lnSpc>
              <a:buChar char="-"/>
              <a:tabLst>
                <a:tab pos="674370" algn="l"/>
              </a:tabLst>
            </a:pPr>
            <a:r>
              <a:rPr sz="2200" spc="-90" dirty="0">
                <a:latin typeface="Arial"/>
                <a:cs typeface="Arial"/>
              </a:rPr>
              <a:t>éléments </a:t>
            </a:r>
            <a:r>
              <a:rPr sz="2200" spc="-85" dirty="0">
                <a:latin typeface="Arial"/>
                <a:cs typeface="Arial"/>
              </a:rPr>
              <a:t>cliniques </a:t>
            </a:r>
            <a:r>
              <a:rPr sz="2200" spc="-90" dirty="0">
                <a:latin typeface="Arial"/>
                <a:cs typeface="Arial"/>
              </a:rPr>
              <a:t>incongruents </a:t>
            </a:r>
            <a:r>
              <a:rPr sz="2200" spc="-170" dirty="0">
                <a:latin typeface="Arial"/>
                <a:cs typeface="Arial"/>
              </a:rPr>
              <a:t>à</a:t>
            </a:r>
            <a:r>
              <a:rPr sz="2200" spc="-325" dirty="0">
                <a:latin typeface="Arial"/>
                <a:cs typeface="Arial"/>
              </a:rPr>
              <a:t> </a:t>
            </a:r>
            <a:r>
              <a:rPr sz="2200" spc="-50" dirty="0">
                <a:latin typeface="Arial"/>
                <a:cs typeface="Arial"/>
              </a:rPr>
              <a:t>l’humeur</a:t>
            </a:r>
            <a:endParaRPr sz="2200" dirty="0">
              <a:latin typeface="Arial"/>
              <a:cs typeface="Arial"/>
            </a:endParaRPr>
          </a:p>
          <a:p>
            <a:pPr marL="289560" indent="-277495">
              <a:lnSpc>
                <a:spcPct val="100000"/>
              </a:lnSpc>
              <a:buAutoNum type="arabicPeriod" startAt="2"/>
              <a:tabLst>
                <a:tab pos="290195" algn="l"/>
              </a:tabLst>
            </a:pPr>
            <a:r>
              <a:rPr sz="2200" b="1" u="sng" spc="-260" dirty="0">
                <a:solidFill>
                  <a:srgbClr val="7030A0"/>
                </a:solidFill>
                <a:latin typeface="Arial"/>
                <a:cs typeface="Arial"/>
              </a:rPr>
              <a:t>Accès </a:t>
            </a:r>
            <a:r>
              <a:rPr sz="2200" b="1" u="sng" spc="-145" dirty="0">
                <a:solidFill>
                  <a:srgbClr val="7030A0"/>
                </a:solidFill>
                <a:latin typeface="Arial"/>
                <a:cs typeface="Arial"/>
              </a:rPr>
              <a:t>manique</a:t>
            </a:r>
            <a:r>
              <a:rPr sz="2200" b="1" u="sng" spc="-35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sz="2200" b="1" u="sng" spc="-130" dirty="0">
                <a:solidFill>
                  <a:srgbClr val="7030A0"/>
                </a:solidFill>
                <a:latin typeface="Arial"/>
                <a:cs typeface="Arial"/>
              </a:rPr>
              <a:t>atypique</a:t>
            </a:r>
            <a:endParaRPr sz="2200" u="sng" dirty="0">
              <a:solidFill>
                <a:srgbClr val="7030A0"/>
              </a:solidFill>
              <a:latin typeface="Arial"/>
              <a:cs typeface="Arial"/>
            </a:endParaRPr>
          </a:p>
          <a:p>
            <a:pPr marL="673735" lvl="1" indent="-146685">
              <a:lnSpc>
                <a:spcPct val="100000"/>
              </a:lnSpc>
              <a:buChar char="-"/>
              <a:tabLst>
                <a:tab pos="674370" algn="l"/>
              </a:tabLst>
            </a:pPr>
            <a:r>
              <a:rPr sz="2200" spc="-150" dirty="0">
                <a:latin typeface="Arial"/>
                <a:cs typeface="Arial"/>
              </a:rPr>
              <a:t>Présence </a:t>
            </a:r>
            <a:r>
              <a:rPr sz="2200" spc="-100" dirty="0">
                <a:latin typeface="Arial"/>
                <a:cs typeface="Arial"/>
              </a:rPr>
              <a:t>de quelques </a:t>
            </a:r>
            <a:r>
              <a:rPr sz="2200" spc="-105" dirty="0">
                <a:latin typeface="Arial"/>
                <a:cs typeface="Arial"/>
              </a:rPr>
              <a:t>symptômes </a:t>
            </a:r>
            <a:r>
              <a:rPr sz="2200" spc="-70" dirty="0">
                <a:latin typeface="Arial"/>
                <a:cs typeface="Arial"/>
              </a:rPr>
              <a:t>du </a:t>
            </a:r>
            <a:r>
              <a:rPr sz="2200" spc="-85" dirty="0">
                <a:latin typeface="Arial"/>
                <a:cs typeface="Arial"/>
              </a:rPr>
              <a:t>registre</a:t>
            </a:r>
            <a:r>
              <a:rPr sz="2200" spc="-350" dirty="0">
                <a:latin typeface="Arial"/>
                <a:cs typeface="Arial"/>
              </a:rPr>
              <a:t> </a:t>
            </a:r>
            <a:r>
              <a:rPr sz="2200" spc="-80" dirty="0">
                <a:latin typeface="Arial"/>
                <a:cs typeface="Arial"/>
              </a:rPr>
              <a:t>dissociatif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310132" y="1901951"/>
            <a:ext cx="7827645" cy="45199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00" b="1" u="sng" spc="-114" dirty="0">
                <a:solidFill>
                  <a:srgbClr val="0070C0"/>
                </a:solidFill>
                <a:latin typeface="Arial"/>
                <a:cs typeface="Arial"/>
              </a:rPr>
              <a:t>A.2: </a:t>
            </a:r>
            <a:r>
              <a:rPr sz="2200" b="1" u="sng" spc="-125" dirty="0">
                <a:solidFill>
                  <a:srgbClr val="0070C0"/>
                </a:solidFill>
                <a:latin typeface="Arial"/>
                <a:cs typeface="Arial"/>
              </a:rPr>
              <a:t>début</a:t>
            </a:r>
            <a:r>
              <a:rPr sz="2200" b="1" u="sng" spc="-175" dirty="0">
                <a:solidFill>
                  <a:srgbClr val="0070C0"/>
                </a:solidFill>
                <a:latin typeface="Arial"/>
                <a:cs typeface="Arial"/>
              </a:rPr>
              <a:t> progressif</a:t>
            </a:r>
            <a:endParaRPr sz="2200" u="sng" dirty="0">
              <a:solidFill>
                <a:srgbClr val="0070C0"/>
              </a:solidFill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Char char="•"/>
              <a:tabLst>
                <a:tab pos="356870" algn="l"/>
                <a:tab pos="357505" algn="l"/>
              </a:tabLst>
            </a:pPr>
            <a:r>
              <a:rPr sz="2200" spc="-125" dirty="0">
                <a:latin typeface="Arial"/>
                <a:cs typeface="Arial"/>
              </a:rPr>
              <a:t>Fléchissement </a:t>
            </a:r>
            <a:r>
              <a:rPr sz="2200" spc="-100" dirty="0">
                <a:latin typeface="Arial"/>
                <a:cs typeface="Arial"/>
              </a:rPr>
              <a:t>scolaire </a:t>
            </a:r>
            <a:r>
              <a:rPr sz="2200" spc="-60" dirty="0">
                <a:latin typeface="Arial"/>
                <a:cs typeface="Arial"/>
              </a:rPr>
              <a:t>ou </a:t>
            </a:r>
            <a:r>
              <a:rPr sz="2200" spc="-70" dirty="0">
                <a:latin typeface="Arial"/>
                <a:cs typeface="Arial"/>
              </a:rPr>
              <a:t>universitaire </a:t>
            </a:r>
            <a:r>
              <a:rPr sz="2200" spc="-180" dirty="0">
                <a:latin typeface="Arial"/>
                <a:cs typeface="Arial"/>
              </a:rPr>
              <a:t>sans </a:t>
            </a:r>
            <a:r>
              <a:rPr sz="2200" spc="-95" dirty="0">
                <a:latin typeface="Arial"/>
                <a:cs typeface="Arial"/>
              </a:rPr>
              <a:t>raison</a:t>
            </a:r>
            <a:r>
              <a:rPr sz="2200" spc="-315" dirty="0">
                <a:latin typeface="Arial"/>
                <a:cs typeface="Arial"/>
              </a:rPr>
              <a:t> </a:t>
            </a:r>
            <a:r>
              <a:rPr sz="2200" spc="-90" dirty="0">
                <a:latin typeface="Arial"/>
                <a:cs typeface="Arial"/>
              </a:rPr>
              <a:t>apparente</a:t>
            </a:r>
            <a:endParaRPr sz="2200" dirty="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Char char="•"/>
              <a:tabLst>
                <a:tab pos="356870" algn="l"/>
                <a:tab pos="357505" algn="l"/>
              </a:tabLst>
            </a:pPr>
            <a:r>
              <a:rPr sz="2200" spc="-45" dirty="0">
                <a:latin typeface="Arial"/>
                <a:cs typeface="Arial"/>
              </a:rPr>
              <a:t>Modification </a:t>
            </a:r>
            <a:r>
              <a:rPr sz="2200" spc="-145" dirty="0">
                <a:latin typeface="Arial"/>
                <a:cs typeface="Arial"/>
              </a:rPr>
              <a:t>des </a:t>
            </a:r>
            <a:r>
              <a:rPr sz="2200" spc="-130" dirty="0">
                <a:latin typeface="Arial"/>
                <a:cs typeface="Arial"/>
              </a:rPr>
              <a:t>croyances </a:t>
            </a:r>
            <a:r>
              <a:rPr sz="2200" spc="-20" dirty="0">
                <a:latin typeface="Arial"/>
                <a:cs typeface="Arial"/>
              </a:rPr>
              <a:t>: </a:t>
            </a:r>
            <a:r>
              <a:rPr sz="2200" spc="-110" dirty="0">
                <a:latin typeface="Arial"/>
                <a:cs typeface="Arial"/>
              </a:rPr>
              <a:t>magie</a:t>
            </a:r>
            <a:r>
              <a:rPr sz="2200" spc="-445" dirty="0">
                <a:latin typeface="Arial"/>
                <a:cs typeface="Arial"/>
              </a:rPr>
              <a:t> </a:t>
            </a:r>
            <a:r>
              <a:rPr sz="2200" spc="-165" dirty="0">
                <a:latin typeface="Arial"/>
                <a:cs typeface="Arial"/>
              </a:rPr>
              <a:t>++</a:t>
            </a:r>
            <a:endParaRPr sz="2200" dirty="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Char char="•"/>
              <a:tabLst>
                <a:tab pos="356870" algn="l"/>
                <a:tab pos="357505" algn="l"/>
              </a:tabLst>
            </a:pPr>
            <a:r>
              <a:rPr sz="2200" spc="-45" dirty="0">
                <a:latin typeface="Arial"/>
                <a:cs typeface="Arial"/>
              </a:rPr>
              <a:t>Modification </a:t>
            </a:r>
            <a:r>
              <a:rPr sz="2200" spc="-100" dirty="0">
                <a:latin typeface="Arial"/>
                <a:cs typeface="Arial"/>
              </a:rPr>
              <a:t>de </a:t>
            </a:r>
            <a:r>
              <a:rPr sz="2200" spc="-60" dirty="0">
                <a:latin typeface="Arial"/>
                <a:cs typeface="Arial"/>
              </a:rPr>
              <a:t>l’affectivité </a:t>
            </a:r>
            <a:r>
              <a:rPr sz="2200" spc="-20" dirty="0">
                <a:latin typeface="Arial"/>
                <a:cs typeface="Arial"/>
              </a:rPr>
              <a:t>:</a:t>
            </a:r>
            <a:r>
              <a:rPr sz="2200" spc="-420" dirty="0">
                <a:latin typeface="Arial"/>
                <a:cs typeface="Arial"/>
              </a:rPr>
              <a:t> </a:t>
            </a:r>
            <a:r>
              <a:rPr sz="2200" spc="-65" dirty="0">
                <a:latin typeface="Arial"/>
                <a:cs typeface="Arial"/>
              </a:rPr>
              <a:t>indifférence</a:t>
            </a:r>
            <a:endParaRPr sz="2200" dirty="0">
              <a:latin typeface="Arial"/>
              <a:cs typeface="Arial"/>
            </a:endParaRPr>
          </a:p>
          <a:p>
            <a:pPr marL="356870" marR="826135" indent="-344805">
              <a:lnSpc>
                <a:spcPct val="80000"/>
              </a:lnSpc>
              <a:spcBef>
                <a:spcPts val="530"/>
              </a:spcBef>
              <a:buChar char="•"/>
              <a:tabLst>
                <a:tab pos="356870" algn="l"/>
                <a:tab pos="357505" algn="l"/>
              </a:tabLst>
            </a:pPr>
            <a:r>
              <a:rPr sz="2200" spc="-45" dirty="0">
                <a:latin typeface="Arial"/>
                <a:cs typeface="Arial"/>
              </a:rPr>
              <a:t>Modification </a:t>
            </a:r>
            <a:r>
              <a:rPr sz="2200" spc="-145" dirty="0">
                <a:latin typeface="Arial"/>
                <a:cs typeface="Arial"/>
              </a:rPr>
              <a:t>des </a:t>
            </a:r>
            <a:r>
              <a:rPr sz="2200" spc="-75" dirty="0">
                <a:latin typeface="Arial"/>
                <a:cs typeface="Arial"/>
              </a:rPr>
              <a:t>comportements </a:t>
            </a:r>
            <a:r>
              <a:rPr sz="2200" spc="-20" dirty="0">
                <a:latin typeface="Arial"/>
                <a:cs typeface="Arial"/>
              </a:rPr>
              <a:t>: </a:t>
            </a:r>
            <a:r>
              <a:rPr sz="2200" spc="-70" dirty="0">
                <a:latin typeface="Arial"/>
                <a:cs typeface="Arial"/>
              </a:rPr>
              <a:t>isolement, </a:t>
            </a:r>
            <a:r>
              <a:rPr sz="2200" spc="-100" dirty="0">
                <a:latin typeface="Arial"/>
                <a:cs typeface="Arial"/>
              </a:rPr>
              <a:t>agressivité,  </a:t>
            </a:r>
            <a:r>
              <a:rPr sz="2200" spc="-75" dirty="0">
                <a:latin typeface="Arial"/>
                <a:cs typeface="Arial"/>
              </a:rPr>
              <a:t>hermétisme, </a:t>
            </a:r>
            <a:r>
              <a:rPr sz="2200" spc="-105" dirty="0">
                <a:latin typeface="Arial"/>
                <a:cs typeface="Arial"/>
              </a:rPr>
              <a:t>fugues, </a:t>
            </a:r>
            <a:r>
              <a:rPr sz="2200" spc="-95" dirty="0">
                <a:latin typeface="Arial"/>
                <a:cs typeface="Arial"/>
              </a:rPr>
              <a:t>errance, </a:t>
            </a:r>
            <a:r>
              <a:rPr sz="2200" spc="-75" dirty="0">
                <a:latin typeface="Arial"/>
                <a:cs typeface="Arial"/>
              </a:rPr>
              <a:t>bizarrerie </a:t>
            </a:r>
            <a:r>
              <a:rPr sz="2200" spc="-70" dirty="0">
                <a:latin typeface="Arial"/>
                <a:cs typeface="Arial"/>
              </a:rPr>
              <a:t>du</a:t>
            </a:r>
            <a:r>
              <a:rPr sz="2200" spc="-365" dirty="0">
                <a:latin typeface="Arial"/>
                <a:cs typeface="Arial"/>
              </a:rPr>
              <a:t> </a:t>
            </a:r>
            <a:r>
              <a:rPr sz="2200" spc="-60" dirty="0">
                <a:latin typeface="Arial"/>
                <a:cs typeface="Arial"/>
              </a:rPr>
              <a:t>comportement,  impulsivité, </a:t>
            </a:r>
            <a:r>
              <a:rPr sz="2200" spc="-90" dirty="0">
                <a:latin typeface="Arial"/>
                <a:cs typeface="Arial"/>
              </a:rPr>
              <a:t>anorexie</a:t>
            </a:r>
            <a:r>
              <a:rPr sz="2200" spc="-320" dirty="0">
                <a:latin typeface="Arial"/>
                <a:cs typeface="Arial"/>
              </a:rPr>
              <a:t> </a:t>
            </a:r>
            <a:r>
              <a:rPr sz="2200" spc="-80" dirty="0">
                <a:latin typeface="Arial"/>
                <a:cs typeface="Arial"/>
              </a:rPr>
              <a:t>inexpliquée</a:t>
            </a:r>
            <a:endParaRPr sz="2200" dirty="0">
              <a:latin typeface="Arial"/>
              <a:cs typeface="Arial"/>
            </a:endParaRPr>
          </a:p>
          <a:p>
            <a:pPr marL="356870" marR="5080" indent="-344805">
              <a:lnSpc>
                <a:spcPct val="80000"/>
              </a:lnSpc>
              <a:spcBef>
                <a:spcPts val="530"/>
              </a:spcBef>
              <a:buChar char="•"/>
              <a:tabLst>
                <a:tab pos="356870" algn="l"/>
                <a:tab pos="357505" algn="l"/>
              </a:tabLst>
            </a:pPr>
            <a:r>
              <a:rPr sz="2200" spc="-110" dirty="0">
                <a:latin typeface="Arial"/>
                <a:cs typeface="Arial"/>
              </a:rPr>
              <a:t>Impressions </a:t>
            </a:r>
            <a:r>
              <a:rPr sz="2200" spc="-100" dirty="0">
                <a:latin typeface="Arial"/>
                <a:cs typeface="Arial"/>
              </a:rPr>
              <a:t>de </a:t>
            </a:r>
            <a:r>
              <a:rPr sz="2200" spc="-65" dirty="0">
                <a:latin typeface="Arial"/>
                <a:cs typeface="Arial"/>
              </a:rPr>
              <a:t>modifications </a:t>
            </a:r>
            <a:r>
              <a:rPr sz="2200" spc="-80" dirty="0">
                <a:latin typeface="Arial"/>
                <a:cs typeface="Arial"/>
              </a:rPr>
              <a:t>corporelles </a:t>
            </a:r>
            <a:r>
              <a:rPr sz="2200" spc="-55" dirty="0">
                <a:latin typeface="Arial"/>
                <a:cs typeface="Arial"/>
              </a:rPr>
              <a:t>surtout </a:t>
            </a:r>
            <a:r>
              <a:rPr sz="2200" spc="-70" dirty="0">
                <a:latin typeface="Arial"/>
                <a:cs typeface="Arial"/>
              </a:rPr>
              <a:t>du </a:t>
            </a:r>
            <a:r>
              <a:rPr sz="2200" spc="-140" dirty="0">
                <a:latin typeface="Arial"/>
                <a:cs typeface="Arial"/>
              </a:rPr>
              <a:t>visage </a:t>
            </a:r>
            <a:r>
              <a:rPr sz="2200" spc="-190" dirty="0">
                <a:latin typeface="Arial"/>
                <a:cs typeface="Arial"/>
              </a:rPr>
              <a:t>=</a:t>
            </a:r>
            <a:r>
              <a:rPr sz="2200" spc="-430" dirty="0">
                <a:latin typeface="Arial"/>
                <a:cs typeface="Arial"/>
              </a:rPr>
              <a:t> </a:t>
            </a:r>
            <a:r>
              <a:rPr sz="2200" spc="-130" dirty="0">
                <a:latin typeface="Arial"/>
                <a:cs typeface="Arial"/>
              </a:rPr>
              <a:t>signe  </a:t>
            </a:r>
            <a:r>
              <a:rPr sz="2200" spc="-70" dirty="0">
                <a:latin typeface="Arial"/>
                <a:cs typeface="Arial"/>
              </a:rPr>
              <a:t>du</a:t>
            </a:r>
            <a:r>
              <a:rPr sz="2200" spc="-145" dirty="0">
                <a:latin typeface="Arial"/>
                <a:cs typeface="Arial"/>
              </a:rPr>
              <a:t> </a:t>
            </a:r>
            <a:r>
              <a:rPr sz="2200" spc="-20" dirty="0">
                <a:latin typeface="Arial"/>
                <a:cs typeface="Arial"/>
              </a:rPr>
              <a:t>miroir</a:t>
            </a:r>
            <a:endParaRPr sz="2200" dirty="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Char char="•"/>
              <a:tabLst>
                <a:tab pos="356870" algn="l"/>
                <a:tab pos="357505" algn="l"/>
              </a:tabLst>
            </a:pPr>
            <a:r>
              <a:rPr sz="2200" spc="-130" dirty="0">
                <a:latin typeface="Arial"/>
                <a:cs typeface="Arial"/>
              </a:rPr>
              <a:t>Symptômes </a:t>
            </a:r>
            <a:r>
              <a:rPr sz="2200" spc="-110" dirty="0">
                <a:latin typeface="Arial"/>
                <a:cs typeface="Arial"/>
              </a:rPr>
              <a:t>pseudo</a:t>
            </a:r>
            <a:r>
              <a:rPr sz="2200" spc="-225" dirty="0">
                <a:latin typeface="Arial"/>
                <a:cs typeface="Arial"/>
              </a:rPr>
              <a:t> </a:t>
            </a:r>
            <a:r>
              <a:rPr sz="2200" spc="-110" dirty="0">
                <a:latin typeface="Arial"/>
                <a:cs typeface="Arial"/>
              </a:rPr>
              <a:t>obsessionnelles</a:t>
            </a:r>
            <a:endParaRPr sz="2200" dirty="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Char char="•"/>
              <a:tabLst>
                <a:tab pos="356870" algn="l"/>
                <a:tab pos="357505" algn="l"/>
              </a:tabLst>
            </a:pPr>
            <a:r>
              <a:rPr sz="2200" spc="-130" dirty="0">
                <a:latin typeface="Arial"/>
                <a:cs typeface="Arial"/>
              </a:rPr>
              <a:t>Symptômes </a:t>
            </a:r>
            <a:r>
              <a:rPr sz="2200" spc="-110" dirty="0">
                <a:latin typeface="Arial"/>
                <a:cs typeface="Arial"/>
              </a:rPr>
              <a:t>pseudo</a:t>
            </a:r>
            <a:r>
              <a:rPr sz="2200" spc="-225" dirty="0">
                <a:latin typeface="Arial"/>
                <a:cs typeface="Arial"/>
              </a:rPr>
              <a:t> </a:t>
            </a:r>
            <a:r>
              <a:rPr sz="2200" spc="-100" dirty="0">
                <a:latin typeface="Arial"/>
                <a:cs typeface="Arial"/>
              </a:rPr>
              <a:t>hystériques</a:t>
            </a:r>
            <a:endParaRPr sz="2200" dirty="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Char char="•"/>
              <a:tabLst>
                <a:tab pos="356870" algn="l"/>
                <a:tab pos="357505" algn="l"/>
              </a:tabLst>
            </a:pPr>
            <a:r>
              <a:rPr sz="2200" spc="-130" dirty="0">
                <a:latin typeface="Arial"/>
                <a:cs typeface="Arial"/>
              </a:rPr>
              <a:t>Symptômes </a:t>
            </a:r>
            <a:r>
              <a:rPr sz="2200" spc="-110" dirty="0">
                <a:latin typeface="Arial"/>
                <a:cs typeface="Arial"/>
              </a:rPr>
              <a:t>pseudo</a:t>
            </a:r>
            <a:r>
              <a:rPr sz="2200" spc="-225" dirty="0">
                <a:latin typeface="Arial"/>
                <a:cs typeface="Arial"/>
              </a:rPr>
              <a:t> </a:t>
            </a:r>
            <a:r>
              <a:rPr sz="2200" spc="-90" dirty="0">
                <a:latin typeface="Arial"/>
                <a:cs typeface="Arial"/>
              </a:rPr>
              <a:t>phobiques</a:t>
            </a:r>
            <a:endParaRPr sz="2200" dirty="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Char char="•"/>
              <a:tabLst>
                <a:tab pos="356870" algn="l"/>
                <a:tab pos="357505" algn="l"/>
              </a:tabLst>
            </a:pPr>
            <a:r>
              <a:rPr sz="2200" spc="-130" dirty="0">
                <a:latin typeface="Arial"/>
                <a:cs typeface="Arial"/>
              </a:rPr>
              <a:t>Symptômes </a:t>
            </a:r>
            <a:r>
              <a:rPr sz="2200" spc="-110" dirty="0">
                <a:latin typeface="Arial"/>
                <a:cs typeface="Arial"/>
              </a:rPr>
              <a:t>pseudo</a:t>
            </a:r>
            <a:r>
              <a:rPr sz="2200" spc="-225" dirty="0">
                <a:latin typeface="Arial"/>
                <a:cs typeface="Arial"/>
              </a:rPr>
              <a:t> </a:t>
            </a:r>
            <a:r>
              <a:rPr sz="2200" spc="-105" dirty="0">
                <a:latin typeface="Arial"/>
                <a:cs typeface="Arial"/>
              </a:rPr>
              <a:t>psychopathiques</a:t>
            </a:r>
            <a:endParaRPr sz="2200" dirty="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Char char="•"/>
              <a:tabLst>
                <a:tab pos="356870" algn="l"/>
                <a:tab pos="357505" algn="l"/>
              </a:tabLst>
            </a:pPr>
            <a:r>
              <a:rPr sz="2200" spc="-114" dirty="0">
                <a:latin typeface="Arial"/>
                <a:cs typeface="Arial"/>
              </a:rPr>
              <a:t>Conduites</a:t>
            </a:r>
            <a:r>
              <a:rPr sz="2200" spc="-185" dirty="0">
                <a:latin typeface="Arial"/>
                <a:cs typeface="Arial"/>
              </a:rPr>
              <a:t> </a:t>
            </a:r>
            <a:r>
              <a:rPr sz="2200" spc="-90" dirty="0">
                <a:latin typeface="Arial"/>
                <a:cs typeface="Arial"/>
              </a:rPr>
              <a:t>addictives.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310132" y="1956816"/>
            <a:ext cx="3520440" cy="27199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200" b="1" u="sng" spc="-280" dirty="0">
                <a:solidFill>
                  <a:srgbClr val="00B050"/>
                </a:solidFill>
                <a:latin typeface="Arial"/>
                <a:cs typeface="Arial"/>
              </a:rPr>
              <a:t>B. </a:t>
            </a:r>
            <a:r>
              <a:rPr sz="3200" b="1" u="sng" spc="-220" dirty="0">
                <a:solidFill>
                  <a:srgbClr val="00B050"/>
                </a:solidFill>
                <a:latin typeface="Arial"/>
                <a:cs typeface="Arial"/>
              </a:rPr>
              <a:t>Période </a:t>
            </a:r>
            <a:r>
              <a:rPr sz="3200" b="1" u="sng" spc="-215" dirty="0">
                <a:solidFill>
                  <a:srgbClr val="00B050"/>
                </a:solidFill>
                <a:latin typeface="Arial"/>
                <a:cs typeface="Arial"/>
              </a:rPr>
              <a:t>de</a:t>
            </a:r>
            <a:r>
              <a:rPr sz="3200" b="1" u="sng" spc="-35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3200" b="1" u="sng" spc="-140" dirty="0">
                <a:solidFill>
                  <a:srgbClr val="00B050"/>
                </a:solidFill>
                <a:latin typeface="Arial"/>
                <a:cs typeface="Arial"/>
              </a:rPr>
              <a:t>l’état</a:t>
            </a:r>
            <a:endParaRPr sz="3200" u="sng" dirty="0">
              <a:solidFill>
                <a:srgbClr val="00B050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800" dirty="0">
              <a:latin typeface="Arial"/>
              <a:cs typeface="Arial"/>
            </a:endParaRPr>
          </a:p>
          <a:p>
            <a:pPr marL="411480" marR="5080">
              <a:lnSpc>
                <a:spcPct val="100000"/>
              </a:lnSpc>
              <a:spcBef>
                <a:spcPts val="5"/>
              </a:spcBef>
              <a:tabLst>
                <a:tab pos="1828800" algn="l"/>
              </a:tabLst>
            </a:pPr>
            <a:r>
              <a:rPr sz="2400" b="1" spc="-210" dirty="0">
                <a:solidFill>
                  <a:srgbClr val="001F5F"/>
                </a:solidFill>
                <a:latin typeface="Arial"/>
                <a:cs typeface="Arial"/>
              </a:rPr>
              <a:t>Syndrome </a:t>
            </a:r>
            <a:r>
              <a:rPr sz="2400" b="1" spc="-120" dirty="0">
                <a:solidFill>
                  <a:srgbClr val="001F5F"/>
                </a:solidFill>
                <a:latin typeface="Arial"/>
                <a:cs typeface="Arial"/>
              </a:rPr>
              <a:t>délirant  </a:t>
            </a:r>
            <a:r>
              <a:rPr sz="2400" b="1" spc="-210" dirty="0">
                <a:solidFill>
                  <a:srgbClr val="001F5F"/>
                </a:solidFill>
                <a:latin typeface="Arial"/>
                <a:cs typeface="Arial"/>
              </a:rPr>
              <a:t>Syndrome	</a:t>
            </a:r>
            <a:r>
              <a:rPr sz="2400" b="1" spc="-170" dirty="0">
                <a:solidFill>
                  <a:srgbClr val="001F5F"/>
                </a:solidFill>
                <a:latin typeface="Arial"/>
                <a:cs typeface="Arial"/>
              </a:rPr>
              <a:t>dissociatif  </a:t>
            </a:r>
            <a:r>
              <a:rPr sz="2400" b="1" spc="-210" dirty="0">
                <a:solidFill>
                  <a:srgbClr val="001F5F"/>
                </a:solidFill>
                <a:latin typeface="Arial"/>
                <a:cs typeface="Arial"/>
              </a:rPr>
              <a:t>Syndrome </a:t>
            </a:r>
            <a:r>
              <a:rPr sz="2400" b="1" spc="-135" dirty="0">
                <a:solidFill>
                  <a:srgbClr val="001F5F"/>
                </a:solidFill>
                <a:latin typeface="Arial"/>
                <a:cs typeface="Arial"/>
              </a:rPr>
              <a:t>hallucinatoire  </a:t>
            </a:r>
            <a:r>
              <a:rPr sz="2400" b="1" spc="-210" dirty="0">
                <a:solidFill>
                  <a:srgbClr val="001F5F"/>
                </a:solidFill>
                <a:latin typeface="Arial"/>
                <a:cs typeface="Arial"/>
              </a:rPr>
              <a:t>Syndrome</a:t>
            </a:r>
            <a:r>
              <a:rPr sz="2400" b="1" spc="-1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135" dirty="0">
                <a:solidFill>
                  <a:srgbClr val="001F5F"/>
                </a:solidFill>
                <a:latin typeface="Arial"/>
                <a:cs typeface="Arial"/>
              </a:rPr>
              <a:t>autistique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81676" y="3148584"/>
            <a:ext cx="3261995" cy="185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37820">
              <a:lnSpc>
                <a:spcPct val="100000"/>
              </a:lnSpc>
              <a:spcBef>
                <a:spcPts val="100"/>
              </a:spcBef>
            </a:pPr>
            <a:r>
              <a:rPr sz="2400" b="1" spc="-330" dirty="0">
                <a:solidFill>
                  <a:srgbClr val="001F5F"/>
                </a:solidFill>
                <a:latin typeface="Arial"/>
                <a:cs typeface="Arial"/>
              </a:rPr>
              <a:t>Ces </a:t>
            </a:r>
            <a:r>
              <a:rPr sz="2400" b="1" spc="-220" dirty="0">
                <a:solidFill>
                  <a:srgbClr val="001F5F"/>
                </a:solidFill>
                <a:latin typeface="Arial"/>
                <a:cs typeface="Arial"/>
              </a:rPr>
              <a:t>syndromes </a:t>
            </a:r>
            <a:r>
              <a:rPr sz="2400" b="1" spc="-190" dirty="0">
                <a:solidFill>
                  <a:srgbClr val="001F5F"/>
                </a:solidFill>
                <a:latin typeface="Arial"/>
                <a:cs typeface="Arial"/>
              </a:rPr>
              <a:t>sont  </a:t>
            </a:r>
            <a:r>
              <a:rPr sz="2400" b="1" spc="-254" dirty="0">
                <a:solidFill>
                  <a:srgbClr val="001F5F"/>
                </a:solidFill>
                <a:latin typeface="Arial"/>
                <a:cs typeface="Arial"/>
              </a:rPr>
              <a:t>associés </a:t>
            </a:r>
            <a:r>
              <a:rPr sz="2400" b="1" spc="-150" dirty="0">
                <a:solidFill>
                  <a:srgbClr val="001F5F"/>
                </a:solidFill>
                <a:latin typeface="Arial"/>
                <a:cs typeface="Arial"/>
              </a:rPr>
              <a:t>à </a:t>
            </a:r>
            <a:r>
              <a:rPr sz="2400" b="1" spc="-229" dirty="0">
                <a:solidFill>
                  <a:srgbClr val="001F5F"/>
                </a:solidFill>
                <a:latin typeface="Arial"/>
                <a:cs typeface="Arial"/>
              </a:rPr>
              <a:t>des </a:t>
            </a:r>
            <a:r>
              <a:rPr sz="2400" b="1" spc="-210" dirty="0">
                <a:solidFill>
                  <a:srgbClr val="001F5F"/>
                </a:solidFill>
                <a:latin typeface="Arial"/>
                <a:cs typeface="Arial"/>
              </a:rPr>
              <a:t>degrés  </a:t>
            </a:r>
            <a:r>
              <a:rPr sz="2400" b="1" spc="-130" dirty="0">
                <a:solidFill>
                  <a:srgbClr val="001F5F"/>
                </a:solidFill>
                <a:latin typeface="Arial"/>
                <a:cs typeface="Arial"/>
              </a:rPr>
              <a:t>différents </a:t>
            </a:r>
            <a:r>
              <a:rPr sz="2400" b="1" spc="-85" dirty="0">
                <a:solidFill>
                  <a:srgbClr val="001F5F"/>
                </a:solidFill>
                <a:latin typeface="Arial"/>
                <a:cs typeface="Arial"/>
              </a:rPr>
              <a:t>et </a:t>
            </a:r>
            <a:r>
              <a:rPr sz="2400" b="1" spc="-190" dirty="0">
                <a:solidFill>
                  <a:srgbClr val="001F5F"/>
                </a:solidFill>
                <a:latin typeface="Arial"/>
                <a:cs typeface="Arial"/>
              </a:rPr>
              <a:t>sont </a:t>
            </a:r>
            <a:r>
              <a:rPr sz="2400" b="1" spc="-175" dirty="0">
                <a:solidFill>
                  <a:srgbClr val="001F5F"/>
                </a:solidFill>
                <a:latin typeface="Arial"/>
                <a:cs typeface="Arial"/>
              </a:rPr>
              <a:t>mobiles  </a:t>
            </a:r>
            <a:r>
              <a:rPr sz="2400" b="1" spc="-160" dirty="0">
                <a:solidFill>
                  <a:srgbClr val="001F5F"/>
                </a:solidFill>
                <a:latin typeface="Arial"/>
                <a:cs typeface="Arial"/>
              </a:rPr>
              <a:t>en </a:t>
            </a:r>
            <a:r>
              <a:rPr sz="2400" b="1" spc="-150" dirty="0">
                <a:solidFill>
                  <a:srgbClr val="001F5F"/>
                </a:solidFill>
                <a:latin typeface="Arial"/>
                <a:cs typeface="Arial"/>
              </a:rPr>
              <a:t>fonction de </a:t>
            </a:r>
            <a:r>
              <a:rPr sz="2400" b="1" spc="-140" dirty="0">
                <a:solidFill>
                  <a:srgbClr val="001F5F"/>
                </a:solidFill>
                <a:latin typeface="Arial"/>
                <a:cs typeface="Arial"/>
              </a:rPr>
              <a:t>l’évolution  </a:t>
            </a:r>
            <a:r>
              <a:rPr sz="2400" b="1" spc="-85" dirty="0">
                <a:solidFill>
                  <a:srgbClr val="001F5F"/>
                </a:solidFill>
                <a:latin typeface="Arial"/>
                <a:cs typeface="Arial"/>
              </a:rPr>
              <a:t>et </a:t>
            </a:r>
            <a:r>
              <a:rPr sz="2400" b="1" spc="-229" dirty="0">
                <a:solidFill>
                  <a:srgbClr val="001F5F"/>
                </a:solidFill>
                <a:latin typeface="Arial"/>
                <a:cs typeface="Arial"/>
              </a:rPr>
              <a:t>des</a:t>
            </a:r>
            <a:r>
              <a:rPr sz="2400" b="1" spc="-1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110" dirty="0">
                <a:solidFill>
                  <a:srgbClr val="001F5F"/>
                </a:solidFill>
                <a:latin typeface="Arial"/>
                <a:cs typeface="Arial"/>
              </a:rPr>
              <a:t>traitements</a:t>
            </a:r>
            <a:r>
              <a:rPr sz="1800" b="1" spc="-110" dirty="0">
                <a:solidFill>
                  <a:srgbClr val="001F5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706111" y="3200907"/>
            <a:ext cx="502920" cy="2155190"/>
          </a:xfrm>
          <a:custGeom>
            <a:avLst/>
            <a:gdLst/>
            <a:ahLst/>
            <a:cxnLst/>
            <a:rect l="l" t="t" r="r" b="b"/>
            <a:pathLst>
              <a:path w="502920" h="2155190">
                <a:moveTo>
                  <a:pt x="390143" y="1077467"/>
                </a:moveTo>
                <a:lnTo>
                  <a:pt x="377951" y="1078991"/>
                </a:lnTo>
                <a:lnTo>
                  <a:pt x="359663" y="1078991"/>
                </a:lnTo>
                <a:lnTo>
                  <a:pt x="338327" y="1082039"/>
                </a:lnTo>
                <a:lnTo>
                  <a:pt x="289560" y="1091183"/>
                </a:lnTo>
                <a:lnTo>
                  <a:pt x="259079" y="1103376"/>
                </a:lnTo>
                <a:lnTo>
                  <a:pt x="256032" y="1103376"/>
                </a:lnTo>
                <a:lnTo>
                  <a:pt x="249936" y="1106423"/>
                </a:lnTo>
                <a:lnTo>
                  <a:pt x="243839" y="1118615"/>
                </a:lnTo>
                <a:lnTo>
                  <a:pt x="243839" y="2109216"/>
                </a:lnTo>
                <a:lnTo>
                  <a:pt x="240791" y="2112264"/>
                </a:lnTo>
                <a:lnTo>
                  <a:pt x="228600" y="2118360"/>
                </a:lnTo>
                <a:lnTo>
                  <a:pt x="216408" y="2121408"/>
                </a:lnTo>
                <a:lnTo>
                  <a:pt x="204215" y="2127504"/>
                </a:lnTo>
                <a:lnTo>
                  <a:pt x="192024" y="2130552"/>
                </a:lnTo>
                <a:lnTo>
                  <a:pt x="173736" y="2133599"/>
                </a:lnTo>
                <a:lnTo>
                  <a:pt x="155448" y="2133599"/>
                </a:lnTo>
                <a:lnTo>
                  <a:pt x="137160" y="2136647"/>
                </a:lnTo>
                <a:lnTo>
                  <a:pt x="94487" y="2142743"/>
                </a:lnTo>
                <a:lnTo>
                  <a:pt x="48767" y="2142743"/>
                </a:lnTo>
                <a:lnTo>
                  <a:pt x="0" y="2145791"/>
                </a:lnTo>
                <a:lnTo>
                  <a:pt x="0" y="2154935"/>
                </a:lnTo>
                <a:lnTo>
                  <a:pt x="48767" y="2151887"/>
                </a:lnTo>
                <a:lnTo>
                  <a:pt x="97536" y="2151887"/>
                </a:lnTo>
                <a:lnTo>
                  <a:pt x="140208" y="2145791"/>
                </a:lnTo>
                <a:lnTo>
                  <a:pt x="158496" y="2145791"/>
                </a:lnTo>
                <a:lnTo>
                  <a:pt x="176784" y="2142743"/>
                </a:lnTo>
                <a:lnTo>
                  <a:pt x="207263" y="2136647"/>
                </a:lnTo>
                <a:lnTo>
                  <a:pt x="219455" y="2130552"/>
                </a:lnTo>
                <a:lnTo>
                  <a:pt x="231648" y="2127504"/>
                </a:lnTo>
                <a:lnTo>
                  <a:pt x="240791" y="2124455"/>
                </a:lnTo>
                <a:lnTo>
                  <a:pt x="246887" y="2121408"/>
                </a:lnTo>
                <a:lnTo>
                  <a:pt x="246887" y="2118360"/>
                </a:lnTo>
                <a:lnTo>
                  <a:pt x="249936" y="2115311"/>
                </a:lnTo>
                <a:lnTo>
                  <a:pt x="252984" y="2115311"/>
                </a:lnTo>
                <a:lnTo>
                  <a:pt x="252984" y="1118615"/>
                </a:lnTo>
                <a:lnTo>
                  <a:pt x="262127" y="1109471"/>
                </a:lnTo>
                <a:lnTo>
                  <a:pt x="266700" y="1109471"/>
                </a:lnTo>
                <a:lnTo>
                  <a:pt x="271272" y="1106423"/>
                </a:lnTo>
                <a:lnTo>
                  <a:pt x="280415" y="1103376"/>
                </a:lnTo>
                <a:lnTo>
                  <a:pt x="292608" y="1100327"/>
                </a:lnTo>
                <a:lnTo>
                  <a:pt x="323088" y="1094231"/>
                </a:lnTo>
                <a:lnTo>
                  <a:pt x="359663" y="1088136"/>
                </a:lnTo>
                <a:lnTo>
                  <a:pt x="381000" y="1088136"/>
                </a:lnTo>
                <a:lnTo>
                  <a:pt x="402336" y="1085088"/>
                </a:lnTo>
                <a:lnTo>
                  <a:pt x="448055" y="1082039"/>
                </a:lnTo>
                <a:lnTo>
                  <a:pt x="402336" y="1078991"/>
                </a:lnTo>
                <a:lnTo>
                  <a:pt x="390143" y="1077467"/>
                </a:lnTo>
                <a:close/>
              </a:path>
              <a:path w="502920" h="2155190">
                <a:moveTo>
                  <a:pt x="256032" y="1115568"/>
                </a:moveTo>
                <a:lnTo>
                  <a:pt x="252984" y="1118615"/>
                </a:lnTo>
                <a:lnTo>
                  <a:pt x="252984" y="1121664"/>
                </a:lnTo>
                <a:lnTo>
                  <a:pt x="256032" y="1115568"/>
                </a:lnTo>
                <a:close/>
              </a:path>
              <a:path w="502920" h="2155190">
                <a:moveTo>
                  <a:pt x="266700" y="1109471"/>
                </a:moveTo>
                <a:lnTo>
                  <a:pt x="262127" y="1109471"/>
                </a:lnTo>
                <a:lnTo>
                  <a:pt x="262127" y="1112519"/>
                </a:lnTo>
                <a:lnTo>
                  <a:pt x="266700" y="1109471"/>
                </a:lnTo>
                <a:close/>
              </a:path>
              <a:path w="502920" h="2155190">
                <a:moveTo>
                  <a:pt x="499872" y="1072895"/>
                </a:moveTo>
                <a:lnTo>
                  <a:pt x="448055" y="1072895"/>
                </a:lnTo>
                <a:lnTo>
                  <a:pt x="402336" y="1075943"/>
                </a:lnTo>
                <a:lnTo>
                  <a:pt x="390143" y="1077467"/>
                </a:lnTo>
                <a:lnTo>
                  <a:pt x="402336" y="1078991"/>
                </a:lnTo>
                <a:lnTo>
                  <a:pt x="448055" y="1082039"/>
                </a:lnTo>
                <a:lnTo>
                  <a:pt x="499872" y="1082039"/>
                </a:lnTo>
                <a:lnTo>
                  <a:pt x="499872" y="1072895"/>
                </a:lnTo>
                <a:close/>
              </a:path>
              <a:path w="502920" h="2155190">
                <a:moveTo>
                  <a:pt x="499872" y="1072895"/>
                </a:moveTo>
                <a:lnTo>
                  <a:pt x="499872" y="1082039"/>
                </a:lnTo>
                <a:lnTo>
                  <a:pt x="502920" y="1078991"/>
                </a:lnTo>
                <a:lnTo>
                  <a:pt x="502920" y="1075943"/>
                </a:lnTo>
                <a:lnTo>
                  <a:pt x="499872" y="1072895"/>
                </a:lnTo>
                <a:close/>
              </a:path>
              <a:path w="502920" h="2155190">
                <a:moveTo>
                  <a:pt x="176784" y="12191"/>
                </a:moveTo>
                <a:lnTo>
                  <a:pt x="48767" y="12191"/>
                </a:lnTo>
                <a:lnTo>
                  <a:pt x="94487" y="15239"/>
                </a:lnTo>
                <a:lnTo>
                  <a:pt x="118872" y="15239"/>
                </a:lnTo>
                <a:lnTo>
                  <a:pt x="137160" y="18287"/>
                </a:lnTo>
                <a:lnTo>
                  <a:pt x="158496" y="21336"/>
                </a:lnTo>
                <a:lnTo>
                  <a:pt x="173736" y="24383"/>
                </a:lnTo>
                <a:lnTo>
                  <a:pt x="192024" y="27431"/>
                </a:lnTo>
                <a:lnTo>
                  <a:pt x="228600" y="36575"/>
                </a:lnTo>
                <a:lnTo>
                  <a:pt x="240791" y="42671"/>
                </a:lnTo>
                <a:lnTo>
                  <a:pt x="243839" y="45719"/>
                </a:lnTo>
                <a:lnTo>
                  <a:pt x="243839" y="1036319"/>
                </a:lnTo>
                <a:lnTo>
                  <a:pt x="249936" y="1048512"/>
                </a:lnTo>
                <a:lnTo>
                  <a:pt x="256032" y="1051559"/>
                </a:lnTo>
                <a:lnTo>
                  <a:pt x="259079" y="1051559"/>
                </a:lnTo>
                <a:lnTo>
                  <a:pt x="265175" y="1057655"/>
                </a:lnTo>
                <a:lnTo>
                  <a:pt x="289560" y="1063752"/>
                </a:lnTo>
                <a:lnTo>
                  <a:pt x="320039" y="1069847"/>
                </a:lnTo>
                <a:lnTo>
                  <a:pt x="338327" y="1072895"/>
                </a:lnTo>
                <a:lnTo>
                  <a:pt x="359663" y="1075943"/>
                </a:lnTo>
                <a:lnTo>
                  <a:pt x="377951" y="1075943"/>
                </a:lnTo>
                <a:lnTo>
                  <a:pt x="390143" y="1077467"/>
                </a:lnTo>
                <a:lnTo>
                  <a:pt x="402336" y="1075943"/>
                </a:lnTo>
                <a:lnTo>
                  <a:pt x="448055" y="1072895"/>
                </a:lnTo>
                <a:lnTo>
                  <a:pt x="402336" y="1069847"/>
                </a:lnTo>
                <a:lnTo>
                  <a:pt x="381000" y="1066800"/>
                </a:lnTo>
                <a:lnTo>
                  <a:pt x="359663" y="1066800"/>
                </a:lnTo>
                <a:lnTo>
                  <a:pt x="323088" y="1060703"/>
                </a:lnTo>
                <a:lnTo>
                  <a:pt x="292608" y="1054607"/>
                </a:lnTo>
                <a:lnTo>
                  <a:pt x="280415" y="1051559"/>
                </a:lnTo>
                <a:lnTo>
                  <a:pt x="262127" y="1045463"/>
                </a:lnTo>
                <a:lnTo>
                  <a:pt x="259080" y="1042415"/>
                </a:lnTo>
                <a:lnTo>
                  <a:pt x="256032" y="1042415"/>
                </a:lnTo>
                <a:lnTo>
                  <a:pt x="252984" y="1036319"/>
                </a:lnTo>
                <a:lnTo>
                  <a:pt x="252984" y="42671"/>
                </a:lnTo>
                <a:lnTo>
                  <a:pt x="240791" y="30479"/>
                </a:lnTo>
                <a:lnTo>
                  <a:pt x="231648" y="27431"/>
                </a:lnTo>
                <a:lnTo>
                  <a:pt x="207263" y="21336"/>
                </a:lnTo>
                <a:lnTo>
                  <a:pt x="192024" y="15239"/>
                </a:lnTo>
                <a:lnTo>
                  <a:pt x="176784" y="12191"/>
                </a:lnTo>
                <a:close/>
              </a:path>
              <a:path w="502920" h="2155190">
                <a:moveTo>
                  <a:pt x="256032" y="1039367"/>
                </a:moveTo>
                <a:lnTo>
                  <a:pt x="256032" y="1042415"/>
                </a:lnTo>
                <a:lnTo>
                  <a:pt x="259080" y="1042415"/>
                </a:lnTo>
                <a:lnTo>
                  <a:pt x="256032" y="1039367"/>
                </a:lnTo>
                <a:close/>
              </a:path>
              <a:path w="502920" h="2155190">
                <a:moveTo>
                  <a:pt x="252984" y="1033271"/>
                </a:moveTo>
                <a:lnTo>
                  <a:pt x="252984" y="1036319"/>
                </a:lnTo>
                <a:lnTo>
                  <a:pt x="256032" y="1039367"/>
                </a:lnTo>
                <a:lnTo>
                  <a:pt x="252984" y="1033271"/>
                </a:lnTo>
                <a:close/>
              </a:path>
              <a:path w="502920" h="2155190">
                <a:moveTo>
                  <a:pt x="0" y="0"/>
                </a:moveTo>
                <a:lnTo>
                  <a:pt x="0" y="12191"/>
                </a:lnTo>
                <a:lnTo>
                  <a:pt x="158496" y="12191"/>
                </a:lnTo>
                <a:lnTo>
                  <a:pt x="140208" y="9143"/>
                </a:lnTo>
                <a:lnTo>
                  <a:pt x="97536" y="3047"/>
                </a:lnTo>
                <a:lnTo>
                  <a:pt x="48767" y="3047"/>
                </a:lnTo>
                <a:lnTo>
                  <a:pt x="0" y="0"/>
                </a:lnTo>
                <a:close/>
              </a:path>
            </a:pathLst>
          </a:custGeom>
          <a:solidFill>
            <a:srgbClr val="BF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310132" y="1879396"/>
            <a:ext cx="7966075" cy="450913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  <a:tabLst>
                <a:tab pos="527685" algn="l"/>
              </a:tabLst>
            </a:pPr>
            <a:r>
              <a:rPr sz="2700" b="1" u="sng" spc="-85" dirty="0">
                <a:solidFill>
                  <a:srgbClr val="0070C0"/>
                </a:solidFill>
                <a:latin typeface="Arial"/>
                <a:cs typeface="Arial"/>
              </a:rPr>
              <a:t>1.	</a:t>
            </a:r>
            <a:r>
              <a:rPr sz="2700" b="1" u="sng" spc="-229" dirty="0">
                <a:solidFill>
                  <a:srgbClr val="0070C0"/>
                </a:solidFill>
                <a:latin typeface="Arial"/>
                <a:cs typeface="Arial"/>
              </a:rPr>
              <a:t>Syndrome</a:t>
            </a:r>
            <a:r>
              <a:rPr sz="2700" b="1" u="sng" spc="-22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700" b="1" u="sng" spc="-130" dirty="0">
                <a:solidFill>
                  <a:srgbClr val="0070C0"/>
                </a:solidFill>
                <a:latin typeface="Arial"/>
                <a:cs typeface="Arial"/>
              </a:rPr>
              <a:t>délirant</a:t>
            </a:r>
            <a:endParaRPr sz="2700" u="sng" dirty="0">
              <a:solidFill>
                <a:srgbClr val="0070C0"/>
              </a:solidFill>
              <a:latin typeface="Arial"/>
              <a:cs typeface="Arial"/>
            </a:endParaRPr>
          </a:p>
          <a:p>
            <a:pPr marL="527685" marR="111760" indent="-515620">
              <a:lnSpc>
                <a:spcPts val="2930"/>
              </a:lnSpc>
              <a:spcBef>
                <a:spcPts val="665"/>
              </a:spcBef>
              <a:buChar char="•"/>
              <a:tabLst>
                <a:tab pos="527685" algn="l"/>
                <a:tab pos="528320" algn="l"/>
              </a:tabLst>
            </a:pPr>
            <a:r>
              <a:rPr sz="2700" spc="-170" dirty="0">
                <a:latin typeface="Arial"/>
                <a:cs typeface="Arial"/>
              </a:rPr>
              <a:t>c’est </a:t>
            </a:r>
            <a:r>
              <a:rPr sz="2700" spc="-120" dirty="0">
                <a:latin typeface="Arial"/>
                <a:cs typeface="Arial"/>
              </a:rPr>
              <a:t>généralement </a:t>
            </a:r>
            <a:r>
              <a:rPr sz="2700" spc="-85" dirty="0">
                <a:latin typeface="Arial"/>
                <a:cs typeface="Arial"/>
              </a:rPr>
              <a:t>un </a:t>
            </a:r>
            <a:r>
              <a:rPr sz="2700" spc="-65" dirty="0">
                <a:latin typeface="Arial"/>
                <a:cs typeface="Arial"/>
              </a:rPr>
              <a:t>délire </a:t>
            </a:r>
            <a:r>
              <a:rPr sz="2700" spc="-120" dirty="0">
                <a:latin typeface="Arial"/>
                <a:cs typeface="Arial"/>
              </a:rPr>
              <a:t>paranoïde </a:t>
            </a:r>
            <a:r>
              <a:rPr sz="2700" spc="-100" dirty="0">
                <a:latin typeface="Arial"/>
                <a:cs typeface="Arial"/>
              </a:rPr>
              <a:t>mal</a:t>
            </a:r>
            <a:r>
              <a:rPr sz="2700" spc="-360" dirty="0">
                <a:latin typeface="Arial"/>
                <a:cs typeface="Arial"/>
              </a:rPr>
              <a:t> </a:t>
            </a:r>
            <a:r>
              <a:rPr sz="2700" spc="-135" dirty="0">
                <a:latin typeface="Arial"/>
                <a:cs typeface="Arial"/>
              </a:rPr>
              <a:t>organisé,  </a:t>
            </a:r>
            <a:r>
              <a:rPr sz="2700" spc="-220" dirty="0">
                <a:latin typeface="Arial"/>
                <a:cs typeface="Arial"/>
              </a:rPr>
              <a:t>sans </a:t>
            </a:r>
            <a:r>
              <a:rPr sz="2700" spc="-80" dirty="0">
                <a:latin typeface="Arial"/>
                <a:cs typeface="Arial"/>
              </a:rPr>
              <a:t>structure, </a:t>
            </a:r>
            <a:r>
              <a:rPr sz="2700" spc="-90" dirty="0">
                <a:latin typeface="Arial"/>
                <a:cs typeface="Arial"/>
              </a:rPr>
              <a:t>et incohérent </a:t>
            </a:r>
            <a:r>
              <a:rPr sz="2700" spc="-75" dirty="0">
                <a:latin typeface="Arial"/>
                <a:cs typeface="Arial"/>
              </a:rPr>
              <a:t>entre </a:t>
            </a:r>
            <a:r>
              <a:rPr sz="2700" spc="-150" dirty="0">
                <a:latin typeface="Arial"/>
                <a:cs typeface="Arial"/>
              </a:rPr>
              <a:t>les</a:t>
            </a:r>
            <a:r>
              <a:rPr sz="2700" spc="-395" dirty="0">
                <a:latin typeface="Arial"/>
                <a:cs typeface="Arial"/>
              </a:rPr>
              <a:t> </a:t>
            </a:r>
            <a:r>
              <a:rPr sz="2700" spc="-114" dirty="0">
                <a:latin typeface="Arial"/>
                <a:cs typeface="Arial"/>
              </a:rPr>
              <a:t>thèmes.</a:t>
            </a:r>
            <a:endParaRPr sz="2700" dirty="0">
              <a:latin typeface="Arial"/>
              <a:cs typeface="Arial"/>
            </a:endParaRPr>
          </a:p>
          <a:p>
            <a:pPr marL="527685" marR="121285" indent="-515620">
              <a:lnSpc>
                <a:spcPts val="2930"/>
              </a:lnSpc>
              <a:spcBef>
                <a:spcPts val="620"/>
              </a:spcBef>
              <a:buChar char="•"/>
              <a:tabLst>
                <a:tab pos="527685" algn="l"/>
                <a:tab pos="528320" algn="l"/>
              </a:tabLst>
            </a:pPr>
            <a:r>
              <a:rPr sz="2700" spc="-254" dirty="0">
                <a:latin typeface="Arial"/>
                <a:cs typeface="Arial"/>
              </a:rPr>
              <a:t>Le </a:t>
            </a:r>
            <a:r>
              <a:rPr sz="2700" spc="-65" dirty="0">
                <a:latin typeface="Arial"/>
                <a:cs typeface="Arial"/>
              </a:rPr>
              <a:t>délire </a:t>
            </a:r>
            <a:r>
              <a:rPr sz="2700" spc="-120" dirty="0">
                <a:latin typeface="Arial"/>
                <a:cs typeface="Arial"/>
              </a:rPr>
              <a:t>reste </a:t>
            </a:r>
            <a:r>
              <a:rPr sz="2700" spc="-65" dirty="0">
                <a:latin typeface="Arial"/>
                <a:cs typeface="Arial"/>
              </a:rPr>
              <a:t>illogique </a:t>
            </a:r>
            <a:r>
              <a:rPr sz="2700" spc="-90" dirty="0">
                <a:latin typeface="Arial"/>
                <a:cs typeface="Arial"/>
              </a:rPr>
              <a:t>et </a:t>
            </a:r>
            <a:r>
              <a:rPr sz="2700" spc="-110" dirty="0">
                <a:latin typeface="Arial"/>
                <a:cs typeface="Arial"/>
              </a:rPr>
              <a:t>bizarre </a:t>
            </a:r>
            <a:r>
              <a:rPr sz="2700" spc="-90" dirty="0">
                <a:latin typeface="Arial"/>
                <a:cs typeface="Arial"/>
              </a:rPr>
              <a:t>et </a:t>
            </a:r>
            <a:r>
              <a:rPr sz="2700" spc="-125" dirty="0">
                <a:latin typeface="Arial"/>
                <a:cs typeface="Arial"/>
              </a:rPr>
              <a:t>souvent</a:t>
            </a:r>
            <a:r>
              <a:rPr sz="2700" spc="-405" dirty="0">
                <a:latin typeface="Arial"/>
                <a:cs typeface="Arial"/>
              </a:rPr>
              <a:t> </a:t>
            </a:r>
            <a:r>
              <a:rPr sz="2700" spc="-100" dirty="0">
                <a:latin typeface="Arial"/>
                <a:cs typeface="Arial"/>
              </a:rPr>
              <a:t>exprimé  </a:t>
            </a:r>
            <a:r>
              <a:rPr sz="2700" spc="-195" dirty="0">
                <a:latin typeface="Arial"/>
                <a:cs typeface="Arial"/>
              </a:rPr>
              <a:t>avec</a:t>
            </a:r>
            <a:r>
              <a:rPr sz="2700" spc="-200" dirty="0">
                <a:latin typeface="Arial"/>
                <a:cs typeface="Arial"/>
              </a:rPr>
              <a:t> </a:t>
            </a:r>
            <a:r>
              <a:rPr sz="2700" spc="-55" dirty="0">
                <a:latin typeface="Arial"/>
                <a:cs typeface="Arial"/>
              </a:rPr>
              <a:t>froideur</a:t>
            </a:r>
            <a:endParaRPr sz="2700" dirty="0">
              <a:latin typeface="Arial"/>
              <a:cs typeface="Arial"/>
            </a:endParaRPr>
          </a:p>
          <a:p>
            <a:pPr marL="527685" indent="-515620">
              <a:lnSpc>
                <a:spcPts val="3085"/>
              </a:lnSpc>
              <a:spcBef>
                <a:spcPts val="265"/>
              </a:spcBef>
              <a:buChar char="•"/>
              <a:tabLst>
                <a:tab pos="527685" algn="l"/>
                <a:tab pos="528320" algn="l"/>
              </a:tabLst>
            </a:pPr>
            <a:r>
              <a:rPr sz="2700" spc="-190" dirty="0">
                <a:latin typeface="Arial"/>
                <a:cs typeface="Arial"/>
              </a:rPr>
              <a:t>Thèmes </a:t>
            </a:r>
            <a:r>
              <a:rPr sz="2700" spc="-70" dirty="0">
                <a:latin typeface="Arial"/>
                <a:cs typeface="Arial"/>
              </a:rPr>
              <a:t>multiples </a:t>
            </a:r>
            <a:r>
              <a:rPr sz="2700" spc="-25" dirty="0">
                <a:latin typeface="Arial"/>
                <a:cs typeface="Arial"/>
              </a:rPr>
              <a:t>: </a:t>
            </a:r>
            <a:r>
              <a:rPr sz="2700" spc="-100" dirty="0">
                <a:latin typeface="Arial"/>
                <a:cs typeface="Arial"/>
              </a:rPr>
              <a:t>mystico-religieux </a:t>
            </a:r>
            <a:r>
              <a:rPr sz="2700" spc="-185" dirty="0">
                <a:latin typeface="Arial"/>
                <a:cs typeface="Arial"/>
              </a:rPr>
              <a:t>+++,</a:t>
            </a:r>
            <a:r>
              <a:rPr sz="2700" spc="-470" dirty="0">
                <a:latin typeface="Arial"/>
                <a:cs typeface="Arial"/>
              </a:rPr>
              <a:t> </a:t>
            </a:r>
            <a:r>
              <a:rPr sz="2700" spc="-100" dirty="0">
                <a:latin typeface="Arial"/>
                <a:cs typeface="Arial"/>
              </a:rPr>
              <a:t>persécution</a:t>
            </a:r>
            <a:endParaRPr sz="2700" dirty="0">
              <a:latin typeface="Arial"/>
              <a:cs typeface="Arial"/>
            </a:endParaRPr>
          </a:p>
          <a:p>
            <a:pPr marL="527685">
              <a:lnSpc>
                <a:spcPts val="2915"/>
              </a:lnSpc>
            </a:pPr>
            <a:r>
              <a:rPr sz="2700" spc="-185" dirty="0">
                <a:latin typeface="Arial"/>
                <a:cs typeface="Arial"/>
              </a:rPr>
              <a:t>+++, </a:t>
            </a:r>
            <a:r>
              <a:rPr sz="2700" spc="-85" dirty="0">
                <a:latin typeface="Arial"/>
                <a:cs typeface="Arial"/>
              </a:rPr>
              <a:t>influence </a:t>
            </a:r>
            <a:r>
              <a:rPr sz="2700" spc="-185" dirty="0">
                <a:latin typeface="Arial"/>
                <a:cs typeface="Arial"/>
              </a:rPr>
              <a:t>+++, </a:t>
            </a:r>
            <a:r>
              <a:rPr sz="2700" spc="-114" dirty="0">
                <a:latin typeface="Arial"/>
                <a:cs typeface="Arial"/>
              </a:rPr>
              <a:t>grandeur </a:t>
            </a:r>
            <a:r>
              <a:rPr sz="2700" spc="-185" dirty="0">
                <a:latin typeface="Arial"/>
                <a:cs typeface="Arial"/>
              </a:rPr>
              <a:t>+++,</a:t>
            </a:r>
            <a:r>
              <a:rPr sz="2700" spc="-190" dirty="0">
                <a:latin typeface="Arial"/>
                <a:cs typeface="Arial"/>
              </a:rPr>
              <a:t> </a:t>
            </a:r>
            <a:r>
              <a:rPr sz="2700" spc="-100" dirty="0">
                <a:latin typeface="Arial"/>
                <a:cs typeface="Arial"/>
              </a:rPr>
              <a:t>hypochondriaque</a:t>
            </a:r>
            <a:endParaRPr sz="2700" dirty="0">
              <a:latin typeface="Arial"/>
              <a:cs typeface="Arial"/>
            </a:endParaRPr>
          </a:p>
          <a:p>
            <a:pPr marL="527685">
              <a:lnSpc>
                <a:spcPts val="3070"/>
              </a:lnSpc>
            </a:pPr>
            <a:r>
              <a:rPr sz="2700" spc="-175" dirty="0">
                <a:latin typeface="Arial"/>
                <a:cs typeface="Arial"/>
              </a:rPr>
              <a:t>++.</a:t>
            </a:r>
            <a:endParaRPr sz="2700" dirty="0">
              <a:latin typeface="Arial"/>
              <a:cs typeface="Arial"/>
            </a:endParaRPr>
          </a:p>
          <a:p>
            <a:pPr marL="527685" marR="261620" indent="-515620">
              <a:lnSpc>
                <a:spcPct val="90000"/>
              </a:lnSpc>
              <a:spcBef>
                <a:spcPts val="660"/>
              </a:spcBef>
              <a:buChar char="•"/>
              <a:tabLst>
                <a:tab pos="527685" algn="l"/>
                <a:tab pos="528320" algn="l"/>
              </a:tabLst>
            </a:pPr>
            <a:r>
              <a:rPr sz="2700" spc="-165" dirty="0">
                <a:latin typeface="Arial"/>
                <a:cs typeface="Arial"/>
              </a:rPr>
              <a:t>Au </a:t>
            </a:r>
            <a:r>
              <a:rPr sz="2700" spc="-70" dirty="0">
                <a:latin typeface="Arial"/>
                <a:cs typeface="Arial"/>
              </a:rPr>
              <a:t>début, le </a:t>
            </a:r>
            <a:r>
              <a:rPr sz="2700" spc="-65" dirty="0">
                <a:latin typeface="Arial"/>
                <a:cs typeface="Arial"/>
              </a:rPr>
              <a:t>délire </a:t>
            </a:r>
            <a:r>
              <a:rPr sz="2700" spc="-160" dirty="0">
                <a:latin typeface="Arial"/>
                <a:cs typeface="Arial"/>
              </a:rPr>
              <a:t>est </a:t>
            </a:r>
            <a:r>
              <a:rPr sz="2700" spc="-100" dirty="0">
                <a:latin typeface="Arial"/>
                <a:cs typeface="Arial"/>
              </a:rPr>
              <a:t>exprimé </a:t>
            </a:r>
            <a:r>
              <a:rPr sz="2700" spc="-195" dirty="0">
                <a:latin typeface="Arial"/>
                <a:cs typeface="Arial"/>
              </a:rPr>
              <a:t>avec </a:t>
            </a:r>
            <a:r>
              <a:rPr sz="2700" spc="-110" dirty="0">
                <a:latin typeface="Arial"/>
                <a:cs typeface="Arial"/>
              </a:rPr>
              <a:t>une </a:t>
            </a:r>
            <a:r>
              <a:rPr sz="2700" spc="-35" dirty="0">
                <a:latin typeface="Arial"/>
                <a:cs typeface="Arial"/>
              </a:rPr>
              <a:t>forte  </a:t>
            </a:r>
            <a:r>
              <a:rPr sz="2700" spc="-170" dirty="0">
                <a:latin typeface="Arial"/>
                <a:cs typeface="Arial"/>
              </a:rPr>
              <a:t>angoisse </a:t>
            </a:r>
            <a:r>
              <a:rPr sz="2700" spc="-110" dirty="0">
                <a:latin typeface="Arial"/>
                <a:cs typeface="Arial"/>
              </a:rPr>
              <a:t>psychotique, </a:t>
            </a:r>
            <a:r>
              <a:rPr sz="2700" spc="-114" dirty="0">
                <a:latin typeface="Arial"/>
                <a:cs typeface="Arial"/>
              </a:rPr>
              <a:t>puis </a:t>
            </a:r>
            <a:r>
              <a:rPr sz="2700" spc="-100" dirty="0">
                <a:latin typeface="Arial"/>
                <a:cs typeface="Arial"/>
              </a:rPr>
              <a:t>par </a:t>
            </a:r>
            <a:r>
              <a:rPr sz="2700" spc="-95" dirty="0">
                <a:latin typeface="Arial"/>
                <a:cs typeface="Arial"/>
              </a:rPr>
              <a:t>la suite </a:t>
            </a:r>
            <a:r>
              <a:rPr sz="2700" spc="-195" dirty="0">
                <a:latin typeface="Arial"/>
                <a:cs typeface="Arial"/>
              </a:rPr>
              <a:t>avec</a:t>
            </a:r>
            <a:r>
              <a:rPr sz="2700" spc="-520" dirty="0">
                <a:latin typeface="Arial"/>
                <a:cs typeface="Arial"/>
              </a:rPr>
              <a:t> </a:t>
            </a:r>
            <a:r>
              <a:rPr sz="2700" spc="-50" dirty="0">
                <a:latin typeface="Arial"/>
                <a:cs typeface="Arial"/>
              </a:rPr>
              <a:t>froideur  </a:t>
            </a:r>
            <a:r>
              <a:rPr sz="2700" spc="-90" dirty="0">
                <a:latin typeface="Arial"/>
                <a:cs typeface="Arial"/>
              </a:rPr>
              <a:t>et</a:t>
            </a:r>
            <a:r>
              <a:rPr sz="2700" spc="-105" dirty="0">
                <a:latin typeface="Arial"/>
                <a:cs typeface="Arial"/>
              </a:rPr>
              <a:t> détachement.</a:t>
            </a:r>
            <a:endParaRPr sz="27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310132" y="1865375"/>
            <a:ext cx="7910195" cy="4231640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19"/>
              </a:spcBef>
            </a:pPr>
            <a:r>
              <a:rPr sz="3000" b="1" u="sng" spc="-95" dirty="0">
                <a:solidFill>
                  <a:srgbClr val="0070C0"/>
                </a:solidFill>
                <a:latin typeface="Arial"/>
                <a:cs typeface="Arial"/>
              </a:rPr>
              <a:t>2. </a:t>
            </a:r>
            <a:r>
              <a:rPr sz="3000" b="1" u="sng" spc="-270" dirty="0">
                <a:solidFill>
                  <a:srgbClr val="0070C0"/>
                </a:solidFill>
                <a:latin typeface="Arial"/>
                <a:cs typeface="Arial"/>
              </a:rPr>
              <a:t>Syndrome</a:t>
            </a:r>
            <a:r>
              <a:rPr sz="3000" b="1" u="sng" spc="-22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3000" b="1" u="sng" spc="-175" dirty="0">
                <a:solidFill>
                  <a:srgbClr val="0070C0"/>
                </a:solidFill>
                <a:latin typeface="Arial"/>
                <a:cs typeface="Arial"/>
              </a:rPr>
              <a:t>hallucinatoire</a:t>
            </a:r>
            <a:endParaRPr sz="3000" u="sng" dirty="0">
              <a:solidFill>
                <a:srgbClr val="0070C0"/>
              </a:solidFill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spcBef>
                <a:spcPts val="720"/>
              </a:spcBef>
              <a:buChar char="•"/>
              <a:tabLst>
                <a:tab pos="356870" algn="l"/>
                <a:tab pos="357505" algn="l"/>
              </a:tabLst>
            </a:pPr>
            <a:r>
              <a:rPr sz="3000" spc="-125" dirty="0">
                <a:latin typeface="Arial"/>
                <a:cs typeface="Arial"/>
              </a:rPr>
              <a:t>Voir </a:t>
            </a:r>
            <a:r>
              <a:rPr sz="3000" spc="-155" dirty="0">
                <a:latin typeface="Arial"/>
                <a:cs typeface="Arial"/>
              </a:rPr>
              <a:t>cours </a:t>
            </a:r>
            <a:r>
              <a:rPr sz="3000" spc="-135" dirty="0">
                <a:latin typeface="Arial"/>
                <a:cs typeface="Arial"/>
              </a:rPr>
              <a:t>de</a:t>
            </a:r>
            <a:r>
              <a:rPr sz="3000" spc="-260" dirty="0">
                <a:latin typeface="Arial"/>
                <a:cs typeface="Arial"/>
              </a:rPr>
              <a:t> </a:t>
            </a:r>
            <a:r>
              <a:rPr sz="3000" spc="-120" dirty="0">
                <a:latin typeface="Arial"/>
                <a:cs typeface="Arial"/>
              </a:rPr>
              <a:t>sémiologie</a:t>
            </a:r>
            <a:endParaRPr sz="3000" dirty="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spcBef>
                <a:spcPts val="720"/>
              </a:spcBef>
              <a:buChar char="•"/>
              <a:tabLst>
                <a:tab pos="356870" algn="l"/>
                <a:tab pos="357505" algn="l"/>
              </a:tabLst>
            </a:pPr>
            <a:r>
              <a:rPr sz="3000" spc="-265" dirty="0">
                <a:latin typeface="Arial"/>
                <a:cs typeface="Arial"/>
              </a:rPr>
              <a:t>A </a:t>
            </a:r>
            <a:r>
              <a:rPr sz="3000" spc="-65" dirty="0">
                <a:latin typeface="Arial"/>
                <a:cs typeface="Arial"/>
              </a:rPr>
              <a:t>éliminer </a:t>
            </a:r>
            <a:r>
              <a:rPr sz="3000" spc="-170" dirty="0">
                <a:latin typeface="Arial"/>
                <a:cs typeface="Arial"/>
              </a:rPr>
              <a:t>les </a:t>
            </a:r>
            <a:r>
              <a:rPr sz="3000" spc="-100" dirty="0">
                <a:latin typeface="Arial"/>
                <a:cs typeface="Arial"/>
              </a:rPr>
              <a:t>hallucinations </a:t>
            </a:r>
            <a:r>
              <a:rPr sz="3000" spc="-95" dirty="0">
                <a:latin typeface="Arial"/>
                <a:cs typeface="Arial"/>
              </a:rPr>
              <a:t>d’origine</a:t>
            </a:r>
            <a:r>
              <a:rPr sz="3000" spc="-360" dirty="0">
                <a:latin typeface="Arial"/>
                <a:cs typeface="Arial"/>
              </a:rPr>
              <a:t> </a:t>
            </a:r>
            <a:r>
              <a:rPr sz="3000" spc="-120" dirty="0">
                <a:latin typeface="Arial"/>
                <a:cs typeface="Arial"/>
              </a:rPr>
              <a:t>organique</a:t>
            </a:r>
            <a:endParaRPr sz="3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3000" b="1" u="sng" spc="-95" dirty="0">
                <a:solidFill>
                  <a:srgbClr val="0070C0"/>
                </a:solidFill>
                <a:latin typeface="Arial"/>
                <a:cs typeface="Arial"/>
              </a:rPr>
              <a:t>3. </a:t>
            </a:r>
            <a:r>
              <a:rPr sz="3000" b="1" u="sng" spc="-270" dirty="0">
                <a:solidFill>
                  <a:srgbClr val="0070C0"/>
                </a:solidFill>
                <a:latin typeface="Arial"/>
                <a:cs typeface="Arial"/>
              </a:rPr>
              <a:t>Syndrome</a:t>
            </a:r>
            <a:r>
              <a:rPr sz="3000" b="1" u="sng" spc="-22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3000" b="1" u="sng" spc="-215" dirty="0">
                <a:solidFill>
                  <a:srgbClr val="0070C0"/>
                </a:solidFill>
                <a:latin typeface="Arial"/>
                <a:cs typeface="Arial"/>
              </a:rPr>
              <a:t>dissociatif</a:t>
            </a:r>
            <a:endParaRPr sz="3000" u="sng" dirty="0">
              <a:solidFill>
                <a:srgbClr val="0070C0"/>
              </a:solidFill>
              <a:latin typeface="Arial"/>
              <a:cs typeface="Arial"/>
            </a:endParaRPr>
          </a:p>
          <a:p>
            <a:pPr marL="356870" marR="208915" indent="-344805">
              <a:lnSpc>
                <a:spcPct val="100000"/>
              </a:lnSpc>
              <a:spcBef>
                <a:spcPts val="720"/>
              </a:spcBef>
              <a:buChar char="•"/>
              <a:tabLst>
                <a:tab pos="356870" algn="l"/>
                <a:tab pos="357505" algn="l"/>
              </a:tabLst>
            </a:pPr>
            <a:r>
              <a:rPr sz="3000" spc="-305" dirty="0">
                <a:latin typeface="Arial"/>
                <a:cs typeface="Arial"/>
              </a:rPr>
              <a:t>Les </a:t>
            </a:r>
            <a:r>
              <a:rPr sz="3000" spc="-155" dirty="0">
                <a:latin typeface="Arial"/>
                <a:cs typeface="Arial"/>
              </a:rPr>
              <a:t>symptômes </a:t>
            </a:r>
            <a:r>
              <a:rPr sz="3000" spc="-130" dirty="0">
                <a:latin typeface="Arial"/>
                <a:cs typeface="Arial"/>
              </a:rPr>
              <a:t>dissociatifs </a:t>
            </a:r>
            <a:r>
              <a:rPr sz="3000" spc="-135" dirty="0">
                <a:latin typeface="Arial"/>
                <a:cs typeface="Arial"/>
              </a:rPr>
              <a:t>sont </a:t>
            </a:r>
            <a:r>
              <a:rPr sz="3000" spc="-114" dirty="0">
                <a:latin typeface="Arial"/>
                <a:cs typeface="Arial"/>
              </a:rPr>
              <a:t>très </a:t>
            </a:r>
            <a:r>
              <a:rPr sz="3000" spc="-135" dirty="0">
                <a:latin typeface="Arial"/>
                <a:cs typeface="Arial"/>
              </a:rPr>
              <a:t>spécifiques  </a:t>
            </a:r>
            <a:r>
              <a:rPr sz="3000" spc="-95" dirty="0">
                <a:latin typeface="Arial"/>
                <a:cs typeface="Arial"/>
              </a:rPr>
              <a:t>du</a:t>
            </a:r>
            <a:r>
              <a:rPr sz="3000" spc="-210" dirty="0">
                <a:latin typeface="Arial"/>
                <a:cs typeface="Arial"/>
              </a:rPr>
              <a:t> </a:t>
            </a:r>
            <a:r>
              <a:rPr sz="3000" spc="-120" dirty="0">
                <a:latin typeface="Arial"/>
                <a:cs typeface="Arial"/>
              </a:rPr>
              <a:t>diagnostic</a:t>
            </a:r>
            <a:endParaRPr sz="3000" dirty="0">
              <a:latin typeface="Arial"/>
              <a:cs typeface="Arial"/>
            </a:endParaRPr>
          </a:p>
          <a:p>
            <a:pPr marL="356870" marR="5080" indent="-344805">
              <a:lnSpc>
                <a:spcPct val="100000"/>
              </a:lnSpc>
              <a:spcBef>
                <a:spcPts val="720"/>
              </a:spcBef>
              <a:buChar char="•"/>
              <a:tabLst>
                <a:tab pos="356870" algn="l"/>
                <a:tab pos="357505" algn="l"/>
              </a:tabLst>
            </a:pPr>
            <a:r>
              <a:rPr sz="3000" spc="-315" dirty="0">
                <a:latin typeface="Arial"/>
                <a:cs typeface="Arial"/>
              </a:rPr>
              <a:t>La </a:t>
            </a:r>
            <a:r>
              <a:rPr sz="3000" spc="-114" dirty="0">
                <a:latin typeface="Arial"/>
                <a:cs typeface="Arial"/>
              </a:rPr>
              <a:t>dissociation </a:t>
            </a:r>
            <a:r>
              <a:rPr sz="3000" spc="-30" dirty="0">
                <a:latin typeface="Arial"/>
                <a:cs typeface="Arial"/>
              </a:rPr>
              <a:t>: </a:t>
            </a:r>
            <a:r>
              <a:rPr sz="3000" spc="-75" dirty="0">
                <a:latin typeface="Arial"/>
                <a:cs typeface="Arial"/>
              </a:rPr>
              <a:t>perte </a:t>
            </a:r>
            <a:r>
              <a:rPr sz="3000" spc="-135" dirty="0">
                <a:latin typeface="Arial"/>
                <a:cs typeface="Arial"/>
              </a:rPr>
              <a:t>de </a:t>
            </a:r>
            <a:r>
              <a:rPr sz="3000" spc="-110" dirty="0">
                <a:latin typeface="Arial"/>
                <a:cs typeface="Arial"/>
              </a:rPr>
              <a:t>la </a:t>
            </a:r>
            <a:r>
              <a:rPr sz="3000" spc="-140" dirty="0">
                <a:latin typeface="Arial"/>
                <a:cs typeface="Arial"/>
              </a:rPr>
              <a:t>cohésion </a:t>
            </a:r>
            <a:r>
              <a:rPr sz="3000" spc="-105" dirty="0">
                <a:latin typeface="Arial"/>
                <a:cs typeface="Arial"/>
              </a:rPr>
              <a:t>et </a:t>
            </a:r>
            <a:r>
              <a:rPr sz="3000" spc="-135" dirty="0">
                <a:latin typeface="Arial"/>
                <a:cs typeface="Arial"/>
              </a:rPr>
              <a:t>de</a:t>
            </a:r>
            <a:r>
              <a:rPr sz="3000" spc="-550" dirty="0">
                <a:latin typeface="Arial"/>
                <a:cs typeface="Arial"/>
              </a:rPr>
              <a:t> </a:t>
            </a:r>
            <a:r>
              <a:rPr sz="3000" spc="-45" dirty="0">
                <a:latin typeface="Arial"/>
                <a:cs typeface="Arial"/>
              </a:rPr>
              <a:t>l’unité  </a:t>
            </a:r>
            <a:r>
              <a:rPr sz="3000" spc="-135" dirty="0">
                <a:latin typeface="Arial"/>
                <a:cs typeface="Arial"/>
              </a:rPr>
              <a:t>de </a:t>
            </a:r>
            <a:r>
              <a:rPr sz="3000" spc="-110" dirty="0">
                <a:latin typeface="Arial"/>
                <a:cs typeface="Arial"/>
              </a:rPr>
              <a:t>la</a:t>
            </a:r>
            <a:r>
              <a:rPr sz="3000" spc="-250" dirty="0">
                <a:latin typeface="Arial"/>
                <a:cs typeface="Arial"/>
              </a:rPr>
              <a:t> </a:t>
            </a:r>
            <a:r>
              <a:rPr sz="3000" spc="-100" dirty="0">
                <a:latin typeface="Arial"/>
                <a:cs typeface="Arial"/>
              </a:rPr>
              <a:t>personnalité.</a:t>
            </a:r>
            <a:endParaRPr sz="30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310132" y="1879396"/>
            <a:ext cx="7842250" cy="442722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2700" b="1" u="sng" spc="-100" dirty="0">
                <a:solidFill>
                  <a:srgbClr val="7030A0"/>
                </a:solidFill>
                <a:latin typeface="Arial"/>
                <a:cs typeface="Arial"/>
              </a:rPr>
              <a:t>3.1 </a:t>
            </a:r>
            <a:r>
              <a:rPr sz="2700" b="1" u="sng" spc="-155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  <a:r>
              <a:rPr sz="2700" b="1" u="sng" spc="-335" dirty="0">
                <a:solidFill>
                  <a:srgbClr val="7030A0"/>
                </a:solidFill>
                <a:latin typeface="Arial"/>
                <a:cs typeface="Arial"/>
              </a:rPr>
              <a:t>La </a:t>
            </a:r>
            <a:r>
              <a:rPr sz="2700" b="1" u="sng" spc="-204" dirty="0">
                <a:solidFill>
                  <a:srgbClr val="7030A0"/>
                </a:solidFill>
                <a:latin typeface="Arial"/>
                <a:cs typeface="Arial"/>
              </a:rPr>
              <a:t>dissociation </a:t>
            </a:r>
            <a:r>
              <a:rPr sz="2700" b="1" u="sng" spc="-235" dirty="0">
                <a:solidFill>
                  <a:srgbClr val="7030A0"/>
                </a:solidFill>
                <a:latin typeface="Arial"/>
                <a:cs typeface="Arial"/>
              </a:rPr>
              <a:t>sur </a:t>
            </a:r>
            <a:r>
              <a:rPr sz="2700" b="1" u="sng" spc="-114" dirty="0">
                <a:solidFill>
                  <a:srgbClr val="7030A0"/>
                </a:solidFill>
                <a:latin typeface="Arial"/>
                <a:cs typeface="Arial"/>
              </a:rPr>
              <a:t>le </a:t>
            </a:r>
            <a:r>
              <a:rPr sz="2700" b="1" u="sng" spc="-160" dirty="0">
                <a:solidFill>
                  <a:srgbClr val="7030A0"/>
                </a:solidFill>
                <a:latin typeface="Arial"/>
                <a:cs typeface="Arial"/>
              </a:rPr>
              <a:t>plan</a:t>
            </a:r>
            <a:r>
              <a:rPr sz="2700" b="1" u="sng" spc="-48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sz="2700" b="1" u="sng" spc="-130" dirty="0">
                <a:solidFill>
                  <a:srgbClr val="7030A0"/>
                </a:solidFill>
                <a:latin typeface="Arial"/>
                <a:cs typeface="Arial"/>
              </a:rPr>
              <a:t>intellectuel</a:t>
            </a:r>
            <a:endParaRPr sz="2700" u="sng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56870" marR="121285" indent="-344805">
              <a:lnSpc>
                <a:spcPts val="2930"/>
              </a:lnSpc>
              <a:spcBef>
                <a:spcPts val="665"/>
              </a:spcBef>
              <a:buChar char="•"/>
              <a:tabLst>
                <a:tab pos="356870" algn="l"/>
                <a:tab pos="357505" algn="l"/>
              </a:tabLst>
            </a:pPr>
            <a:r>
              <a:rPr sz="2700" spc="-90" dirty="0">
                <a:latin typeface="Arial"/>
                <a:cs typeface="Arial"/>
              </a:rPr>
              <a:t>Discontinuité </a:t>
            </a:r>
            <a:r>
              <a:rPr sz="2700" spc="-85" dirty="0">
                <a:latin typeface="Arial"/>
                <a:cs typeface="Arial"/>
              </a:rPr>
              <a:t>du </a:t>
            </a:r>
            <a:r>
              <a:rPr sz="2700" spc="-140" dirty="0">
                <a:latin typeface="Arial"/>
                <a:cs typeface="Arial"/>
              </a:rPr>
              <a:t>cours </a:t>
            </a:r>
            <a:r>
              <a:rPr sz="2700" spc="-120" dirty="0">
                <a:latin typeface="Arial"/>
                <a:cs typeface="Arial"/>
              </a:rPr>
              <a:t>de </a:t>
            </a:r>
            <a:r>
              <a:rPr sz="2700" spc="-95" dirty="0">
                <a:latin typeface="Arial"/>
                <a:cs typeface="Arial"/>
              </a:rPr>
              <a:t>la </a:t>
            </a:r>
            <a:r>
              <a:rPr sz="2700" spc="-160" dirty="0">
                <a:latin typeface="Arial"/>
                <a:cs typeface="Arial"/>
              </a:rPr>
              <a:t>pensée </a:t>
            </a:r>
            <a:r>
              <a:rPr sz="2700" spc="-25" dirty="0">
                <a:latin typeface="Arial"/>
                <a:cs typeface="Arial"/>
              </a:rPr>
              <a:t>:</a:t>
            </a:r>
            <a:r>
              <a:rPr sz="2700" spc="-535" dirty="0">
                <a:latin typeface="Arial"/>
                <a:cs typeface="Arial"/>
              </a:rPr>
              <a:t> </a:t>
            </a:r>
            <a:r>
              <a:rPr sz="2700" spc="-150" dirty="0">
                <a:latin typeface="Arial"/>
                <a:cs typeface="Arial"/>
              </a:rPr>
              <a:t>barrages, </a:t>
            </a:r>
            <a:r>
              <a:rPr sz="2700" spc="-105" dirty="0">
                <a:latin typeface="Arial"/>
                <a:cs typeface="Arial"/>
              </a:rPr>
              <a:t>fading  </a:t>
            </a:r>
            <a:r>
              <a:rPr sz="2700" spc="-90" dirty="0">
                <a:latin typeface="Arial"/>
                <a:cs typeface="Arial"/>
              </a:rPr>
              <a:t>mental</a:t>
            </a:r>
            <a:endParaRPr sz="2700" dirty="0">
              <a:latin typeface="Arial"/>
              <a:cs typeface="Arial"/>
            </a:endParaRPr>
          </a:p>
          <a:p>
            <a:pPr marL="356870" marR="5080" indent="-344805">
              <a:lnSpc>
                <a:spcPct val="90000"/>
              </a:lnSpc>
              <a:spcBef>
                <a:spcPts val="590"/>
              </a:spcBef>
              <a:buChar char="•"/>
              <a:tabLst>
                <a:tab pos="356870" algn="l"/>
                <a:tab pos="357505" algn="l"/>
              </a:tabLst>
            </a:pPr>
            <a:r>
              <a:rPr sz="2700" spc="-135" dirty="0">
                <a:latin typeface="Arial"/>
                <a:cs typeface="Arial"/>
              </a:rPr>
              <a:t>Désorganisation </a:t>
            </a:r>
            <a:r>
              <a:rPr sz="2700" spc="-85" dirty="0">
                <a:latin typeface="Arial"/>
                <a:cs typeface="Arial"/>
              </a:rPr>
              <a:t>du </a:t>
            </a:r>
            <a:r>
              <a:rPr sz="2700" spc="-100" dirty="0">
                <a:latin typeface="Arial"/>
                <a:cs typeface="Arial"/>
              </a:rPr>
              <a:t>contenu </a:t>
            </a:r>
            <a:r>
              <a:rPr sz="2700" spc="-120" dirty="0">
                <a:latin typeface="Arial"/>
                <a:cs typeface="Arial"/>
              </a:rPr>
              <a:t>de </a:t>
            </a:r>
            <a:r>
              <a:rPr sz="2700" spc="-95" dirty="0">
                <a:latin typeface="Arial"/>
                <a:cs typeface="Arial"/>
              </a:rPr>
              <a:t>la </a:t>
            </a:r>
            <a:r>
              <a:rPr sz="2700" spc="-160" dirty="0">
                <a:latin typeface="Arial"/>
                <a:cs typeface="Arial"/>
              </a:rPr>
              <a:t>pensée </a:t>
            </a:r>
            <a:r>
              <a:rPr sz="2700" spc="-25" dirty="0">
                <a:latin typeface="Arial"/>
                <a:cs typeface="Arial"/>
              </a:rPr>
              <a:t>:</a:t>
            </a:r>
            <a:r>
              <a:rPr sz="2700" spc="-500" dirty="0">
                <a:latin typeface="Arial"/>
                <a:cs typeface="Arial"/>
              </a:rPr>
              <a:t> </a:t>
            </a:r>
            <a:r>
              <a:rPr sz="2700" spc="-215" dirty="0">
                <a:latin typeface="Arial"/>
                <a:cs typeface="Arial"/>
              </a:rPr>
              <a:t>passage </a:t>
            </a:r>
            <a:r>
              <a:rPr sz="2700" spc="-90" dirty="0">
                <a:latin typeface="Arial"/>
                <a:cs typeface="Arial"/>
              </a:rPr>
              <a:t>du  </a:t>
            </a:r>
            <a:r>
              <a:rPr sz="2700" spc="-125" dirty="0">
                <a:latin typeface="Arial"/>
                <a:cs typeface="Arial"/>
              </a:rPr>
              <a:t>coq </a:t>
            </a:r>
            <a:r>
              <a:rPr sz="2700" spc="-204" dirty="0">
                <a:latin typeface="Arial"/>
                <a:cs typeface="Arial"/>
              </a:rPr>
              <a:t>à </a:t>
            </a:r>
            <a:r>
              <a:rPr sz="2700" spc="-114" dirty="0">
                <a:latin typeface="Arial"/>
                <a:cs typeface="Arial"/>
              </a:rPr>
              <a:t>l’âne, incohérence </a:t>
            </a:r>
            <a:r>
              <a:rPr sz="2700" spc="-75" dirty="0">
                <a:latin typeface="Arial"/>
                <a:cs typeface="Arial"/>
              </a:rPr>
              <a:t>entre </a:t>
            </a:r>
            <a:r>
              <a:rPr sz="2700" spc="-150" dirty="0">
                <a:latin typeface="Arial"/>
                <a:cs typeface="Arial"/>
              </a:rPr>
              <a:t>les </a:t>
            </a:r>
            <a:r>
              <a:rPr sz="2700" spc="-130" dirty="0">
                <a:latin typeface="Arial"/>
                <a:cs typeface="Arial"/>
              </a:rPr>
              <a:t>idées, </a:t>
            </a:r>
            <a:r>
              <a:rPr sz="2700" spc="-120" dirty="0">
                <a:latin typeface="Arial"/>
                <a:cs typeface="Arial"/>
              </a:rPr>
              <a:t>ambivalence,  </a:t>
            </a:r>
            <a:r>
              <a:rPr sz="2700" spc="-135" dirty="0">
                <a:latin typeface="Arial"/>
                <a:cs typeface="Arial"/>
              </a:rPr>
              <a:t>discours </a:t>
            </a:r>
            <a:r>
              <a:rPr sz="2700" spc="-40" dirty="0">
                <a:latin typeface="Arial"/>
                <a:cs typeface="Arial"/>
              </a:rPr>
              <a:t>flou, </a:t>
            </a:r>
            <a:r>
              <a:rPr sz="2700" spc="-75" dirty="0">
                <a:latin typeface="Arial"/>
                <a:cs typeface="Arial"/>
              </a:rPr>
              <a:t>hermétique </a:t>
            </a:r>
            <a:r>
              <a:rPr sz="2700" spc="-90" dirty="0">
                <a:latin typeface="Arial"/>
                <a:cs typeface="Arial"/>
              </a:rPr>
              <a:t>et </a:t>
            </a:r>
            <a:r>
              <a:rPr sz="2700" spc="-85" dirty="0">
                <a:latin typeface="Arial"/>
                <a:cs typeface="Arial"/>
              </a:rPr>
              <a:t>impénétrable </a:t>
            </a:r>
            <a:r>
              <a:rPr sz="2700" spc="-25" dirty="0">
                <a:latin typeface="Arial"/>
                <a:cs typeface="Arial"/>
              </a:rPr>
              <a:t>;  </a:t>
            </a:r>
            <a:r>
              <a:rPr sz="2700" spc="-125" dirty="0">
                <a:latin typeface="Arial"/>
                <a:cs typeface="Arial"/>
              </a:rPr>
              <a:t>paralogisme </a:t>
            </a:r>
            <a:r>
              <a:rPr sz="2700" spc="-25" dirty="0">
                <a:latin typeface="Arial"/>
                <a:cs typeface="Arial"/>
              </a:rPr>
              <a:t>: </a:t>
            </a:r>
            <a:r>
              <a:rPr sz="2700" spc="-90" dirty="0">
                <a:latin typeface="Arial"/>
                <a:cs typeface="Arial"/>
              </a:rPr>
              <a:t>rationalisme </a:t>
            </a:r>
            <a:r>
              <a:rPr sz="2700" spc="-70" dirty="0">
                <a:latin typeface="Arial"/>
                <a:cs typeface="Arial"/>
              </a:rPr>
              <a:t>morbide, </a:t>
            </a:r>
            <a:r>
              <a:rPr sz="2700" spc="-75" dirty="0">
                <a:latin typeface="Arial"/>
                <a:cs typeface="Arial"/>
              </a:rPr>
              <a:t>diffluence </a:t>
            </a:r>
            <a:r>
              <a:rPr sz="2700" spc="-120" dirty="0">
                <a:latin typeface="Arial"/>
                <a:cs typeface="Arial"/>
              </a:rPr>
              <a:t>de </a:t>
            </a:r>
            <a:r>
              <a:rPr sz="2700" spc="-95" dirty="0">
                <a:latin typeface="Arial"/>
                <a:cs typeface="Arial"/>
              </a:rPr>
              <a:t>la  </a:t>
            </a:r>
            <a:r>
              <a:rPr sz="2700" spc="-160" dirty="0">
                <a:latin typeface="Arial"/>
                <a:cs typeface="Arial"/>
              </a:rPr>
              <a:t>pensée </a:t>
            </a:r>
            <a:r>
              <a:rPr sz="2700" spc="-220" dirty="0">
                <a:latin typeface="Arial"/>
                <a:cs typeface="Arial"/>
              </a:rPr>
              <a:t>sans </a:t>
            </a:r>
            <a:r>
              <a:rPr sz="2700" spc="-100" dirty="0">
                <a:latin typeface="Arial"/>
                <a:cs typeface="Arial"/>
              </a:rPr>
              <a:t>idée</a:t>
            </a:r>
            <a:r>
              <a:rPr sz="2700" spc="-145" dirty="0">
                <a:latin typeface="Arial"/>
                <a:cs typeface="Arial"/>
              </a:rPr>
              <a:t> </a:t>
            </a:r>
            <a:r>
              <a:rPr sz="2700" spc="-75" dirty="0">
                <a:latin typeface="Arial"/>
                <a:cs typeface="Arial"/>
              </a:rPr>
              <a:t>directrice.</a:t>
            </a:r>
            <a:endParaRPr sz="2700" dirty="0">
              <a:latin typeface="Arial"/>
              <a:cs typeface="Arial"/>
            </a:endParaRPr>
          </a:p>
          <a:p>
            <a:pPr marL="356870" marR="995680" indent="-344805">
              <a:lnSpc>
                <a:spcPct val="90000"/>
              </a:lnSpc>
              <a:spcBef>
                <a:spcPts val="660"/>
              </a:spcBef>
              <a:buChar char="•"/>
              <a:tabLst>
                <a:tab pos="356870" algn="l"/>
                <a:tab pos="357505" algn="l"/>
              </a:tabLst>
            </a:pPr>
            <a:r>
              <a:rPr sz="2700" spc="-155" dirty="0">
                <a:latin typeface="Arial"/>
                <a:cs typeface="Arial"/>
              </a:rPr>
              <a:t>Troubles </a:t>
            </a:r>
            <a:r>
              <a:rPr sz="2700" spc="-85" dirty="0">
                <a:latin typeface="Arial"/>
                <a:cs typeface="Arial"/>
              </a:rPr>
              <a:t>du </a:t>
            </a:r>
            <a:r>
              <a:rPr sz="2700" spc="-155" dirty="0">
                <a:latin typeface="Arial"/>
                <a:cs typeface="Arial"/>
              </a:rPr>
              <a:t>langage: </a:t>
            </a:r>
            <a:r>
              <a:rPr sz="2700" spc="-110" dirty="0">
                <a:latin typeface="Arial"/>
                <a:cs typeface="Arial"/>
              </a:rPr>
              <a:t>néologisme,</a:t>
            </a:r>
            <a:r>
              <a:rPr sz="2700" spc="-345" dirty="0">
                <a:latin typeface="Arial"/>
                <a:cs typeface="Arial"/>
              </a:rPr>
              <a:t> </a:t>
            </a:r>
            <a:r>
              <a:rPr sz="2700" spc="-120" dirty="0">
                <a:latin typeface="Arial"/>
                <a:cs typeface="Arial"/>
              </a:rPr>
              <a:t>paralogisme,  </a:t>
            </a:r>
            <a:r>
              <a:rPr sz="2700" spc="-130" dirty="0">
                <a:latin typeface="Arial"/>
                <a:cs typeface="Arial"/>
              </a:rPr>
              <a:t>agrammatisme, </a:t>
            </a:r>
            <a:r>
              <a:rPr sz="2700" spc="-90" dirty="0">
                <a:latin typeface="Arial"/>
                <a:cs typeface="Arial"/>
              </a:rPr>
              <a:t>et </a:t>
            </a:r>
            <a:r>
              <a:rPr sz="2700" spc="-204" dirty="0">
                <a:latin typeface="Arial"/>
                <a:cs typeface="Arial"/>
              </a:rPr>
              <a:t>à </a:t>
            </a:r>
            <a:r>
              <a:rPr sz="2700" spc="-85" dirty="0">
                <a:latin typeface="Arial"/>
                <a:cs typeface="Arial"/>
              </a:rPr>
              <a:t>un </a:t>
            </a:r>
            <a:r>
              <a:rPr sz="2700" spc="-130" dirty="0">
                <a:latin typeface="Arial"/>
                <a:cs typeface="Arial"/>
              </a:rPr>
              <a:t>degré </a:t>
            </a:r>
            <a:r>
              <a:rPr sz="2700" spc="-114" dirty="0">
                <a:latin typeface="Arial"/>
                <a:cs typeface="Arial"/>
              </a:rPr>
              <a:t>plus </a:t>
            </a:r>
            <a:r>
              <a:rPr sz="2700" spc="-155" dirty="0">
                <a:latin typeface="Arial"/>
                <a:cs typeface="Arial"/>
              </a:rPr>
              <a:t>grave, </a:t>
            </a:r>
            <a:r>
              <a:rPr sz="2700" spc="-95" dirty="0">
                <a:latin typeface="Arial"/>
                <a:cs typeface="Arial"/>
              </a:rPr>
              <a:t>la  </a:t>
            </a:r>
            <a:r>
              <a:rPr sz="2700" spc="-145" dirty="0">
                <a:latin typeface="Arial"/>
                <a:cs typeface="Arial"/>
              </a:rPr>
              <a:t>schizophasie.</a:t>
            </a:r>
            <a:endParaRPr sz="27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310132" y="1883664"/>
            <a:ext cx="7651750" cy="422465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700" b="1" u="sng" spc="-114" dirty="0">
                <a:solidFill>
                  <a:srgbClr val="7030A0"/>
                </a:solidFill>
                <a:latin typeface="Arial"/>
                <a:cs typeface="Arial"/>
              </a:rPr>
              <a:t>3.2: </a:t>
            </a:r>
            <a:r>
              <a:rPr sz="2700" b="1" u="sng" spc="-335" dirty="0">
                <a:solidFill>
                  <a:srgbClr val="7030A0"/>
                </a:solidFill>
                <a:latin typeface="Arial"/>
                <a:cs typeface="Arial"/>
              </a:rPr>
              <a:t>La </a:t>
            </a:r>
            <a:r>
              <a:rPr sz="2700" b="1" u="sng" spc="-204" dirty="0">
                <a:solidFill>
                  <a:srgbClr val="7030A0"/>
                </a:solidFill>
                <a:latin typeface="Arial"/>
                <a:cs typeface="Arial"/>
              </a:rPr>
              <a:t>dissociation </a:t>
            </a:r>
            <a:r>
              <a:rPr sz="2700" b="1" u="sng" spc="-235" dirty="0">
                <a:solidFill>
                  <a:srgbClr val="7030A0"/>
                </a:solidFill>
                <a:latin typeface="Arial"/>
                <a:cs typeface="Arial"/>
              </a:rPr>
              <a:t>sur </a:t>
            </a:r>
            <a:r>
              <a:rPr sz="2700" b="1" u="sng" spc="-114" dirty="0">
                <a:solidFill>
                  <a:srgbClr val="7030A0"/>
                </a:solidFill>
                <a:latin typeface="Arial"/>
                <a:cs typeface="Arial"/>
              </a:rPr>
              <a:t>le </a:t>
            </a:r>
            <a:r>
              <a:rPr sz="2700" b="1" u="sng" spc="-160" dirty="0">
                <a:solidFill>
                  <a:srgbClr val="7030A0"/>
                </a:solidFill>
                <a:latin typeface="Arial"/>
                <a:cs typeface="Arial"/>
              </a:rPr>
              <a:t>plan </a:t>
            </a:r>
            <a:r>
              <a:rPr sz="2700" b="1" u="sng" spc="-120" dirty="0">
                <a:solidFill>
                  <a:srgbClr val="7030A0"/>
                </a:solidFill>
                <a:latin typeface="Arial"/>
                <a:cs typeface="Arial"/>
              </a:rPr>
              <a:t>affectif</a:t>
            </a:r>
            <a:r>
              <a:rPr sz="2700" b="1" u="sng" spc="-484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sz="2700" b="1" u="sng" spc="-125" dirty="0">
                <a:solidFill>
                  <a:srgbClr val="7030A0"/>
                </a:solidFill>
                <a:latin typeface="Arial"/>
                <a:cs typeface="Arial"/>
              </a:rPr>
              <a:t>(émotionnel)</a:t>
            </a:r>
            <a:endParaRPr sz="2700" u="sng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Char char="•"/>
              <a:tabLst>
                <a:tab pos="356870" algn="l"/>
                <a:tab pos="357505" algn="l"/>
              </a:tabLst>
            </a:pPr>
            <a:r>
              <a:rPr sz="2700" spc="-105" dirty="0">
                <a:latin typeface="Arial"/>
                <a:cs typeface="Arial"/>
              </a:rPr>
              <a:t>Froideur </a:t>
            </a:r>
            <a:r>
              <a:rPr sz="2700" spc="-90" dirty="0">
                <a:latin typeface="Arial"/>
                <a:cs typeface="Arial"/>
              </a:rPr>
              <a:t>et </a:t>
            </a:r>
            <a:r>
              <a:rPr sz="2700" spc="-85" dirty="0">
                <a:latin typeface="Arial"/>
                <a:cs typeface="Arial"/>
              </a:rPr>
              <a:t>indifférence</a:t>
            </a:r>
            <a:r>
              <a:rPr sz="2700" spc="-235" dirty="0">
                <a:latin typeface="Arial"/>
                <a:cs typeface="Arial"/>
              </a:rPr>
              <a:t> </a:t>
            </a:r>
            <a:r>
              <a:rPr sz="2700" spc="-100" dirty="0">
                <a:latin typeface="Arial"/>
                <a:cs typeface="Arial"/>
              </a:rPr>
              <a:t>affective</a:t>
            </a:r>
            <a:endParaRPr sz="2700" dirty="0">
              <a:latin typeface="Arial"/>
              <a:cs typeface="Arial"/>
            </a:endParaRPr>
          </a:p>
          <a:p>
            <a:pPr marL="356870" marR="589280" indent="-344805">
              <a:lnSpc>
                <a:spcPts val="2590"/>
              </a:lnSpc>
              <a:spcBef>
                <a:spcPts val="630"/>
              </a:spcBef>
              <a:buChar char="•"/>
              <a:tabLst>
                <a:tab pos="356870" algn="l"/>
                <a:tab pos="357505" algn="l"/>
              </a:tabLst>
            </a:pPr>
            <a:r>
              <a:rPr sz="2700" spc="-145" dirty="0">
                <a:latin typeface="Arial"/>
                <a:cs typeface="Arial"/>
              </a:rPr>
              <a:t>Réaction </a:t>
            </a:r>
            <a:r>
              <a:rPr sz="2700" spc="-105" dirty="0">
                <a:latin typeface="Arial"/>
                <a:cs typeface="Arial"/>
              </a:rPr>
              <a:t>émotives </a:t>
            </a:r>
            <a:r>
              <a:rPr sz="2700" spc="-95" dirty="0">
                <a:latin typeface="Arial"/>
                <a:cs typeface="Arial"/>
              </a:rPr>
              <a:t>inappropriées, </a:t>
            </a:r>
            <a:r>
              <a:rPr sz="2700" spc="-150" dirty="0">
                <a:latin typeface="Arial"/>
                <a:cs typeface="Arial"/>
              </a:rPr>
              <a:t>paradoxales</a:t>
            </a:r>
            <a:r>
              <a:rPr sz="2700" spc="-495" dirty="0">
                <a:latin typeface="Arial"/>
                <a:cs typeface="Arial"/>
              </a:rPr>
              <a:t> </a:t>
            </a:r>
            <a:r>
              <a:rPr sz="2700" spc="-90" dirty="0">
                <a:latin typeface="Arial"/>
                <a:cs typeface="Arial"/>
              </a:rPr>
              <a:t>et  </a:t>
            </a:r>
            <a:r>
              <a:rPr sz="2700" spc="-100" dirty="0">
                <a:latin typeface="Arial"/>
                <a:cs typeface="Arial"/>
              </a:rPr>
              <a:t>imprévisibles</a:t>
            </a:r>
            <a:endParaRPr sz="2700" dirty="0">
              <a:latin typeface="Arial"/>
              <a:cs typeface="Arial"/>
            </a:endParaRPr>
          </a:p>
          <a:p>
            <a:pPr marL="356870" marR="5080" indent="-344805">
              <a:lnSpc>
                <a:spcPts val="2590"/>
              </a:lnSpc>
              <a:spcBef>
                <a:spcPts val="650"/>
              </a:spcBef>
              <a:buChar char="•"/>
              <a:tabLst>
                <a:tab pos="356870" algn="l"/>
                <a:tab pos="357505" algn="l"/>
              </a:tabLst>
            </a:pPr>
            <a:r>
              <a:rPr sz="2700" spc="-110" dirty="0">
                <a:latin typeface="Arial"/>
                <a:cs typeface="Arial"/>
              </a:rPr>
              <a:t>Affect </a:t>
            </a:r>
            <a:r>
              <a:rPr sz="2700" spc="-80" dirty="0">
                <a:latin typeface="Arial"/>
                <a:cs typeface="Arial"/>
              </a:rPr>
              <a:t>inappropriée </a:t>
            </a:r>
            <a:r>
              <a:rPr sz="2700" spc="-75" dirty="0">
                <a:latin typeface="Arial"/>
                <a:cs typeface="Arial"/>
              </a:rPr>
              <a:t>ou </a:t>
            </a:r>
            <a:r>
              <a:rPr sz="2700" spc="-110" dirty="0">
                <a:latin typeface="Arial"/>
                <a:cs typeface="Arial"/>
              </a:rPr>
              <a:t>discordant (sourires </a:t>
            </a:r>
            <a:r>
              <a:rPr sz="2700" spc="-75" dirty="0">
                <a:latin typeface="Arial"/>
                <a:cs typeface="Arial"/>
              </a:rPr>
              <a:t>ou</a:t>
            </a:r>
            <a:r>
              <a:rPr sz="2700" spc="-434" dirty="0">
                <a:latin typeface="Arial"/>
                <a:cs typeface="Arial"/>
              </a:rPr>
              <a:t> </a:t>
            </a:r>
            <a:r>
              <a:rPr sz="2700" spc="-110" dirty="0">
                <a:latin typeface="Arial"/>
                <a:cs typeface="Arial"/>
              </a:rPr>
              <a:t>pleurs  </a:t>
            </a:r>
            <a:r>
              <a:rPr sz="2700" spc="-85" dirty="0">
                <a:latin typeface="Arial"/>
                <a:cs typeface="Arial"/>
              </a:rPr>
              <a:t>immotivés</a:t>
            </a:r>
            <a:endParaRPr sz="2700" dirty="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spcBef>
                <a:spcPts val="25"/>
              </a:spcBef>
              <a:buChar char="•"/>
              <a:tabLst>
                <a:tab pos="356870" algn="l"/>
                <a:tab pos="357505" algn="l"/>
              </a:tabLst>
            </a:pPr>
            <a:r>
              <a:rPr sz="2700" spc="-110" dirty="0">
                <a:latin typeface="Arial"/>
                <a:cs typeface="Arial"/>
              </a:rPr>
              <a:t>Affect </a:t>
            </a:r>
            <a:r>
              <a:rPr sz="2700" spc="-165" dirty="0">
                <a:latin typeface="Arial"/>
                <a:cs typeface="Arial"/>
              </a:rPr>
              <a:t>émoussé </a:t>
            </a:r>
            <a:r>
              <a:rPr sz="2700" spc="-75" dirty="0">
                <a:latin typeface="Arial"/>
                <a:cs typeface="Arial"/>
              </a:rPr>
              <a:t>ou</a:t>
            </a:r>
            <a:r>
              <a:rPr sz="2700" spc="-170" dirty="0">
                <a:latin typeface="Arial"/>
                <a:cs typeface="Arial"/>
              </a:rPr>
              <a:t> </a:t>
            </a:r>
            <a:r>
              <a:rPr sz="2700" spc="-165" dirty="0">
                <a:latin typeface="Arial"/>
                <a:cs typeface="Arial"/>
              </a:rPr>
              <a:t>abrasé</a:t>
            </a:r>
            <a:endParaRPr sz="2700" dirty="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Char char="•"/>
              <a:tabLst>
                <a:tab pos="356870" algn="l"/>
                <a:tab pos="357505" algn="l"/>
              </a:tabLst>
            </a:pPr>
            <a:r>
              <a:rPr sz="2700" spc="-130" dirty="0">
                <a:latin typeface="Arial"/>
                <a:cs typeface="Arial"/>
              </a:rPr>
              <a:t>Ambivalence </a:t>
            </a:r>
            <a:r>
              <a:rPr sz="2700" spc="-25" dirty="0">
                <a:latin typeface="Arial"/>
                <a:cs typeface="Arial"/>
              </a:rPr>
              <a:t>:</a:t>
            </a:r>
            <a:r>
              <a:rPr sz="2700" spc="-215" dirty="0">
                <a:latin typeface="Arial"/>
                <a:cs typeface="Arial"/>
              </a:rPr>
              <a:t> </a:t>
            </a:r>
            <a:r>
              <a:rPr sz="2700" spc="-75" dirty="0">
                <a:latin typeface="Arial"/>
                <a:cs typeface="Arial"/>
              </a:rPr>
              <a:t>amour/haine</a:t>
            </a:r>
            <a:endParaRPr sz="2700" dirty="0">
              <a:latin typeface="Arial"/>
              <a:cs typeface="Arial"/>
            </a:endParaRPr>
          </a:p>
          <a:p>
            <a:pPr marL="356870" marR="624840" indent="-344805">
              <a:lnSpc>
                <a:spcPts val="2590"/>
              </a:lnSpc>
              <a:spcBef>
                <a:spcPts val="625"/>
              </a:spcBef>
              <a:buChar char="•"/>
              <a:tabLst>
                <a:tab pos="356870" algn="l"/>
                <a:tab pos="357505" algn="l"/>
              </a:tabLst>
            </a:pPr>
            <a:r>
              <a:rPr sz="2700" spc="-165" dirty="0">
                <a:latin typeface="Arial"/>
                <a:cs typeface="Arial"/>
              </a:rPr>
              <a:t>Expériences </a:t>
            </a:r>
            <a:r>
              <a:rPr sz="2700" spc="-114" dirty="0">
                <a:latin typeface="Arial"/>
                <a:cs typeface="Arial"/>
              </a:rPr>
              <a:t>affectives </a:t>
            </a:r>
            <a:r>
              <a:rPr sz="2700" spc="-130" dirty="0">
                <a:latin typeface="Arial"/>
                <a:cs typeface="Arial"/>
              </a:rPr>
              <a:t>intenses </a:t>
            </a:r>
            <a:r>
              <a:rPr sz="2700" spc="-25" dirty="0">
                <a:latin typeface="Arial"/>
                <a:cs typeface="Arial"/>
              </a:rPr>
              <a:t>: </a:t>
            </a:r>
            <a:r>
              <a:rPr sz="2700" spc="-114" dirty="0">
                <a:latin typeface="Arial"/>
                <a:cs typeface="Arial"/>
              </a:rPr>
              <a:t>mouvements  </a:t>
            </a:r>
            <a:r>
              <a:rPr sz="2700" spc="-80" dirty="0">
                <a:latin typeface="Arial"/>
                <a:cs typeface="Arial"/>
              </a:rPr>
              <a:t>instinctivo-affectifs </a:t>
            </a:r>
            <a:r>
              <a:rPr sz="2700" spc="-140" dirty="0">
                <a:latin typeface="Arial"/>
                <a:cs typeface="Arial"/>
              </a:rPr>
              <a:t>paradoxaux, </a:t>
            </a:r>
            <a:r>
              <a:rPr sz="2700" spc="-95" dirty="0">
                <a:latin typeface="Arial"/>
                <a:cs typeface="Arial"/>
              </a:rPr>
              <a:t>traduisant </a:t>
            </a:r>
            <a:r>
              <a:rPr sz="2700" spc="-114" dirty="0">
                <a:latin typeface="Arial"/>
                <a:cs typeface="Arial"/>
              </a:rPr>
              <a:t>une  </a:t>
            </a:r>
            <a:r>
              <a:rPr sz="2700" spc="-110" dirty="0">
                <a:latin typeface="Arial"/>
                <a:cs typeface="Arial"/>
              </a:rPr>
              <a:t>incapacité </a:t>
            </a:r>
            <a:r>
              <a:rPr sz="2700" spc="-204" dirty="0">
                <a:latin typeface="Arial"/>
                <a:cs typeface="Arial"/>
              </a:rPr>
              <a:t>à </a:t>
            </a:r>
            <a:r>
              <a:rPr sz="2700" spc="-70" dirty="0">
                <a:latin typeface="Arial"/>
                <a:cs typeface="Arial"/>
              </a:rPr>
              <a:t>moduler </a:t>
            </a:r>
            <a:r>
              <a:rPr sz="2700" spc="-180" dirty="0">
                <a:latin typeface="Arial"/>
                <a:cs typeface="Arial"/>
              </a:rPr>
              <a:t>des </a:t>
            </a:r>
            <a:r>
              <a:rPr sz="2700" spc="-125" dirty="0">
                <a:latin typeface="Arial"/>
                <a:cs typeface="Arial"/>
              </a:rPr>
              <a:t>affects</a:t>
            </a:r>
            <a:r>
              <a:rPr sz="2700" spc="-310" dirty="0">
                <a:latin typeface="Arial"/>
                <a:cs typeface="Arial"/>
              </a:rPr>
              <a:t> </a:t>
            </a:r>
            <a:r>
              <a:rPr sz="2700" spc="-90" dirty="0">
                <a:latin typeface="Arial"/>
                <a:cs typeface="Arial"/>
              </a:rPr>
              <a:t>contradictoires.</a:t>
            </a:r>
            <a:endParaRPr sz="27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310132" y="1901951"/>
            <a:ext cx="7411084" cy="39160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00" b="1" u="sng" spc="-85" dirty="0">
                <a:solidFill>
                  <a:srgbClr val="7030A0"/>
                </a:solidFill>
                <a:latin typeface="Arial"/>
                <a:cs typeface="Arial"/>
              </a:rPr>
              <a:t>3.3: </a:t>
            </a:r>
            <a:r>
              <a:rPr sz="2200" b="1" u="sng" spc="-275" dirty="0">
                <a:solidFill>
                  <a:srgbClr val="7030A0"/>
                </a:solidFill>
                <a:latin typeface="Arial"/>
                <a:cs typeface="Arial"/>
              </a:rPr>
              <a:t>La </a:t>
            </a:r>
            <a:r>
              <a:rPr sz="2200" b="1" u="sng" spc="-165" dirty="0">
                <a:solidFill>
                  <a:srgbClr val="7030A0"/>
                </a:solidFill>
                <a:latin typeface="Arial"/>
                <a:cs typeface="Arial"/>
              </a:rPr>
              <a:t>dissociation </a:t>
            </a:r>
            <a:r>
              <a:rPr sz="2200" b="1" u="sng" spc="-195" dirty="0">
                <a:solidFill>
                  <a:srgbClr val="7030A0"/>
                </a:solidFill>
                <a:latin typeface="Arial"/>
                <a:cs typeface="Arial"/>
              </a:rPr>
              <a:t>sur </a:t>
            </a:r>
            <a:r>
              <a:rPr sz="2200" b="1" u="sng" spc="-90" dirty="0">
                <a:solidFill>
                  <a:srgbClr val="7030A0"/>
                </a:solidFill>
                <a:latin typeface="Arial"/>
                <a:cs typeface="Arial"/>
              </a:rPr>
              <a:t>le </a:t>
            </a:r>
            <a:r>
              <a:rPr sz="2200" b="1" u="sng" spc="-135" dirty="0">
                <a:solidFill>
                  <a:srgbClr val="7030A0"/>
                </a:solidFill>
                <a:latin typeface="Arial"/>
                <a:cs typeface="Arial"/>
              </a:rPr>
              <a:t>plan</a:t>
            </a:r>
            <a:r>
              <a:rPr sz="2200" b="1" u="sng" spc="-395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sz="2200" b="1" u="sng" spc="-135" dirty="0">
                <a:solidFill>
                  <a:srgbClr val="7030A0"/>
                </a:solidFill>
                <a:latin typeface="Arial"/>
                <a:cs typeface="Arial"/>
              </a:rPr>
              <a:t>comportemental</a:t>
            </a:r>
            <a:endParaRPr sz="2200" u="sng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Char char="•"/>
              <a:tabLst>
                <a:tab pos="356870" algn="l"/>
                <a:tab pos="357505" algn="l"/>
              </a:tabLst>
            </a:pPr>
            <a:r>
              <a:rPr sz="2200" spc="-75" dirty="0">
                <a:latin typeface="Arial"/>
                <a:cs typeface="Arial"/>
              </a:rPr>
              <a:t>Maniérisme</a:t>
            </a:r>
            <a:endParaRPr sz="2200" dirty="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Char char="•"/>
              <a:tabLst>
                <a:tab pos="356870" algn="l"/>
                <a:tab pos="357505" algn="l"/>
              </a:tabLst>
            </a:pPr>
            <a:r>
              <a:rPr sz="2200" spc="-100" dirty="0">
                <a:latin typeface="Arial"/>
                <a:cs typeface="Arial"/>
              </a:rPr>
              <a:t>Stéréotypies </a:t>
            </a:r>
            <a:r>
              <a:rPr sz="2200" spc="-75" dirty="0">
                <a:latin typeface="Arial"/>
                <a:cs typeface="Arial"/>
              </a:rPr>
              <a:t>et </a:t>
            </a:r>
            <a:r>
              <a:rPr sz="2200" spc="-80" dirty="0">
                <a:latin typeface="Arial"/>
                <a:cs typeface="Arial"/>
              </a:rPr>
              <a:t>parfois </a:t>
            </a:r>
            <a:r>
              <a:rPr sz="2200" spc="-145" dirty="0">
                <a:latin typeface="Arial"/>
                <a:cs typeface="Arial"/>
              </a:rPr>
              <a:t>des</a:t>
            </a:r>
            <a:r>
              <a:rPr sz="2200" spc="-265" dirty="0">
                <a:latin typeface="Arial"/>
                <a:cs typeface="Arial"/>
              </a:rPr>
              <a:t> </a:t>
            </a:r>
            <a:r>
              <a:rPr sz="2200" spc="-85" dirty="0">
                <a:latin typeface="Arial"/>
                <a:cs typeface="Arial"/>
              </a:rPr>
              <a:t>tics</a:t>
            </a:r>
            <a:endParaRPr sz="2200" dirty="0">
              <a:latin typeface="Arial"/>
              <a:cs typeface="Arial"/>
            </a:endParaRPr>
          </a:p>
          <a:p>
            <a:pPr marL="356870" marR="5080" indent="-344805">
              <a:lnSpc>
                <a:spcPct val="80000"/>
              </a:lnSpc>
              <a:spcBef>
                <a:spcPts val="530"/>
              </a:spcBef>
              <a:buChar char="•"/>
              <a:tabLst>
                <a:tab pos="356870" algn="l"/>
                <a:tab pos="357505" algn="l"/>
              </a:tabLst>
            </a:pPr>
            <a:r>
              <a:rPr sz="2200" spc="-110" dirty="0">
                <a:latin typeface="Arial"/>
                <a:cs typeface="Arial"/>
              </a:rPr>
              <a:t>Négativisme </a:t>
            </a:r>
            <a:r>
              <a:rPr sz="2200" spc="-40" dirty="0">
                <a:latin typeface="Arial"/>
                <a:cs typeface="Arial"/>
              </a:rPr>
              <a:t>(attitude </a:t>
            </a:r>
            <a:r>
              <a:rPr sz="2200" spc="-100" dirty="0">
                <a:latin typeface="Arial"/>
                <a:cs typeface="Arial"/>
              </a:rPr>
              <a:t>de </a:t>
            </a:r>
            <a:r>
              <a:rPr sz="2200" spc="-90" dirty="0">
                <a:latin typeface="Arial"/>
                <a:cs typeface="Arial"/>
              </a:rPr>
              <a:t>refus </a:t>
            </a:r>
            <a:r>
              <a:rPr sz="2200" spc="-55" dirty="0">
                <a:latin typeface="Arial"/>
                <a:cs typeface="Arial"/>
              </a:rPr>
              <a:t>actif </a:t>
            </a:r>
            <a:r>
              <a:rPr sz="2200" spc="-140" dirty="0">
                <a:latin typeface="Arial"/>
                <a:cs typeface="Arial"/>
              </a:rPr>
              <a:t>dans </a:t>
            </a:r>
            <a:r>
              <a:rPr sz="2200" spc="-80" dirty="0">
                <a:latin typeface="Arial"/>
                <a:cs typeface="Arial"/>
              </a:rPr>
              <a:t>tous </a:t>
            </a:r>
            <a:r>
              <a:rPr sz="2200" spc="-120" dirty="0">
                <a:latin typeface="Arial"/>
                <a:cs typeface="Arial"/>
              </a:rPr>
              <a:t>les </a:t>
            </a:r>
            <a:r>
              <a:rPr sz="2200" spc="-95" dirty="0">
                <a:latin typeface="Arial"/>
                <a:cs typeface="Arial"/>
              </a:rPr>
              <a:t>domaines,  </a:t>
            </a:r>
            <a:r>
              <a:rPr sz="2200" spc="-35" dirty="0">
                <a:latin typeface="Arial"/>
                <a:cs typeface="Arial"/>
              </a:rPr>
              <a:t>immobilité, </a:t>
            </a:r>
            <a:r>
              <a:rPr sz="2200" spc="-95" dirty="0">
                <a:latin typeface="Arial"/>
                <a:cs typeface="Arial"/>
              </a:rPr>
              <a:t>enfouissement </a:t>
            </a:r>
            <a:r>
              <a:rPr sz="2200" spc="-150" dirty="0">
                <a:latin typeface="Arial"/>
                <a:cs typeface="Arial"/>
              </a:rPr>
              <a:t>sous </a:t>
            </a:r>
            <a:r>
              <a:rPr sz="2200" spc="-120" dirty="0">
                <a:latin typeface="Arial"/>
                <a:cs typeface="Arial"/>
              </a:rPr>
              <a:t>les </a:t>
            </a:r>
            <a:r>
              <a:rPr sz="2200" spc="-110" dirty="0">
                <a:latin typeface="Arial"/>
                <a:cs typeface="Arial"/>
              </a:rPr>
              <a:t>draps, </a:t>
            </a:r>
            <a:r>
              <a:rPr sz="2200" spc="-55" dirty="0">
                <a:latin typeface="Arial"/>
                <a:cs typeface="Arial"/>
              </a:rPr>
              <a:t>fermeture </a:t>
            </a:r>
            <a:r>
              <a:rPr sz="2200" spc="-145" dirty="0">
                <a:latin typeface="Arial"/>
                <a:cs typeface="Arial"/>
              </a:rPr>
              <a:t>des</a:t>
            </a:r>
            <a:r>
              <a:rPr sz="2200" spc="-440" dirty="0">
                <a:latin typeface="Arial"/>
                <a:cs typeface="Arial"/>
              </a:rPr>
              <a:t> </a:t>
            </a:r>
            <a:r>
              <a:rPr sz="2200" spc="-105" dirty="0">
                <a:latin typeface="Arial"/>
                <a:cs typeface="Arial"/>
              </a:rPr>
              <a:t>yeux,  </a:t>
            </a:r>
            <a:r>
              <a:rPr sz="2200" spc="-90" dirty="0">
                <a:latin typeface="Arial"/>
                <a:cs typeface="Arial"/>
              </a:rPr>
              <a:t>refus </a:t>
            </a:r>
            <a:r>
              <a:rPr sz="2200" spc="-100" dirty="0">
                <a:latin typeface="Arial"/>
                <a:cs typeface="Arial"/>
              </a:rPr>
              <a:t>de </a:t>
            </a:r>
            <a:r>
              <a:rPr sz="2200" spc="-85" dirty="0">
                <a:latin typeface="Arial"/>
                <a:cs typeface="Arial"/>
              </a:rPr>
              <a:t>la </a:t>
            </a:r>
            <a:r>
              <a:rPr sz="2200" spc="-75" dirty="0">
                <a:latin typeface="Arial"/>
                <a:cs typeface="Arial"/>
              </a:rPr>
              <a:t>main </a:t>
            </a:r>
            <a:r>
              <a:rPr sz="2200" spc="-70" dirty="0">
                <a:latin typeface="Arial"/>
                <a:cs typeface="Arial"/>
              </a:rPr>
              <a:t>tendue,</a:t>
            </a:r>
            <a:r>
              <a:rPr sz="2200" spc="-330" dirty="0">
                <a:latin typeface="Arial"/>
                <a:cs typeface="Arial"/>
              </a:rPr>
              <a:t> </a:t>
            </a:r>
            <a:r>
              <a:rPr sz="2200" spc="-70" dirty="0">
                <a:latin typeface="Arial"/>
                <a:cs typeface="Arial"/>
              </a:rPr>
              <a:t>mutisme)</a:t>
            </a:r>
            <a:endParaRPr sz="2200" dirty="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Char char="•"/>
              <a:tabLst>
                <a:tab pos="356870" algn="l"/>
                <a:tab pos="357505" algn="l"/>
              </a:tabLst>
            </a:pPr>
            <a:r>
              <a:rPr sz="2200" spc="-120" dirty="0">
                <a:latin typeface="Arial"/>
                <a:cs typeface="Arial"/>
              </a:rPr>
              <a:t>Réaction </a:t>
            </a:r>
            <a:r>
              <a:rPr sz="2200" spc="-145" dirty="0">
                <a:latin typeface="Arial"/>
                <a:cs typeface="Arial"/>
              </a:rPr>
              <a:t>agressives</a:t>
            </a:r>
            <a:r>
              <a:rPr sz="2200" spc="-235" dirty="0">
                <a:latin typeface="Arial"/>
                <a:cs typeface="Arial"/>
              </a:rPr>
              <a:t> </a:t>
            </a:r>
            <a:r>
              <a:rPr sz="2200" spc="-125" dirty="0">
                <a:latin typeface="Arial"/>
                <a:cs typeface="Arial"/>
              </a:rPr>
              <a:t>paradoxales</a:t>
            </a:r>
            <a:endParaRPr sz="2200" dirty="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Char char="•"/>
              <a:tabLst>
                <a:tab pos="356870" algn="l"/>
                <a:tab pos="357505" algn="l"/>
              </a:tabLst>
            </a:pPr>
            <a:r>
              <a:rPr sz="2200" spc="-95" dirty="0">
                <a:latin typeface="Arial"/>
                <a:cs typeface="Arial"/>
              </a:rPr>
              <a:t>Bizarrerie </a:t>
            </a:r>
            <a:r>
              <a:rPr sz="2200" spc="-70" dirty="0">
                <a:latin typeface="Arial"/>
                <a:cs typeface="Arial"/>
              </a:rPr>
              <a:t>du</a:t>
            </a:r>
            <a:r>
              <a:rPr sz="2200" spc="-180" dirty="0">
                <a:latin typeface="Arial"/>
                <a:cs typeface="Arial"/>
              </a:rPr>
              <a:t> </a:t>
            </a:r>
            <a:r>
              <a:rPr sz="2200" spc="-65" dirty="0">
                <a:latin typeface="Arial"/>
                <a:cs typeface="Arial"/>
              </a:rPr>
              <a:t>comportement</a:t>
            </a:r>
            <a:endParaRPr sz="2200" dirty="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Char char="•"/>
              <a:tabLst>
                <a:tab pos="356870" algn="l"/>
                <a:tab pos="357505" algn="l"/>
              </a:tabLst>
            </a:pPr>
            <a:r>
              <a:rPr sz="2200" spc="-125" dirty="0">
                <a:latin typeface="Arial"/>
                <a:cs typeface="Arial"/>
              </a:rPr>
              <a:t>Troubles </a:t>
            </a:r>
            <a:r>
              <a:rPr sz="2200" spc="-145" dirty="0">
                <a:latin typeface="Arial"/>
                <a:cs typeface="Arial"/>
              </a:rPr>
              <a:t>des </a:t>
            </a:r>
            <a:r>
              <a:rPr sz="2200" spc="-90" dirty="0">
                <a:latin typeface="Arial"/>
                <a:cs typeface="Arial"/>
              </a:rPr>
              <a:t>conduites </a:t>
            </a:r>
            <a:r>
              <a:rPr sz="2200" spc="-80" dirty="0">
                <a:latin typeface="Arial"/>
                <a:cs typeface="Arial"/>
              </a:rPr>
              <a:t>alimentaires </a:t>
            </a:r>
            <a:r>
              <a:rPr sz="2200" spc="-75" dirty="0">
                <a:latin typeface="Arial"/>
                <a:cs typeface="Arial"/>
              </a:rPr>
              <a:t>et </a:t>
            </a:r>
            <a:r>
              <a:rPr sz="2200" spc="-125" dirty="0">
                <a:latin typeface="Arial"/>
                <a:cs typeface="Arial"/>
              </a:rPr>
              <a:t>sexuelles</a:t>
            </a:r>
            <a:r>
              <a:rPr sz="2200" spc="-310" dirty="0">
                <a:latin typeface="Arial"/>
                <a:cs typeface="Arial"/>
              </a:rPr>
              <a:t> </a:t>
            </a:r>
            <a:r>
              <a:rPr sz="2200" spc="-90" dirty="0">
                <a:latin typeface="Arial"/>
                <a:cs typeface="Arial"/>
              </a:rPr>
              <a:t>atypiques</a:t>
            </a:r>
            <a:endParaRPr sz="2200" dirty="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Char char="•"/>
              <a:tabLst>
                <a:tab pos="356870" algn="l"/>
                <a:tab pos="357505" algn="l"/>
              </a:tabLst>
            </a:pPr>
            <a:r>
              <a:rPr sz="2200" spc="-110" dirty="0">
                <a:latin typeface="Arial"/>
                <a:cs typeface="Arial"/>
              </a:rPr>
              <a:t>Apragmatisme </a:t>
            </a:r>
            <a:r>
              <a:rPr sz="2200" spc="-95" dirty="0">
                <a:latin typeface="Arial"/>
                <a:cs typeface="Arial"/>
              </a:rPr>
              <a:t>(passivité </a:t>
            </a:r>
            <a:r>
              <a:rPr sz="2200" spc="-75" dirty="0">
                <a:latin typeface="Arial"/>
                <a:cs typeface="Arial"/>
              </a:rPr>
              <a:t>extrême, </a:t>
            </a:r>
            <a:r>
              <a:rPr sz="2200" spc="-100" dirty="0">
                <a:latin typeface="Arial"/>
                <a:cs typeface="Arial"/>
              </a:rPr>
              <a:t>plus de </a:t>
            </a:r>
            <a:r>
              <a:rPr sz="2200" spc="-135" dirty="0">
                <a:latin typeface="Arial"/>
                <a:cs typeface="Arial"/>
              </a:rPr>
              <a:t>volonté… </a:t>
            </a:r>
            <a:r>
              <a:rPr sz="2200" spc="-190" dirty="0">
                <a:latin typeface="Arial"/>
                <a:cs typeface="Arial"/>
              </a:rPr>
              <a:t>=</a:t>
            </a:r>
            <a:r>
              <a:rPr sz="2200" spc="-430" dirty="0">
                <a:latin typeface="Arial"/>
                <a:cs typeface="Arial"/>
              </a:rPr>
              <a:t> </a:t>
            </a:r>
            <a:r>
              <a:rPr sz="2200" spc="-70" dirty="0">
                <a:latin typeface="Arial"/>
                <a:cs typeface="Arial"/>
              </a:rPr>
              <a:t>aboulie)</a:t>
            </a:r>
            <a:endParaRPr sz="2200" dirty="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Char char="•"/>
              <a:tabLst>
                <a:tab pos="356870" algn="l"/>
                <a:tab pos="357505" algn="l"/>
              </a:tabLst>
            </a:pPr>
            <a:r>
              <a:rPr sz="2200" spc="-75" dirty="0">
                <a:latin typeface="Arial"/>
                <a:cs typeface="Arial"/>
              </a:rPr>
              <a:t>Clinophilie</a:t>
            </a:r>
            <a:endParaRPr sz="2200" dirty="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Char char="•"/>
              <a:tabLst>
                <a:tab pos="356870" algn="l"/>
                <a:tab pos="357505" algn="l"/>
              </a:tabLst>
            </a:pPr>
            <a:r>
              <a:rPr sz="2200" spc="-125" dirty="0">
                <a:latin typeface="Arial"/>
                <a:cs typeface="Arial"/>
              </a:rPr>
              <a:t>Echopraxie, </a:t>
            </a:r>
            <a:r>
              <a:rPr sz="2200" spc="-80" dirty="0">
                <a:latin typeface="Arial"/>
                <a:cs typeface="Arial"/>
              </a:rPr>
              <a:t>écholalie,</a:t>
            </a:r>
            <a:r>
              <a:rPr sz="2200" spc="-240" dirty="0">
                <a:latin typeface="Arial"/>
                <a:cs typeface="Arial"/>
              </a:rPr>
              <a:t> </a:t>
            </a:r>
            <a:r>
              <a:rPr sz="2200" spc="-75" dirty="0">
                <a:latin typeface="Arial"/>
                <a:cs typeface="Arial"/>
              </a:rPr>
              <a:t>échomimie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310132" y="1858061"/>
            <a:ext cx="7768590" cy="4204997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70"/>
              </a:spcBef>
            </a:pPr>
            <a:r>
              <a:rPr sz="3200" b="1" u="sng" spc="-110" dirty="0">
                <a:solidFill>
                  <a:srgbClr val="0070C0"/>
                </a:solidFill>
                <a:latin typeface="Arial"/>
                <a:cs typeface="Arial"/>
              </a:rPr>
              <a:t>4. </a:t>
            </a:r>
            <a:r>
              <a:rPr sz="3200" b="1" u="sng" spc="-285" dirty="0">
                <a:solidFill>
                  <a:srgbClr val="0070C0"/>
                </a:solidFill>
                <a:latin typeface="Arial"/>
                <a:cs typeface="Arial"/>
              </a:rPr>
              <a:t>Syndrome</a:t>
            </a:r>
            <a:r>
              <a:rPr sz="3200" b="1" u="sng" spc="-17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3200" b="1" u="sng" spc="-190" dirty="0">
                <a:solidFill>
                  <a:srgbClr val="0070C0"/>
                </a:solidFill>
                <a:latin typeface="Arial"/>
                <a:cs typeface="Arial"/>
              </a:rPr>
              <a:t>autistique</a:t>
            </a:r>
            <a:endParaRPr sz="3200" u="sng" dirty="0">
              <a:solidFill>
                <a:srgbClr val="0070C0"/>
              </a:solidFill>
              <a:latin typeface="Arial"/>
              <a:cs typeface="Arial"/>
            </a:endParaRPr>
          </a:p>
          <a:p>
            <a:pPr marL="356870" marR="5080" indent="-344805">
              <a:lnSpc>
                <a:spcPct val="100000"/>
              </a:lnSpc>
              <a:spcBef>
                <a:spcPts val="765"/>
              </a:spcBef>
              <a:buChar char="•"/>
              <a:tabLst>
                <a:tab pos="356870" algn="l"/>
                <a:tab pos="357505" algn="l"/>
              </a:tabLst>
            </a:pPr>
            <a:r>
              <a:rPr sz="3200" spc="-290" dirty="0">
                <a:latin typeface="Arial"/>
                <a:cs typeface="Arial"/>
              </a:rPr>
              <a:t>A </a:t>
            </a:r>
            <a:r>
              <a:rPr sz="3200" spc="-150" dirty="0">
                <a:latin typeface="Arial"/>
                <a:cs typeface="Arial"/>
              </a:rPr>
              <a:t>ne </a:t>
            </a:r>
            <a:r>
              <a:rPr sz="3200" spc="-235" dirty="0">
                <a:latin typeface="Arial"/>
                <a:cs typeface="Arial"/>
              </a:rPr>
              <a:t>pas </a:t>
            </a:r>
            <a:r>
              <a:rPr sz="3200" spc="-120" dirty="0">
                <a:latin typeface="Arial"/>
                <a:cs typeface="Arial"/>
              </a:rPr>
              <a:t>confondre </a:t>
            </a:r>
            <a:r>
              <a:rPr sz="3200" spc="-235" dirty="0">
                <a:latin typeface="Arial"/>
                <a:cs typeface="Arial"/>
              </a:rPr>
              <a:t>avec </a:t>
            </a:r>
            <a:r>
              <a:rPr sz="3200" spc="-90" dirty="0">
                <a:latin typeface="Arial"/>
                <a:cs typeface="Arial"/>
              </a:rPr>
              <a:t>le </a:t>
            </a:r>
            <a:r>
              <a:rPr sz="3200" spc="-65" dirty="0">
                <a:latin typeface="Arial"/>
                <a:cs typeface="Arial"/>
              </a:rPr>
              <a:t>trouble </a:t>
            </a:r>
            <a:r>
              <a:rPr sz="3200" spc="-95" dirty="0">
                <a:latin typeface="Arial"/>
                <a:cs typeface="Arial"/>
              </a:rPr>
              <a:t>autistique  </a:t>
            </a:r>
            <a:r>
              <a:rPr sz="3200" spc="-150" dirty="0">
                <a:latin typeface="Arial"/>
                <a:cs typeface="Arial"/>
              </a:rPr>
              <a:t>de</a:t>
            </a:r>
            <a:r>
              <a:rPr sz="3200" spc="-180" dirty="0">
                <a:latin typeface="Arial"/>
                <a:cs typeface="Arial"/>
              </a:rPr>
              <a:t> </a:t>
            </a:r>
            <a:r>
              <a:rPr sz="3200" spc="-114" dirty="0">
                <a:latin typeface="Arial"/>
                <a:cs typeface="Arial"/>
              </a:rPr>
              <a:t>l’enfant</a:t>
            </a:r>
            <a:endParaRPr sz="3200" dirty="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690"/>
              </a:spcBef>
            </a:pPr>
            <a:r>
              <a:rPr sz="2800" spc="-260" dirty="0">
                <a:solidFill>
                  <a:srgbClr val="FF0000"/>
                </a:solidFill>
                <a:latin typeface="Arial"/>
                <a:cs typeface="Arial"/>
              </a:rPr>
              <a:t>→</a:t>
            </a:r>
            <a:r>
              <a:rPr sz="2800" spc="-2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spc="-120" dirty="0">
                <a:latin typeface="Arial"/>
                <a:cs typeface="Arial"/>
              </a:rPr>
              <a:t>Hermétisme</a:t>
            </a:r>
            <a:endParaRPr sz="2800" dirty="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670"/>
              </a:spcBef>
            </a:pPr>
            <a:r>
              <a:rPr sz="2800" spc="-260" dirty="0">
                <a:solidFill>
                  <a:srgbClr val="FF0000"/>
                </a:solidFill>
                <a:latin typeface="Arial"/>
                <a:cs typeface="Arial"/>
              </a:rPr>
              <a:t>→ </a:t>
            </a:r>
            <a:r>
              <a:rPr sz="2800" spc="-160" dirty="0">
                <a:latin typeface="Arial"/>
                <a:cs typeface="Arial"/>
              </a:rPr>
              <a:t>Repli </a:t>
            </a:r>
            <a:r>
              <a:rPr sz="2800" spc="-135" dirty="0">
                <a:latin typeface="Arial"/>
                <a:cs typeface="Arial"/>
              </a:rPr>
              <a:t>sur </a:t>
            </a:r>
            <a:r>
              <a:rPr sz="2800" spc="-125" dirty="0">
                <a:latin typeface="Arial"/>
                <a:cs typeface="Arial"/>
              </a:rPr>
              <a:t>soi </a:t>
            </a:r>
            <a:r>
              <a:rPr sz="2800" spc="-95" dirty="0">
                <a:latin typeface="Arial"/>
                <a:cs typeface="Arial"/>
              </a:rPr>
              <a:t>et </a:t>
            </a:r>
            <a:r>
              <a:rPr sz="2800" spc="-105" dirty="0">
                <a:latin typeface="Arial"/>
                <a:cs typeface="Arial"/>
              </a:rPr>
              <a:t>isolement </a:t>
            </a:r>
            <a:r>
              <a:rPr sz="2800" spc="-135" dirty="0">
                <a:latin typeface="Arial"/>
                <a:cs typeface="Arial"/>
              </a:rPr>
              <a:t>social </a:t>
            </a:r>
            <a:r>
              <a:rPr sz="2800" spc="-95" dirty="0">
                <a:latin typeface="Arial"/>
                <a:cs typeface="Arial"/>
              </a:rPr>
              <a:t>et</a:t>
            </a:r>
            <a:r>
              <a:rPr sz="2800" spc="35" dirty="0">
                <a:latin typeface="Arial"/>
                <a:cs typeface="Arial"/>
              </a:rPr>
              <a:t> </a:t>
            </a:r>
            <a:r>
              <a:rPr sz="2800" spc="-65" dirty="0">
                <a:latin typeface="Arial"/>
                <a:cs typeface="Arial"/>
              </a:rPr>
              <a:t>familial</a:t>
            </a:r>
            <a:endParaRPr sz="2800" dirty="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675"/>
              </a:spcBef>
            </a:pPr>
            <a:r>
              <a:rPr sz="2800" spc="-260" dirty="0">
                <a:solidFill>
                  <a:srgbClr val="FF0000"/>
                </a:solidFill>
                <a:latin typeface="Arial"/>
                <a:cs typeface="Arial"/>
              </a:rPr>
              <a:t>→ </a:t>
            </a:r>
            <a:r>
              <a:rPr sz="2800" spc="-145" dirty="0">
                <a:latin typeface="Arial"/>
                <a:cs typeface="Arial"/>
              </a:rPr>
              <a:t>Vie </a:t>
            </a:r>
            <a:r>
              <a:rPr sz="2800" spc="-105" dirty="0">
                <a:latin typeface="Arial"/>
                <a:cs typeface="Arial"/>
              </a:rPr>
              <a:t>imaginaire </a:t>
            </a:r>
            <a:r>
              <a:rPr sz="2800" spc="-114" dirty="0">
                <a:latin typeface="Arial"/>
                <a:cs typeface="Arial"/>
              </a:rPr>
              <a:t>intense</a:t>
            </a:r>
            <a:endParaRPr sz="2800" dirty="0">
              <a:latin typeface="Arial"/>
              <a:cs typeface="Arial"/>
            </a:endParaRPr>
          </a:p>
          <a:p>
            <a:pPr marL="756285" marR="730250" indent="-287020">
              <a:lnSpc>
                <a:spcPct val="100000"/>
              </a:lnSpc>
              <a:spcBef>
                <a:spcPts val="670"/>
              </a:spcBef>
            </a:pPr>
            <a:r>
              <a:rPr sz="2800" spc="-260" dirty="0">
                <a:solidFill>
                  <a:srgbClr val="FF0000"/>
                </a:solidFill>
                <a:latin typeface="Arial"/>
                <a:cs typeface="Arial"/>
              </a:rPr>
              <a:t>→ </a:t>
            </a:r>
            <a:r>
              <a:rPr sz="2800" spc="-140" dirty="0">
                <a:latin typeface="Arial"/>
                <a:cs typeface="Arial"/>
              </a:rPr>
              <a:t>Détachement </a:t>
            </a:r>
            <a:r>
              <a:rPr sz="2800" spc="-95" dirty="0">
                <a:latin typeface="Arial"/>
                <a:cs typeface="Arial"/>
              </a:rPr>
              <a:t>du </a:t>
            </a:r>
            <a:r>
              <a:rPr sz="2800" spc="-105" dirty="0">
                <a:latin typeface="Arial"/>
                <a:cs typeface="Arial"/>
              </a:rPr>
              <a:t>monde, </a:t>
            </a:r>
            <a:r>
              <a:rPr sz="2800" spc="-130" dirty="0">
                <a:latin typeface="Arial"/>
                <a:cs typeface="Arial"/>
              </a:rPr>
              <a:t>de </a:t>
            </a:r>
            <a:r>
              <a:rPr sz="2800" spc="-105" dirty="0">
                <a:latin typeface="Arial"/>
                <a:cs typeface="Arial"/>
              </a:rPr>
              <a:t>la </a:t>
            </a:r>
            <a:r>
              <a:rPr sz="2800" spc="-70" dirty="0">
                <a:latin typeface="Arial"/>
                <a:cs typeface="Arial"/>
              </a:rPr>
              <a:t>réalité </a:t>
            </a:r>
            <a:r>
              <a:rPr sz="2800" spc="-95" dirty="0">
                <a:latin typeface="Arial"/>
                <a:cs typeface="Arial"/>
              </a:rPr>
              <a:t>et </a:t>
            </a:r>
            <a:r>
              <a:rPr sz="2800" spc="-100" dirty="0">
                <a:latin typeface="Arial"/>
                <a:cs typeface="Arial"/>
              </a:rPr>
              <a:t>du  </a:t>
            </a:r>
            <a:r>
              <a:rPr sz="2800" spc="-120" dirty="0">
                <a:latin typeface="Arial"/>
                <a:cs typeface="Arial"/>
              </a:rPr>
              <a:t>contact </a:t>
            </a:r>
            <a:r>
              <a:rPr sz="2800" spc="-200" dirty="0">
                <a:latin typeface="Arial"/>
                <a:cs typeface="Arial"/>
              </a:rPr>
              <a:t>avec </a:t>
            </a:r>
            <a:r>
              <a:rPr sz="2800" spc="-155" dirty="0">
                <a:latin typeface="Arial"/>
                <a:cs typeface="Arial"/>
              </a:rPr>
              <a:t>les </a:t>
            </a:r>
            <a:r>
              <a:rPr sz="2800" spc="-150" dirty="0">
                <a:latin typeface="Arial"/>
                <a:cs typeface="Arial"/>
              </a:rPr>
              <a:t>personnes</a:t>
            </a:r>
            <a:r>
              <a:rPr sz="2800" spc="-90" dirty="0">
                <a:latin typeface="Arial"/>
                <a:cs typeface="Arial"/>
              </a:rPr>
              <a:t> </a:t>
            </a:r>
            <a:r>
              <a:rPr sz="2800" spc="-120" dirty="0">
                <a:latin typeface="Arial"/>
                <a:cs typeface="Arial"/>
              </a:rPr>
              <a:t>d’entourage.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310132" y="1801368"/>
            <a:ext cx="7984490" cy="39833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00" b="1" u="sng" spc="-220" dirty="0">
                <a:solidFill>
                  <a:srgbClr val="00B050"/>
                </a:solidFill>
                <a:latin typeface="Arial"/>
                <a:cs typeface="Arial"/>
              </a:rPr>
              <a:t>C. </a:t>
            </a:r>
            <a:r>
              <a:rPr sz="2200" b="1" u="sng" spc="-165" dirty="0">
                <a:solidFill>
                  <a:srgbClr val="00B050"/>
                </a:solidFill>
                <a:latin typeface="Arial"/>
                <a:cs typeface="Arial"/>
              </a:rPr>
              <a:t>Regroupement</a:t>
            </a:r>
            <a:r>
              <a:rPr sz="2200" b="1" u="sng" spc="-50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2200" b="1" u="sng" spc="-170" dirty="0">
                <a:solidFill>
                  <a:srgbClr val="00B050"/>
                </a:solidFill>
                <a:latin typeface="Arial"/>
                <a:cs typeface="Arial"/>
              </a:rPr>
              <a:t>syndromique</a:t>
            </a:r>
            <a:endParaRPr sz="2200" u="sng" dirty="0">
              <a:solidFill>
                <a:srgbClr val="00B050"/>
              </a:solidFill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Char char="•"/>
              <a:tabLst>
                <a:tab pos="356870" algn="l"/>
                <a:tab pos="357505" algn="l"/>
              </a:tabLst>
            </a:pPr>
            <a:r>
              <a:rPr sz="2200" spc="-229" dirty="0">
                <a:latin typeface="Arial"/>
                <a:cs typeface="Arial"/>
              </a:rPr>
              <a:t>La </a:t>
            </a:r>
            <a:r>
              <a:rPr sz="2200" spc="-65" dirty="0">
                <a:latin typeface="Arial"/>
                <a:cs typeface="Arial"/>
              </a:rPr>
              <a:t>description clinique </a:t>
            </a:r>
            <a:r>
              <a:rPr sz="2200" spc="-135" dirty="0">
                <a:latin typeface="Arial"/>
                <a:cs typeface="Arial"/>
              </a:rPr>
              <a:t>ci-dessus </a:t>
            </a:r>
            <a:r>
              <a:rPr sz="2200" spc="-130" dirty="0">
                <a:latin typeface="Arial"/>
                <a:cs typeface="Arial"/>
              </a:rPr>
              <a:t>est </a:t>
            </a:r>
            <a:r>
              <a:rPr sz="2200" spc="-120" dirty="0">
                <a:latin typeface="Arial"/>
                <a:cs typeface="Arial"/>
              </a:rPr>
              <a:t>classique </a:t>
            </a:r>
            <a:r>
              <a:rPr sz="2200" spc="-85" dirty="0">
                <a:latin typeface="Arial"/>
                <a:cs typeface="Arial"/>
              </a:rPr>
              <a:t>(psychiatrie</a:t>
            </a:r>
            <a:r>
              <a:rPr sz="2200" spc="-260" dirty="0">
                <a:latin typeface="Arial"/>
                <a:cs typeface="Arial"/>
              </a:rPr>
              <a:t> </a:t>
            </a:r>
            <a:r>
              <a:rPr sz="2200" spc="-105" dirty="0">
                <a:latin typeface="Arial"/>
                <a:cs typeface="Arial"/>
              </a:rPr>
              <a:t>française)</a:t>
            </a:r>
            <a:endParaRPr sz="2200" dirty="0">
              <a:latin typeface="Arial"/>
              <a:cs typeface="Arial"/>
            </a:endParaRPr>
          </a:p>
          <a:p>
            <a:pPr marL="356870" marR="237490" indent="-344805">
              <a:lnSpc>
                <a:spcPct val="80000"/>
              </a:lnSpc>
              <a:spcBef>
                <a:spcPts val="530"/>
              </a:spcBef>
              <a:buChar char="•"/>
              <a:tabLst>
                <a:tab pos="356870" algn="l"/>
                <a:tab pos="357505" algn="l"/>
              </a:tabLst>
            </a:pPr>
            <a:r>
              <a:rPr sz="2200" spc="-220" dirty="0">
                <a:latin typeface="Arial"/>
                <a:cs typeface="Arial"/>
              </a:rPr>
              <a:t>Les </a:t>
            </a:r>
            <a:r>
              <a:rPr sz="2200" spc="-95" dirty="0">
                <a:latin typeface="Arial"/>
                <a:cs typeface="Arial"/>
              </a:rPr>
              <a:t>auteurs </a:t>
            </a:r>
            <a:r>
              <a:rPr sz="2200" spc="-130" dirty="0">
                <a:latin typeface="Arial"/>
                <a:cs typeface="Arial"/>
              </a:rPr>
              <a:t>anglo-saxons </a:t>
            </a:r>
            <a:r>
              <a:rPr sz="2200" spc="-45" dirty="0">
                <a:latin typeface="Arial"/>
                <a:cs typeface="Arial"/>
              </a:rPr>
              <a:t>font </a:t>
            </a:r>
            <a:r>
              <a:rPr sz="2200" spc="-95" dirty="0">
                <a:latin typeface="Arial"/>
                <a:cs typeface="Arial"/>
              </a:rPr>
              <a:t>une </a:t>
            </a:r>
            <a:r>
              <a:rPr sz="2200" spc="-75" dirty="0">
                <a:latin typeface="Arial"/>
                <a:cs typeface="Arial"/>
              </a:rPr>
              <a:t>hiérarchisation </a:t>
            </a:r>
            <a:r>
              <a:rPr sz="2200" spc="-145" dirty="0">
                <a:latin typeface="Arial"/>
                <a:cs typeface="Arial"/>
              </a:rPr>
              <a:t>des</a:t>
            </a:r>
            <a:r>
              <a:rPr sz="2200" spc="-300" dirty="0">
                <a:latin typeface="Arial"/>
                <a:cs typeface="Arial"/>
              </a:rPr>
              <a:t> </a:t>
            </a:r>
            <a:r>
              <a:rPr sz="2200" spc="-105" dirty="0">
                <a:latin typeface="Arial"/>
                <a:cs typeface="Arial"/>
              </a:rPr>
              <a:t>symptômes  </a:t>
            </a:r>
            <a:r>
              <a:rPr sz="2200" spc="-95" dirty="0">
                <a:latin typeface="Arial"/>
                <a:cs typeface="Arial"/>
              </a:rPr>
              <a:t>selon</a:t>
            </a:r>
            <a:r>
              <a:rPr sz="2200" spc="-170" dirty="0">
                <a:latin typeface="Arial"/>
                <a:cs typeface="Arial"/>
              </a:rPr>
              <a:t> </a:t>
            </a:r>
            <a:r>
              <a:rPr sz="2200" spc="-20" dirty="0">
                <a:latin typeface="Arial"/>
                <a:cs typeface="Arial"/>
              </a:rPr>
              <a:t>:</a:t>
            </a:r>
            <a:endParaRPr sz="2200" dirty="0">
              <a:latin typeface="Arial"/>
              <a:cs typeface="Arial"/>
            </a:endParaRPr>
          </a:p>
          <a:p>
            <a:pPr marL="527685" marR="1019810" indent="-515620">
              <a:lnSpc>
                <a:spcPct val="80000"/>
              </a:lnSpc>
              <a:spcBef>
                <a:spcPts val="525"/>
              </a:spcBef>
              <a:buAutoNum type="arabicParenR"/>
              <a:tabLst>
                <a:tab pos="527685" algn="l"/>
                <a:tab pos="528320" algn="l"/>
              </a:tabLst>
            </a:pPr>
            <a:r>
              <a:rPr sz="2200" b="1" u="sng" spc="-200" dirty="0">
                <a:solidFill>
                  <a:srgbClr val="0070C0"/>
                </a:solidFill>
                <a:latin typeface="Arial"/>
                <a:cs typeface="Arial"/>
              </a:rPr>
              <a:t>Symptômes </a:t>
            </a:r>
            <a:r>
              <a:rPr sz="2200" b="1" u="sng" spc="-150" dirty="0">
                <a:solidFill>
                  <a:srgbClr val="0070C0"/>
                </a:solidFill>
                <a:latin typeface="Arial"/>
                <a:cs typeface="Arial"/>
              </a:rPr>
              <a:t>positifs </a:t>
            </a:r>
            <a:r>
              <a:rPr sz="2200" u="sng" spc="-20" dirty="0">
                <a:solidFill>
                  <a:srgbClr val="0070C0"/>
                </a:solidFill>
                <a:latin typeface="Arial"/>
                <a:cs typeface="Arial"/>
              </a:rPr>
              <a:t>: </a:t>
            </a:r>
            <a:r>
              <a:rPr sz="2200" spc="-55" dirty="0">
                <a:latin typeface="Arial"/>
                <a:cs typeface="Arial"/>
              </a:rPr>
              <a:t>délire, </a:t>
            </a:r>
            <a:r>
              <a:rPr sz="2200" spc="-75" dirty="0">
                <a:latin typeface="Arial"/>
                <a:cs typeface="Arial"/>
              </a:rPr>
              <a:t>hallucinations et </a:t>
            </a:r>
            <a:r>
              <a:rPr sz="2200" spc="-65" dirty="0">
                <a:latin typeface="Arial"/>
                <a:cs typeface="Arial"/>
              </a:rPr>
              <a:t>troubles</a:t>
            </a:r>
            <a:r>
              <a:rPr sz="2200" spc="-400" dirty="0">
                <a:latin typeface="Arial"/>
                <a:cs typeface="Arial"/>
              </a:rPr>
              <a:t> </a:t>
            </a:r>
            <a:r>
              <a:rPr sz="2200" spc="-75" dirty="0">
                <a:latin typeface="Arial"/>
                <a:cs typeface="Arial"/>
              </a:rPr>
              <a:t>du  </a:t>
            </a:r>
            <a:r>
              <a:rPr sz="2200" spc="-65" dirty="0">
                <a:latin typeface="Arial"/>
                <a:cs typeface="Arial"/>
              </a:rPr>
              <a:t>comportement</a:t>
            </a:r>
            <a:endParaRPr sz="2200" dirty="0">
              <a:latin typeface="Arial"/>
              <a:cs typeface="Arial"/>
            </a:endParaRPr>
          </a:p>
          <a:p>
            <a:pPr marL="527685" marR="36830" indent="-515620">
              <a:lnSpc>
                <a:spcPct val="80000"/>
              </a:lnSpc>
              <a:spcBef>
                <a:spcPts val="530"/>
              </a:spcBef>
              <a:buAutoNum type="arabicParenR"/>
              <a:tabLst>
                <a:tab pos="527685" algn="l"/>
                <a:tab pos="528320" algn="l"/>
              </a:tabLst>
            </a:pPr>
            <a:r>
              <a:rPr sz="2200" b="1" u="sng" spc="-200" dirty="0">
                <a:solidFill>
                  <a:srgbClr val="0070C0"/>
                </a:solidFill>
                <a:latin typeface="Arial"/>
                <a:cs typeface="Arial"/>
              </a:rPr>
              <a:t>Symptômes </a:t>
            </a:r>
            <a:r>
              <a:rPr sz="2200" b="1" u="sng" spc="-160" dirty="0">
                <a:solidFill>
                  <a:srgbClr val="0070C0"/>
                </a:solidFill>
                <a:latin typeface="Arial"/>
                <a:cs typeface="Arial"/>
              </a:rPr>
              <a:t>négatifs </a:t>
            </a:r>
            <a:r>
              <a:rPr sz="2200" spc="-20" dirty="0">
                <a:latin typeface="Arial"/>
                <a:cs typeface="Arial"/>
              </a:rPr>
              <a:t>: </a:t>
            </a:r>
            <a:r>
              <a:rPr sz="2200" spc="-100" dirty="0">
                <a:latin typeface="Arial"/>
                <a:cs typeface="Arial"/>
              </a:rPr>
              <a:t>apragmatisme, </a:t>
            </a:r>
            <a:r>
              <a:rPr sz="2200" spc="-70" dirty="0">
                <a:latin typeface="Arial"/>
                <a:cs typeface="Arial"/>
              </a:rPr>
              <a:t>aboulie, isolement,</a:t>
            </a:r>
            <a:r>
              <a:rPr sz="2200" spc="-300" dirty="0">
                <a:latin typeface="Arial"/>
                <a:cs typeface="Arial"/>
              </a:rPr>
              <a:t> </a:t>
            </a:r>
            <a:r>
              <a:rPr sz="2200" spc="-40" dirty="0">
                <a:latin typeface="Arial"/>
                <a:cs typeface="Arial"/>
              </a:rPr>
              <a:t>froideur  </a:t>
            </a:r>
            <a:r>
              <a:rPr sz="2200" spc="-75" dirty="0">
                <a:latin typeface="Arial"/>
                <a:cs typeface="Arial"/>
              </a:rPr>
              <a:t>et </a:t>
            </a:r>
            <a:r>
              <a:rPr sz="2200" spc="-80" dirty="0">
                <a:latin typeface="Arial"/>
                <a:cs typeface="Arial"/>
              </a:rPr>
              <a:t>pauvreté </a:t>
            </a:r>
            <a:r>
              <a:rPr sz="2200" spc="-100" dirty="0">
                <a:latin typeface="Arial"/>
                <a:cs typeface="Arial"/>
              </a:rPr>
              <a:t>de </a:t>
            </a:r>
            <a:r>
              <a:rPr sz="2200" spc="-70" dirty="0">
                <a:latin typeface="Arial"/>
                <a:cs typeface="Arial"/>
              </a:rPr>
              <a:t>l’affect, </a:t>
            </a:r>
            <a:r>
              <a:rPr sz="2200" spc="-80" dirty="0">
                <a:latin typeface="Arial"/>
                <a:cs typeface="Arial"/>
              </a:rPr>
              <a:t>pauvreté </a:t>
            </a:r>
            <a:r>
              <a:rPr sz="2200" spc="-100" dirty="0">
                <a:latin typeface="Arial"/>
                <a:cs typeface="Arial"/>
              </a:rPr>
              <a:t>de </a:t>
            </a:r>
            <a:r>
              <a:rPr sz="2200" spc="-85" dirty="0">
                <a:latin typeface="Arial"/>
                <a:cs typeface="Arial"/>
              </a:rPr>
              <a:t>la </a:t>
            </a:r>
            <a:r>
              <a:rPr sz="2200" spc="-120" dirty="0">
                <a:latin typeface="Arial"/>
                <a:cs typeface="Arial"/>
              </a:rPr>
              <a:t>pensée,</a:t>
            </a:r>
            <a:r>
              <a:rPr sz="2200" spc="-415" dirty="0">
                <a:latin typeface="Arial"/>
                <a:cs typeface="Arial"/>
              </a:rPr>
              <a:t> </a:t>
            </a:r>
            <a:r>
              <a:rPr sz="2200" spc="-150" dirty="0">
                <a:latin typeface="Arial"/>
                <a:cs typeface="Arial"/>
              </a:rPr>
              <a:t>négativisme…</a:t>
            </a:r>
            <a:endParaRPr sz="2200" dirty="0">
              <a:latin typeface="Arial"/>
              <a:cs typeface="Arial"/>
            </a:endParaRPr>
          </a:p>
          <a:p>
            <a:pPr marL="527685" marR="1273810" indent="-515620">
              <a:lnSpc>
                <a:spcPct val="80000"/>
              </a:lnSpc>
              <a:spcBef>
                <a:spcPts val="530"/>
              </a:spcBef>
              <a:buAutoNum type="arabicParenR"/>
              <a:tabLst>
                <a:tab pos="527685" algn="l"/>
                <a:tab pos="528320" algn="l"/>
              </a:tabLst>
            </a:pPr>
            <a:r>
              <a:rPr sz="2200" b="1" u="sng" spc="-200" dirty="0">
                <a:solidFill>
                  <a:srgbClr val="0070C0"/>
                </a:solidFill>
                <a:latin typeface="Arial"/>
                <a:cs typeface="Arial"/>
              </a:rPr>
              <a:t>Symptômes </a:t>
            </a:r>
            <a:r>
              <a:rPr sz="2200" b="1" u="sng" spc="-145" dirty="0">
                <a:solidFill>
                  <a:srgbClr val="0070C0"/>
                </a:solidFill>
                <a:latin typeface="Arial"/>
                <a:cs typeface="Arial"/>
              </a:rPr>
              <a:t>de </a:t>
            </a:r>
            <a:r>
              <a:rPr sz="2200" b="1" u="sng" spc="-170" dirty="0">
                <a:solidFill>
                  <a:srgbClr val="0070C0"/>
                </a:solidFill>
                <a:latin typeface="Arial"/>
                <a:cs typeface="Arial"/>
              </a:rPr>
              <a:t>désorganisation </a:t>
            </a:r>
            <a:r>
              <a:rPr sz="2200" u="sng" spc="-20" dirty="0">
                <a:solidFill>
                  <a:srgbClr val="0070C0"/>
                </a:solidFill>
                <a:latin typeface="Arial"/>
                <a:cs typeface="Arial"/>
              </a:rPr>
              <a:t>: </a:t>
            </a:r>
            <a:r>
              <a:rPr sz="2200" spc="-95" dirty="0">
                <a:latin typeface="Arial"/>
                <a:cs typeface="Arial"/>
              </a:rPr>
              <a:t>ambivalence, </a:t>
            </a:r>
            <a:r>
              <a:rPr sz="2200" spc="-70" dirty="0">
                <a:latin typeface="Arial"/>
                <a:cs typeface="Arial"/>
              </a:rPr>
              <a:t>sourire  </a:t>
            </a:r>
            <a:r>
              <a:rPr sz="2200" spc="-105" dirty="0">
                <a:latin typeface="Arial"/>
                <a:cs typeface="Arial"/>
              </a:rPr>
              <a:t>inapproprié….</a:t>
            </a:r>
            <a:endParaRPr sz="2200" dirty="0">
              <a:latin typeface="Arial"/>
              <a:cs typeface="Arial"/>
            </a:endParaRPr>
          </a:p>
          <a:p>
            <a:pPr marL="527685" marR="243204" indent="-515620">
              <a:lnSpc>
                <a:spcPct val="80000"/>
              </a:lnSpc>
              <a:spcBef>
                <a:spcPts val="525"/>
              </a:spcBef>
              <a:buAutoNum type="arabicParenR"/>
              <a:tabLst>
                <a:tab pos="527685" algn="l"/>
                <a:tab pos="528320" algn="l"/>
              </a:tabLst>
            </a:pPr>
            <a:r>
              <a:rPr sz="2200" b="1" u="sng" spc="-200" dirty="0">
                <a:solidFill>
                  <a:srgbClr val="0070C0"/>
                </a:solidFill>
                <a:latin typeface="Arial"/>
                <a:cs typeface="Arial"/>
              </a:rPr>
              <a:t>Symptômes </a:t>
            </a:r>
            <a:r>
              <a:rPr sz="2200" b="1" u="sng" spc="-160" dirty="0">
                <a:solidFill>
                  <a:srgbClr val="0070C0"/>
                </a:solidFill>
                <a:latin typeface="Arial"/>
                <a:cs typeface="Arial"/>
              </a:rPr>
              <a:t>cognitifs </a:t>
            </a:r>
            <a:r>
              <a:rPr sz="2200" u="sng" spc="-20" dirty="0">
                <a:solidFill>
                  <a:srgbClr val="0070C0"/>
                </a:solidFill>
                <a:latin typeface="Arial"/>
                <a:cs typeface="Arial"/>
              </a:rPr>
              <a:t>: </a:t>
            </a:r>
            <a:r>
              <a:rPr sz="2200" spc="-40" dirty="0">
                <a:latin typeface="Arial"/>
                <a:cs typeface="Arial"/>
              </a:rPr>
              <a:t>trouble </a:t>
            </a:r>
            <a:r>
              <a:rPr sz="2200" spc="-100" dirty="0">
                <a:latin typeface="Arial"/>
                <a:cs typeface="Arial"/>
              </a:rPr>
              <a:t>de </a:t>
            </a:r>
            <a:r>
              <a:rPr sz="2200" spc="-50" dirty="0">
                <a:latin typeface="Arial"/>
                <a:cs typeface="Arial"/>
              </a:rPr>
              <a:t>l’attention </a:t>
            </a:r>
            <a:r>
              <a:rPr sz="2200" spc="-75" dirty="0">
                <a:latin typeface="Arial"/>
                <a:cs typeface="Arial"/>
              </a:rPr>
              <a:t>et </a:t>
            </a:r>
            <a:r>
              <a:rPr sz="2200" spc="-70" dirty="0">
                <a:latin typeface="Arial"/>
                <a:cs typeface="Arial"/>
              </a:rPr>
              <a:t>du </a:t>
            </a:r>
            <a:r>
              <a:rPr sz="2200" spc="-50" dirty="0">
                <a:latin typeface="Arial"/>
                <a:cs typeface="Arial"/>
              </a:rPr>
              <a:t>traitement</a:t>
            </a:r>
            <a:r>
              <a:rPr sz="2200" spc="-430" dirty="0">
                <a:latin typeface="Arial"/>
                <a:cs typeface="Arial"/>
              </a:rPr>
              <a:t> </a:t>
            </a:r>
            <a:r>
              <a:rPr sz="2200" spc="-75" dirty="0">
                <a:latin typeface="Arial"/>
                <a:cs typeface="Arial"/>
              </a:rPr>
              <a:t>du  </a:t>
            </a:r>
            <a:r>
              <a:rPr sz="2200" spc="-80" dirty="0">
                <a:latin typeface="Arial"/>
                <a:cs typeface="Arial"/>
              </a:rPr>
              <a:t>contexte, </a:t>
            </a:r>
            <a:r>
              <a:rPr sz="2200" spc="-40" dirty="0">
                <a:latin typeface="Arial"/>
                <a:cs typeface="Arial"/>
              </a:rPr>
              <a:t>trouble </a:t>
            </a:r>
            <a:r>
              <a:rPr sz="2200" spc="-145" dirty="0">
                <a:latin typeface="Arial"/>
                <a:cs typeface="Arial"/>
              </a:rPr>
              <a:t>des </a:t>
            </a:r>
            <a:r>
              <a:rPr sz="2200" spc="-70" dirty="0">
                <a:latin typeface="Arial"/>
                <a:cs typeface="Arial"/>
              </a:rPr>
              <a:t>fonctions </a:t>
            </a:r>
            <a:r>
              <a:rPr sz="2200" spc="-114" dirty="0">
                <a:latin typeface="Arial"/>
                <a:cs typeface="Arial"/>
              </a:rPr>
              <a:t>exécutives </a:t>
            </a:r>
            <a:r>
              <a:rPr sz="2200" spc="-75" dirty="0">
                <a:latin typeface="Arial"/>
                <a:cs typeface="Arial"/>
              </a:rPr>
              <a:t>et </a:t>
            </a:r>
            <a:r>
              <a:rPr sz="2200" spc="-100" dirty="0">
                <a:latin typeface="Arial"/>
                <a:cs typeface="Arial"/>
              </a:rPr>
              <a:t>de </a:t>
            </a:r>
            <a:r>
              <a:rPr sz="2200" spc="-85" dirty="0">
                <a:latin typeface="Arial"/>
                <a:cs typeface="Arial"/>
              </a:rPr>
              <a:t>la </a:t>
            </a:r>
            <a:r>
              <a:rPr sz="2200" spc="-60" dirty="0">
                <a:latin typeface="Arial"/>
                <a:cs typeface="Arial"/>
              </a:rPr>
              <a:t>mémoire </a:t>
            </a:r>
            <a:r>
              <a:rPr sz="2200" spc="-100" dirty="0">
                <a:latin typeface="Arial"/>
                <a:cs typeface="Arial"/>
              </a:rPr>
              <a:t>de  </a:t>
            </a:r>
            <a:r>
              <a:rPr sz="2200" spc="-60" dirty="0">
                <a:latin typeface="Arial"/>
                <a:cs typeface="Arial"/>
              </a:rPr>
              <a:t>travail.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310132" y="1578863"/>
            <a:ext cx="4653915" cy="501355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2973705">
              <a:lnSpc>
                <a:spcPct val="100000"/>
              </a:lnSpc>
              <a:spcBef>
                <a:spcPts val="95"/>
              </a:spcBef>
            </a:pPr>
            <a:r>
              <a:rPr sz="2500" u="sng" spc="-35" dirty="0">
                <a:solidFill>
                  <a:srgbClr val="FF0000"/>
                </a:solidFill>
                <a:latin typeface="Arial"/>
                <a:cs typeface="Arial"/>
              </a:rPr>
              <a:t>I/ </a:t>
            </a:r>
            <a:r>
              <a:rPr sz="2500" u="sng" spc="-55" dirty="0">
                <a:solidFill>
                  <a:srgbClr val="FF0000"/>
                </a:solidFill>
                <a:latin typeface="Arial"/>
                <a:cs typeface="Arial"/>
              </a:rPr>
              <a:t>Définition  </a:t>
            </a:r>
            <a:r>
              <a:rPr sz="2500" u="sng" spc="-50" dirty="0">
                <a:solidFill>
                  <a:srgbClr val="FF0000"/>
                </a:solidFill>
                <a:latin typeface="Arial"/>
                <a:cs typeface="Arial"/>
              </a:rPr>
              <a:t>II/</a:t>
            </a:r>
            <a:r>
              <a:rPr sz="2500" u="sng" spc="-1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500" u="sng" spc="-85" dirty="0">
                <a:solidFill>
                  <a:srgbClr val="FF0000"/>
                </a:solidFill>
                <a:latin typeface="Arial"/>
                <a:cs typeface="Arial"/>
              </a:rPr>
              <a:t>Historique</a:t>
            </a:r>
            <a:endParaRPr sz="2500" u="sng" dirty="0">
              <a:solidFill>
                <a:srgbClr val="FF0000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500" u="sng" spc="-55" dirty="0">
                <a:solidFill>
                  <a:srgbClr val="FF0000"/>
                </a:solidFill>
                <a:latin typeface="Arial"/>
                <a:cs typeface="Arial"/>
              </a:rPr>
              <a:t>III/</a:t>
            </a:r>
            <a:r>
              <a:rPr sz="2500" u="sng" spc="-9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500" u="sng" spc="-125" dirty="0" err="1" smtClean="0">
                <a:solidFill>
                  <a:srgbClr val="FF0000"/>
                </a:solidFill>
                <a:latin typeface="Arial"/>
                <a:cs typeface="Arial"/>
              </a:rPr>
              <a:t>Nosographie</a:t>
            </a:r>
            <a:endParaRPr lang="fr-FR" sz="2500" u="sng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fr-FR" sz="2500" u="sng" spc="-114" dirty="0" smtClean="0">
                <a:solidFill>
                  <a:srgbClr val="00B050"/>
                </a:solidFill>
                <a:latin typeface="Arial"/>
                <a:cs typeface="Arial"/>
              </a:rPr>
              <a:t>A-</a:t>
            </a:r>
            <a:r>
              <a:rPr sz="2500" u="sng" spc="-114" dirty="0" err="1" smtClean="0">
                <a:solidFill>
                  <a:srgbClr val="00B050"/>
                </a:solidFill>
                <a:latin typeface="Arial"/>
                <a:cs typeface="Arial"/>
              </a:rPr>
              <a:t>Approche</a:t>
            </a:r>
            <a:r>
              <a:rPr sz="2500" u="sng" spc="-114" dirty="0" smtClean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2500" u="sng" spc="-50" dirty="0">
                <a:solidFill>
                  <a:srgbClr val="00B050"/>
                </a:solidFill>
                <a:latin typeface="Arial"/>
                <a:cs typeface="Arial"/>
              </a:rPr>
              <a:t>critérielle </a:t>
            </a:r>
            <a:r>
              <a:rPr sz="2500" u="sng" spc="-215" dirty="0">
                <a:solidFill>
                  <a:srgbClr val="00B050"/>
                </a:solidFill>
                <a:latin typeface="Arial"/>
                <a:cs typeface="Arial"/>
              </a:rPr>
              <a:t>(DSM</a:t>
            </a:r>
            <a:r>
              <a:rPr sz="2500" u="sng" spc="-265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2500" u="sng" spc="-240" dirty="0" smtClean="0">
                <a:solidFill>
                  <a:srgbClr val="00B050"/>
                </a:solidFill>
                <a:latin typeface="Arial"/>
                <a:cs typeface="Arial"/>
              </a:rPr>
              <a:t>IV.R)</a:t>
            </a:r>
            <a:endParaRPr lang="fr-FR" sz="2500" u="sng" spc="-240" dirty="0" smtClean="0">
              <a:solidFill>
                <a:srgbClr val="00B050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fr-FR" sz="2500" u="sng" dirty="0" smtClean="0">
                <a:solidFill>
                  <a:srgbClr val="00B050"/>
                </a:solidFill>
                <a:latin typeface="Arial"/>
                <a:cs typeface="Arial"/>
              </a:rPr>
              <a:t>B-</a:t>
            </a:r>
            <a:r>
              <a:rPr sz="2500" u="sng" spc="-114" dirty="0" err="1" smtClean="0">
                <a:solidFill>
                  <a:srgbClr val="00B050"/>
                </a:solidFill>
                <a:latin typeface="Arial"/>
                <a:cs typeface="Arial"/>
              </a:rPr>
              <a:t>Approche</a:t>
            </a:r>
            <a:r>
              <a:rPr sz="2500" u="sng" spc="-190" dirty="0" smtClean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2500" u="sng" spc="-100" dirty="0" err="1">
                <a:solidFill>
                  <a:srgbClr val="00B050"/>
                </a:solidFill>
                <a:latin typeface="Arial"/>
                <a:cs typeface="Arial"/>
              </a:rPr>
              <a:t>syndromique</a:t>
            </a:r>
            <a:r>
              <a:rPr sz="2500" u="sng" spc="-100" dirty="0">
                <a:solidFill>
                  <a:srgbClr val="00B050"/>
                </a:solidFill>
                <a:latin typeface="Arial"/>
                <a:cs typeface="Arial"/>
              </a:rPr>
              <a:t>  </a:t>
            </a:r>
            <a:endParaRPr lang="fr-FR" sz="2500" u="sng" spc="-100" dirty="0" smtClean="0">
              <a:solidFill>
                <a:srgbClr val="00B050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500" u="sng" spc="-150" dirty="0" smtClean="0">
                <a:solidFill>
                  <a:srgbClr val="FF0000"/>
                </a:solidFill>
                <a:latin typeface="Arial"/>
                <a:cs typeface="Arial"/>
              </a:rPr>
              <a:t>IV</a:t>
            </a:r>
            <a:r>
              <a:rPr sz="2500" u="sng" spc="-150" dirty="0">
                <a:solidFill>
                  <a:srgbClr val="FF0000"/>
                </a:solidFill>
                <a:latin typeface="Arial"/>
                <a:cs typeface="Arial"/>
              </a:rPr>
              <a:t>/</a:t>
            </a:r>
            <a:r>
              <a:rPr sz="2500" u="sng" spc="-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500" u="sng" spc="-105" dirty="0">
                <a:solidFill>
                  <a:srgbClr val="FF0000"/>
                </a:solidFill>
                <a:latin typeface="Arial"/>
                <a:cs typeface="Arial"/>
              </a:rPr>
              <a:t>Epidémiologie</a:t>
            </a:r>
            <a:endParaRPr sz="2500" u="sng" dirty="0">
              <a:solidFill>
                <a:srgbClr val="FF0000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500" u="sng" spc="-185" dirty="0">
                <a:solidFill>
                  <a:srgbClr val="FF0000"/>
                </a:solidFill>
                <a:latin typeface="Arial"/>
                <a:cs typeface="Arial"/>
              </a:rPr>
              <a:t>V/</a:t>
            </a:r>
            <a:r>
              <a:rPr sz="2500" u="sng" spc="-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500" u="sng" spc="-110" dirty="0" smtClean="0">
                <a:solidFill>
                  <a:srgbClr val="FF0000"/>
                </a:solidFill>
                <a:latin typeface="Arial"/>
                <a:cs typeface="Arial"/>
              </a:rPr>
              <a:t>Clinique</a:t>
            </a:r>
            <a:endParaRPr lang="fr-FR" sz="2500" u="sng" spc="-11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fr-FR" sz="2500" u="sng" dirty="0" smtClean="0">
                <a:solidFill>
                  <a:srgbClr val="00B050"/>
                </a:solidFill>
                <a:latin typeface="Arial"/>
                <a:cs typeface="Arial"/>
              </a:rPr>
              <a:t>A-</a:t>
            </a:r>
            <a:r>
              <a:rPr sz="2500" u="sng" spc="-110" dirty="0" smtClean="0">
                <a:solidFill>
                  <a:srgbClr val="00B050"/>
                </a:solidFill>
                <a:latin typeface="Arial"/>
                <a:cs typeface="Arial"/>
              </a:rPr>
              <a:t>Modes </a:t>
            </a:r>
            <a:r>
              <a:rPr sz="2500" u="sng" spc="-114" dirty="0">
                <a:solidFill>
                  <a:srgbClr val="00B050"/>
                </a:solidFill>
                <a:latin typeface="Arial"/>
                <a:cs typeface="Arial"/>
              </a:rPr>
              <a:t>de</a:t>
            </a:r>
            <a:r>
              <a:rPr sz="2500" u="sng" spc="-200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2500" u="sng" spc="-75" dirty="0" smtClean="0">
                <a:solidFill>
                  <a:srgbClr val="00B050"/>
                </a:solidFill>
                <a:latin typeface="Arial"/>
                <a:cs typeface="Arial"/>
              </a:rPr>
              <a:t>début</a:t>
            </a:r>
            <a:endParaRPr lang="fr-FR" sz="2500" u="sng" dirty="0" smtClean="0">
              <a:solidFill>
                <a:srgbClr val="00B050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fr-FR" sz="2500" u="sng" spc="-125" dirty="0" smtClean="0">
                <a:solidFill>
                  <a:srgbClr val="00B050"/>
                </a:solidFill>
                <a:latin typeface="Arial"/>
                <a:cs typeface="Arial"/>
              </a:rPr>
              <a:t>B-</a:t>
            </a:r>
            <a:r>
              <a:rPr sz="2500" u="sng" spc="-125" dirty="0" err="1" smtClean="0">
                <a:solidFill>
                  <a:srgbClr val="00B050"/>
                </a:solidFill>
                <a:latin typeface="Arial"/>
                <a:cs typeface="Arial"/>
              </a:rPr>
              <a:t>Période</a:t>
            </a:r>
            <a:r>
              <a:rPr sz="2500" u="sng" spc="-145" dirty="0" smtClean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2500" u="sng" spc="-90" dirty="0" smtClean="0">
                <a:solidFill>
                  <a:srgbClr val="00B050"/>
                </a:solidFill>
                <a:latin typeface="Arial"/>
                <a:cs typeface="Arial"/>
              </a:rPr>
              <a:t>d’état</a:t>
            </a:r>
            <a:endParaRPr lang="fr-FR" sz="2500" u="sng" dirty="0" smtClean="0">
              <a:solidFill>
                <a:srgbClr val="00B050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fr-FR" sz="2500" u="sng" spc="-135" dirty="0" smtClean="0">
                <a:solidFill>
                  <a:srgbClr val="00B050"/>
                </a:solidFill>
                <a:latin typeface="Arial"/>
                <a:cs typeface="Arial"/>
              </a:rPr>
              <a:t>C-</a:t>
            </a:r>
            <a:r>
              <a:rPr sz="2500" u="sng" spc="-135" dirty="0" err="1" smtClean="0">
                <a:solidFill>
                  <a:srgbClr val="00B050"/>
                </a:solidFill>
                <a:latin typeface="Arial"/>
                <a:cs typeface="Arial"/>
              </a:rPr>
              <a:t>Regroupement</a:t>
            </a:r>
            <a:r>
              <a:rPr sz="2500" u="sng" spc="-135" dirty="0" smtClean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2500" u="sng" spc="-100" dirty="0" err="1">
                <a:solidFill>
                  <a:srgbClr val="00B050"/>
                </a:solidFill>
                <a:latin typeface="Arial"/>
                <a:cs typeface="Arial"/>
              </a:rPr>
              <a:t>syndromique</a:t>
            </a:r>
            <a:r>
              <a:rPr sz="2500" u="sng" spc="-100" dirty="0">
                <a:solidFill>
                  <a:srgbClr val="00B050"/>
                </a:solidFill>
                <a:latin typeface="Arial"/>
                <a:cs typeface="Arial"/>
              </a:rPr>
              <a:t>  </a:t>
            </a:r>
            <a:endParaRPr lang="fr-FR" sz="2500" u="sng" spc="-100" dirty="0" smtClean="0">
              <a:solidFill>
                <a:srgbClr val="00B050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500" u="sng" spc="-110" dirty="0" smtClean="0">
                <a:solidFill>
                  <a:srgbClr val="FF0000"/>
                </a:solidFill>
                <a:latin typeface="Arial"/>
                <a:cs typeface="Arial"/>
              </a:rPr>
              <a:t>VI</a:t>
            </a:r>
            <a:r>
              <a:rPr sz="2500" u="sng" spc="-110" dirty="0">
                <a:solidFill>
                  <a:srgbClr val="FF0000"/>
                </a:solidFill>
                <a:latin typeface="Arial"/>
                <a:cs typeface="Arial"/>
              </a:rPr>
              <a:t>/ </a:t>
            </a:r>
            <a:r>
              <a:rPr sz="2500" u="sng" spc="-165" dirty="0">
                <a:solidFill>
                  <a:srgbClr val="FF0000"/>
                </a:solidFill>
                <a:latin typeface="Arial"/>
                <a:cs typeface="Arial"/>
              </a:rPr>
              <a:t>Formes</a:t>
            </a:r>
            <a:r>
              <a:rPr sz="2500" u="sng" spc="-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500" u="sng" spc="-95" dirty="0">
                <a:solidFill>
                  <a:srgbClr val="FF0000"/>
                </a:solidFill>
                <a:latin typeface="Arial"/>
                <a:cs typeface="Arial"/>
              </a:rPr>
              <a:t>cliniques</a:t>
            </a:r>
            <a:endParaRPr sz="2500" u="sng" dirty="0">
              <a:solidFill>
                <a:srgbClr val="FF0000"/>
              </a:solidFill>
              <a:latin typeface="Arial"/>
              <a:cs typeface="Arial"/>
            </a:endParaRPr>
          </a:p>
          <a:p>
            <a:pPr marL="12700" marR="2527300">
              <a:lnSpc>
                <a:spcPct val="100000"/>
              </a:lnSpc>
            </a:pPr>
            <a:r>
              <a:rPr sz="2500" u="sng" spc="-100" dirty="0">
                <a:solidFill>
                  <a:srgbClr val="FF0000"/>
                </a:solidFill>
                <a:latin typeface="Arial"/>
                <a:cs typeface="Arial"/>
              </a:rPr>
              <a:t>VII/ Evolution  </a:t>
            </a:r>
            <a:r>
              <a:rPr sz="2500" u="sng" spc="-95" dirty="0">
                <a:solidFill>
                  <a:srgbClr val="FF0000"/>
                </a:solidFill>
                <a:latin typeface="Arial"/>
                <a:cs typeface="Arial"/>
              </a:rPr>
              <a:t>VIII/ </a:t>
            </a:r>
            <a:r>
              <a:rPr sz="2500" u="sng" spc="-120" dirty="0">
                <a:solidFill>
                  <a:srgbClr val="FF0000"/>
                </a:solidFill>
                <a:latin typeface="Arial"/>
                <a:cs typeface="Arial"/>
              </a:rPr>
              <a:t>Traitements</a:t>
            </a:r>
            <a:endParaRPr sz="2500" u="sng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310132" y="1901951"/>
            <a:ext cx="7908925" cy="473886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b="1" u="sng" spc="-60" dirty="0">
                <a:solidFill>
                  <a:srgbClr val="FF0000"/>
                </a:solidFill>
                <a:latin typeface="Arial"/>
                <a:cs typeface="Arial"/>
              </a:rPr>
              <a:t>VI/ </a:t>
            </a:r>
            <a:r>
              <a:rPr sz="4000" b="1" u="sng" spc="-155" dirty="0">
                <a:solidFill>
                  <a:srgbClr val="FF0000"/>
                </a:solidFill>
                <a:latin typeface="Arial"/>
                <a:cs typeface="Arial"/>
              </a:rPr>
              <a:t>formes</a:t>
            </a:r>
            <a:r>
              <a:rPr sz="4000" b="1" u="sng" spc="-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4000" b="1" u="sng" spc="-165" dirty="0">
                <a:solidFill>
                  <a:srgbClr val="FF0000"/>
                </a:solidFill>
                <a:latin typeface="Arial"/>
                <a:cs typeface="Arial"/>
              </a:rPr>
              <a:t>cliniques</a:t>
            </a:r>
            <a:endParaRPr sz="4000" u="sng" dirty="0">
              <a:solidFill>
                <a:srgbClr val="FF0000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527685" algn="l"/>
              </a:tabLst>
            </a:pPr>
            <a:r>
              <a:rPr sz="2200" b="1" u="sng" spc="-135" dirty="0">
                <a:solidFill>
                  <a:srgbClr val="00B050"/>
                </a:solidFill>
                <a:latin typeface="Arial"/>
                <a:cs typeface="Arial"/>
              </a:rPr>
              <a:t>A.	</a:t>
            </a:r>
            <a:r>
              <a:rPr sz="2200" b="1" u="sng" spc="-180" dirty="0">
                <a:solidFill>
                  <a:srgbClr val="00B050"/>
                </a:solidFill>
                <a:latin typeface="Arial"/>
                <a:cs typeface="Arial"/>
              </a:rPr>
              <a:t>Schizophrénie </a:t>
            </a:r>
            <a:r>
              <a:rPr sz="2200" b="1" u="sng" spc="-145" dirty="0">
                <a:solidFill>
                  <a:srgbClr val="00B050"/>
                </a:solidFill>
                <a:latin typeface="Arial"/>
                <a:cs typeface="Arial"/>
              </a:rPr>
              <a:t>de </a:t>
            </a:r>
            <a:r>
              <a:rPr sz="2200" b="1" u="sng" spc="-110" dirty="0">
                <a:solidFill>
                  <a:srgbClr val="00B050"/>
                </a:solidFill>
                <a:latin typeface="Arial"/>
                <a:cs typeface="Arial"/>
              </a:rPr>
              <a:t>type</a:t>
            </a:r>
            <a:r>
              <a:rPr sz="2200" b="1" u="sng" spc="-100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2200" b="1" u="sng" spc="-140" dirty="0">
                <a:solidFill>
                  <a:srgbClr val="00B050"/>
                </a:solidFill>
                <a:latin typeface="Arial"/>
                <a:cs typeface="Arial"/>
              </a:rPr>
              <a:t>paranoïde</a:t>
            </a:r>
            <a:endParaRPr sz="2200" u="sng" dirty="0">
              <a:solidFill>
                <a:srgbClr val="00B050"/>
              </a:solidFill>
              <a:latin typeface="Arial"/>
              <a:cs typeface="Arial"/>
            </a:endParaRPr>
          </a:p>
          <a:p>
            <a:pPr marL="527685" marR="223520" indent="-515620">
              <a:lnSpc>
                <a:spcPct val="80000"/>
              </a:lnSpc>
              <a:spcBef>
                <a:spcPts val="530"/>
              </a:spcBef>
              <a:buChar char="•"/>
              <a:tabLst>
                <a:tab pos="527685" algn="l"/>
                <a:tab pos="528320" algn="l"/>
              </a:tabLst>
            </a:pPr>
            <a:r>
              <a:rPr sz="2200" spc="-229" dirty="0">
                <a:latin typeface="Arial"/>
                <a:cs typeface="Arial"/>
              </a:rPr>
              <a:t>La </a:t>
            </a:r>
            <a:r>
              <a:rPr sz="2200" spc="-100" dirty="0">
                <a:latin typeface="Arial"/>
                <a:cs typeface="Arial"/>
              </a:rPr>
              <a:t>plus </a:t>
            </a:r>
            <a:r>
              <a:rPr sz="2200" spc="-65" dirty="0">
                <a:latin typeface="Arial"/>
                <a:cs typeface="Arial"/>
              </a:rPr>
              <a:t>fréquente, </a:t>
            </a:r>
            <a:r>
              <a:rPr sz="2200" spc="-100" dirty="0">
                <a:latin typeface="Arial"/>
                <a:cs typeface="Arial"/>
              </a:rPr>
              <a:t>de </a:t>
            </a:r>
            <a:r>
              <a:rPr sz="2200" spc="-50" dirty="0">
                <a:latin typeface="Arial"/>
                <a:cs typeface="Arial"/>
              </a:rPr>
              <a:t>meilleur </a:t>
            </a:r>
            <a:r>
              <a:rPr sz="2200" spc="-70" dirty="0">
                <a:latin typeface="Arial"/>
                <a:cs typeface="Arial"/>
              </a:rPr>
              <a:t>pronostic </a:t>
            </a:r>
            <a:r>
              <a:rPr sz="2200" spc="-75" dirty="0">
                <a:latin typeface="Arial"/>
                <a:cs typeface="Arial"/>
              </a:rPr>
              <a:t>et </a:t>
            </a:r>
            <a:r>
              <a:rPr sz="2200" spc="-114" dirty="0">
                <a:latin typeface="Arial"/>
                <a:cs typeface="Arial"/>
              </a:rPr>
              <a:t>grande </a:t>
            </a:r>
            <a:r>
              <a:rPr sz="2200" spc="-75" dirty="0">
                <a:latin typeface="Arial"/>
                <a:cs typeface="Arial"/>
              </a:rPr>
              <a:t>efficacité</a:t>
            </a:r>
            <a:r>
              <a:rPr sz="2200" spc="-295" dirty="0">
                <a:latin typeface="Arial"/>
                <a:cs typeface="Arial"/>
              </a:rPr>
              <a:t> </a:t>
            </a:r>
            <a:r>
              <a:rPr sz="2200" spc="-145" dirty="0">
                <a:latin typeface="Arial"/>
                <a:cs typeface="Arial"/>
              </a:rPr>
              <a:t>des  </a:t>
            </a:r>
            <a:r>
              <a:rPr sz="2200" spc="-90" dirty="0">
                <a:latin typeface="Arial"/>
                <a:cs typeface="Arial"/>
              </a:rPr>
              <a:t>antipsychotiques</a:t>
            </a:r>
            <a:endParaRPr sz="2200" dirty="0">
              <a:latin typeface="Arial"/>
              <a:cs typeface="Arial"/>
            </a:endParaRPr>
          </a:p>
          <a:p>
            <a:pPr marL="527685" marR="386715" indent="-515620">
              <a:lnSpc>
                <a:spcPct val="80000"/>
              </a:lnSpc>
              <a:spcBef>
                <a:spcPts val="530"/>
              </a:spcBef>
              <a:buChar char="•"/>
              <a:tabLst>
                <a:tab pos="527685" algn="l"/>
                <a:tab pos="528320" algn="l"/>
              </a:tabLst>
            </a:pPr>
            <a:r>
              <a:rPr sz="2200" spc="-210" dirty="0">
                <a:latin typeface="Arial"/>
                <a:cs typeface="Arial"/>
              </a:rPr>
              <a:t>Le </a:t>
            </a:r>
            <a:r>
              <a:rPr sz="2200" spc="-55" dirty="0">
                <a:latin typeface="Arial"/>
                <a:cs typeface="Arial"/>
              </a:rPr>
              <a:t>délire </a:t>
            </a:r>
            <a:r>
              <a:rPr sz="2200" spc="-75" dirty="0">
                <a:latin typeface="Arial"/>
                <a:cs typeface="Arial"/>
              </a:rPr>
              <a:t>et </a:t>
            </a:r>
            <a:r>
              <a:rPr sz="2200" spc="-120" dirty="0">
                <a:latin typeface="Arial"/>
                <a:cs typeface="Arial"/>
              </a:rPr>
              <a:t>les </a:t>
            </a:r>
            <a:r>
              <a:rPr sz="2200" spc="-75" dirty="0">
                <a:latin typeface="Arial"/>
                <a:cs typeface="Arial"/>
              </a:rPr>
              <a:t>hallucinations </a:t>
            </a:r>
            <a:r>
              <a:rPr sz="2200" spc="-95" dirty="0">
                <a:latin typeface="Arial"/>
                <a:cs typeface="Arial"/>
              </a:rPr>
              <a:t>sont </a:t>
            </a:r>
            <a:r>
              <a:rPr sz="2200" spc="-120" dirty="0">
                <a:latin typeface="Arial"/>
                <a:cs typeface="Arial"/>
              </a:rPr>
              <a:t>les </a:t>
            </a:r>
            <a:r>
              <a:rPr sz="2200" spc="-105" dirty="0">
                <a:latin typeface="Arial"/>
                <a:cs typeface="Arial"/>
              </a:rPr>
              <a:t>deux </a:t>
            </a:r>
            <a:r>
              <a:rPr sz="2200" spc="-114" dirty="0">
                <a:latin typeface="Arial"/>
                <a:cs typeface="Arial"/>
              </a:rPr>
              <a:t>syndromes </a:t>
            </a:r>
            <a:r>
              <a:rPr sz="2200" spc="-120" dirty="0">
                <a:latin typeface="Arial"/>
                <a:cs typeface="Arial"/>
              </a:rPr>
              <a:t>les </a:t>
            </a:r>
            <a:r>
              <a:rPr sz="2200" spc="-100" dirty="0">
                <a:latin typeface="Arial"/>
                <a:cs typeface="Arial"/>
              </a:rPr>
              <a:t>plus  </a:t>
            </a:r>
            <a:r>
              <a:rPr sz="2200" spc="-75" dirty="0">
                <a:latin typeface="Arial"/>
                <a:cs typeface="Arial"/>
              </a:rPr>
              <a:t>prédominants</a:t>
            </a:r>
            <a:r>
              <a:rPr sz="2200" spc="-210" dirty="0">
                <a:latin typeface="Arial"/>
                <a:cs typeface="Arial"/>
              </a:rPr>
              <a:t> </a:t>
            </a:r>
            <a:r>
              <a:rPr sz="2200" spc="-165" dirty="0">
                <a:latin typeface="Arial"/>
                <a:cs typeface="Arial"/>
              </a:rPr>
              <a:t>+++</a:t>
            </a:r>
            <a:endParaRPr sz="2200" dirty="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buChar char="•"/>
              <a:tabLst>
                <a:tab pos="527685" algn="l"/>
                <a:tab pos="528320" algn="l"/>
              </a:tabLst>
            </a:pPr>
            <a:r>
              <a:rPr sz="2200" spc="-210" dirty="0">
                <a:latin typeface="Arial"/>
                <a:cs typeface="Arial"/>
              </a:rPr>
              <a:t>Le </a:t>
            </a:r>
            <a:r>
              <a:rPr sz="2200" spc="-100" dirty="0">
                <a:latin typeface="Arial"/>
                <a:cs typeface="Arial"/>
              </a:rPr>
              <a:t>syndrome </a:t>
            </a:r>
            <a:r>
              <a:rPr sz="2200" spc="-80" dirty="0">
                <a:latin typeface="Arial"/>
                <a:cs typeface="Arial"/>
              </a:rPr>
              <a:t>dissociatif </a:t>
            </a:r>
            <a:r>
              <a:rPr sz="2200" spc="-95" dirty="0">
                <a:latin typeface="Arial"/>
                <a:cs typeface="Arial"/>
              </a:rPr>
              <a:t>reste généralement </a:t>
            </a:r>
            <a:r>
              <a:rPr sz="2200" spc="-90" dirty="0">
                <a:latin typeface="Arial"/>
                <a:cs typeface="Arial"/>
              </a:rPr>
              <a:t>peu</a:t>
            </a:r>
            <a:r>
              <a:rPr sz="2200" spc="-235" dirty="0">
                <a:latin typeface="Arial"/>
                <a:cs typeface="Arial"/>
              </a:rPr>
              <a:t> </a:t>
            </a:r>
            <a:r>
              <a:rPr sz="2200" spc="-40" dirty="0">
                <a:latin typeface="Arial"/>
                <a:cs typeface="Arial"/>
              </a:rPr>
              <a:t>important.</a:t>
            </a:r>
            <a:endParaRPr sz="2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200" b="1" u="sng" spc="-200" dirty="0">
                <a:solidFill>
                  <a:srgbClr val="00B050"/>
                </a:solidFill>
                <a:latin typeface="Arial"/>
                <a:cs typeface="Arial"/>
              </a:rPr>
              <a:t>B</a:t>
            </a:r>
            <a:r>
              <a:rPr sz="2200" u="sng" spc="-200" dirty="0">
                <a:solidFill>
                  <a:srgbClr val="00B050"/>
                </a:solidFill>
                <a:latin typeface="Arial"/>
                <a:cs typeface="Arial"/>
              </a:rPr>
              <a:t>. </a:t>
            </a:r>
            <a:r>
              <a:rPr sz="2200" b="1" u="sng" spc="-180" dirty="0">
                <a:solidFill>
                  <a:srgbClr val="00B050"/>
                </a:solidFill>
                <a:latin typeface="Arial"/>
                <a:cs typeface="Arial"/>
              </a:rPr>
              <a:t>Schizophrénie</a:t>
            </a:r>
            <a:r>
              <a:rPr sz="2200" b="1" u="sng" spc="-105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2200" b="1" u="sng" spc="-185" dirty="0">
                <a:solidFill>
                  <a:srgbClr val="00B050"/>
                </a:solidFill>
                <a:latin typeface="Arial"/>
                <a:cs typeface="Arial"/>
              </a:rPr>
              <a:t>désorganisée</a:t>
            </a:r>
            <a:endParaRPr sz="2200" u="sng" dirty="0">
              <a:solidFill>
                <a:srgbClr val="00B050"/>
              </a:solidFill>
              <a:latin typeface="Arial"/>
              <a:cs typeface="Arial"/>
            </a:endParaRPr>
          </a:p>
          <a:p>
            <a:pPr marL="527685" marR="970280" indent="-515620">
              <a:lnSpc>
                <a:spcPts val="2110"/>
              </a:lnSpc>
              <a:spcBef>
                <a:spcPts val="509"/>
              </a:spcBef>
              <a:buChar char="•"/>
              <a:tabLst>
                <a:tab pos="527685" algn="l"/>
                <a:tab pos="528320" algn="l"/>
              </a:tabLst>
            </a:pPr>
            <a:r>
              <a:rPr sz="2200" spc="-185" dirty="0">
                <a:latin typeface="Arial"/>
                <a:cs typeface="Arial"/>
              </a:rPr>
              <a:t>Age </a:t>
            </a:r>
            <a:r>
              <a:rPr sz="2200" spc="-100" dirty="0">
                <a:latin typeface="Arial"/>
                <a:cs typeface="Arial"/>
              </a:rPr>
              <a:t>de </a:t>
            </a:r>
            <a:r>
              <a:rPr sz="2200" spc="-70" dirty="0">
                <a:latin typeface="Arial"/>
                <a:cs typeface="Arial"/>
              </a:rPr>
              <a:t>début </a:t>
            </a:r>
            <a:r>
              <a:rPr sz="2200" spc="-100" dirty="0">
                <a:latin typeface="Arial"/>
                <a:cs typeface="Arial"/>
              </a:rPr>
              <a:t>plus précoce, souvent </a:t>
            </a:r>
            <a:r>
              <a:rPr sz="2200" spc="-105" dirty="0">
                <a:latin typeface="Arial"/>
                <a:cs typeface="Arial"/>
              </a:rPr>
              <a:t>sur </a:t>
            </a:r>
            <a:r>
              <a:rPr sz="2200" spc="-95" dirty="0">
                <a:latin typeface="Arial"/>
                <a:cs typeface="Arial"/>
              </a:rPr>
              <a:t>une </a:t>
            </a:r>
            <a:r>
              <a:rPr sz="2200" spc="-80" dirty="0">
                <a:latin typeface="Arial"/>
                <a:cs typeface="Arial"/>
              </a:rPr>
              <a:t>personnalité  </a:t>
            </a:r>
            <a:r>
              <a:rPr sz="2200" spc="-100" dirty="0">
                <a:latin typeface="Arial"/>
                <a:cs typeface="Arial"/>
              </a:rPr>
              <a:t>prédisposée.</a:t>
            </a:r>
            <a:endParaRPr sz="2200" dirty="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20"/>
              </a:spcBef>
              <a:buChar char="•"/>
              <a:tabLst>
                <a:tab pos="527685" algn="l"/>
                <a:tab pos="528320" algn="l"/>
              </a:tabLst>
            </a:pPr>
            <a:r>
              <a:rPr sz="2200" spc="-229" dirty="0">
                <a:latin typeface="Arial"/>
                <a:cs typeface="Arial"/>
              </a:rPr>
              <a:t>La </a:t>
            </a:r>
            <a:r>
              <a:rPr sz="2200" spc="-85" dirty="0">
                <a:latin typeface="Arial"/>
                <a:cs typeface="Arial"/>
              </a:rPr>
              <a:t>dissociation </a:t>
            </a:r>
            <a:r>
              <a:rPr sz="2200" spc="-130" dirty="0">
                <a:latin typeface="Arial"/>
                <a:cs typeface="Arial"/>
              </a:rPr>
              <a:t>est </a:t>
            </a:r>
            <a:r>
              <a:rPr sz="2200" spc="-120" dirty="0">
                <a:latin typeface="Arial"/>
                <a:cs typeface="Arial"/>
              </a:rPr>
              <a:t>au </a:t>
            </a:r>
            <a:r>
              <a:rPr sz="2200" spc="-55" dirty="0">
                <a:latin typeface="Arial"/>
                <a:cs typeface="Arial"/>
              </a:rPr>
              <a:t>premier </a:t>
            </a:r>
            <a:r>
              <a:rPr sz="2200" spc="-80" dirty="0">
                <a:latin typeface="Arial"/>
                <a:cs typeface="Arial"/>
              </a:rPr>
              <a:t>plan</a:t>
            </a:r>
            <a:r>
              <a:rPr sz="2200" spc="-204" dirty="0">
                <a:latin typeface="Arial"/>
                <a:cs typeface="Arial"/>
              </a:rPr>
              <a:t> </a:t>
            </a:r>
            <a:r>
              <a:rPr sz="2200" spc="-165" dirty="0">
                <a:latin typeface="Arial"/>
                <a:cs typeface="Arial"/>
              </a:rPr>
              <a:t>+++</a:t>
            </a:r>
            <a:endParaRPr sz="2200" dirty="0">
              <a:latin typeface="Arial"/>
              <a:cs typeface="Arial"/>
            </a:endParaRPr>
          </a:p>
          <a:p>
            <a:pPr marL="527685" marR="5080" indent="-515620">
              <a:lnSpc>
                <a:spcPts val="2110"/>
              </a:lnSpc>
              <a:spcBef>
                <a:spcPts val="509"/>
              </a:spcBef>
              <a:buChar char="•"/>
              <a:tabLst>
                <a:tab pos="527685" algn="l"/>
                <a:tab pos="528320" algn="l"/>
              </a:tabLst>
            </a:pPr>
            <a:r>
              <a:rPr sz="2200" spc="-210" dirty="0">
                <a:latin typeface="Arial"/>
                <a:cs typeface="Arial"/>
              </a:rPr>
              <a:t>Le </a:t>
            </a:r>
            <a:r>
              <a:rPr sz="2200" spc="-55" dirty="0">
                <a:latin typeface="Arial"/>
                <a:cs typeface="Arial"/>
              </a:rPr>
              <a:t>délire </a:t>
            </a:r>
            <a:r>
              <a:rPr sz="2200" spc="-130" dirty="0">
                <a:latin typeface="Arial"/>
                <a:cs typeface="Arial"/>
              </a:rPr>
              <a:t>est </a:t>
            </a:r>
            <a:r>
              <a:rPr sz="2200" spc="-100" dirty="0">
                <a:latin typeface="Arial"/>
                <a:cs typeface="Arial"/>
              </a:rPr>
              <a:t>souvent </a:t>
            </a:r>
            <a:r>
              <a:rPr sz="2200" spc="-90" dirty="0">
                <a:latin typeface="Arial"/>
                <a:cs typeface="Arial"/>
              </a:rPr>
              <a:t>pauvre </a:t>
            </a:r>
            <a:r>
              <a:rPr sz="2200" spc="-75" dirty="0">
                <a:latin typeface="Arial"/>
                <a:cs typeface="Arial"/>
              </a:rPr>
              <a:t>et </a:t>
            </a:r>
            <a:r>
              <a:rPr sz="2200" spc="-55" dirty="0">
                <a:latin typeface="Arial"/>
                <a:cs typeface="Arial"/>
              </a:rPr>
              <a:t>s’il </a:t>
            </a:r>
            <a:r>
              <a:rPr sz="2200" spc="-105" dirty="0">
                <a:latin typeface="Arial"/>
                <a:cs typeface="Arial"/>
              </a:rPr>
              <a:t>existe </a:t>
            </a:r>
            <a:r>
              <a:rPr sz="2200" dirty="0">
                <a:latin typeface="Arial"/>
                <a:cs typeface="Arial"/>
              </a:rPr>
              <a:t>il </a:t>
            </a:r>
            <a:r>
              <a:rPr sz="2200" spc="-130" dirty="0">
                <a:latin typeface="Arial"/>
                <a:cs typeface="Arial"/>
              </a:rPr>
              <a:t>est </a:t>
            </a:r>
            <a:r>
              <a:rPr sz="2200" spc="-80" dirty="0">
                <a:latin typeface="Arial"/>
                <a:cs typeface="Arial"/>
              </a:rPr>
              <a:t>très </a:t>
            </a:r>
            <a:r>
              <a:rPr sz="2200" spc="-75" dirty="0">
                <a:latin typeface="Arial"/>
                <a:cs typeface="Arial"/>
              </a:rPr>
              <a:t>mal</a:t>
            </a:r>
            <a:r>
              <a:rPr sz="2200" spc="-350" dirty="0">
                <a:latin typeface="Arial"/>
                <a:cs typeface="Arial"/>
              </a:rPr>
              <a:t> </a:t>
            </a:r>
            <a:r>
              <a:rPr sz="2200" spc="-70" dirty="0">
                <a:latin typeface="Arial"/>
                <a:cs typeface="Arial"/>
              </a:rPr>
              <a:t>structurée,  </a:t>
            </a:r>
            <a:r>
              <a:rPr sz="2200" spc="-75" dirty="0">
                <a:latin typeface="Arial"/>
                <a:cs typeface="Arial"/>
              </a:rPr>
              <a:t>et </a:t>
            </a:r>
            <a:r>
              <a:rPr sz="2200" spc="-60" dirty="0">
                <a:latin typeface="Arial"/>
                <a:cs typeface="Arial"/>
              </a:rPr>
              <a:t>on </a:t>
            </a:r>
            <a:r>
              <a:rPr sz="2200" spc="-75" dirty="0">
                <a:latin typeface="Arial"/>
                <a:cs typeface="Arial"/>
              </a:rPr>
              <a:t>n’arrive </a:t>
            </a:r>
            <a:r>
              <a:rPr sz="2200" spc="-170" dirty="0">
                <a:latin typeface="Arial"/>
                <a:cs typeface="Arial"/>
              </a:rPr>
              <a:t>à </a:t>
            </a:r>
            <a:r>
              <a:rPr sz="2200" spc="-80" dirty="0">
                <a:latin typeface="Arial"/>
                <a:cs typeface="Arial"/>
              </a:rPr>
              <a:t>peine </a:t>
            </a:r>
            <a:r>
              <a:rPr sz="2200" spc="-170" dirty="0">
                <a:latin typeface="Arial"/>
                <a:cs typeface="Arial"/>
              </a:rPr>
              <a:t>à </a:t>
            </a:r>
            <a:r>
              <a:rPr sz="2200" spc="-55" dirty="0">
                <a:latin typeface="Arial"/>
                <a:cs typeface="Arial"/>
              </a:rPr>
              <a:t>déterminer </a:t>
            </a:r>
            <a:r>
              <a:rPr sz="2200" spc="-120" dirty="0">
                <a:latin typeface="Arial"/>
                <a:cs typeface="Arial"/>
              </a:rPr>
              <a:t>les</a:t>
            </a:r>
            <a:r>
              <a:rPr sz="2200" spc="-310" dirty="0">
                <a:latin typeface="Arial"/>
                <a:cs typeface="Arial"/>
              </a:rPr>
              <a:t> </a:t>
            </a:r>
            <a:r>
              <a:rPr sz="2200" spc="-95" dirty="0">
                <a:latin typeface="Arial"/>
                <a:cs typeface="Arial"/>
              </a:rPr>
              <a:t>thèmes</a:t>
            </a:r>
            <a:endParaRPr sz="2200" dirty="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20"/>
              </a:spcBef>
              <a:buChar char="•"/>
              <a:tabLst>
                <a:tab pos="527685" algn="l"/>
                <a:tab pos="528320" algn="l"/>
              </a:tabLst>
            </a:pPr>
            <a:r>
              <a:rPr sz="2200" spc="-100" dirty="0">
                <a:latin typeface="Arial"/>
                <a:cs typeface="Arial"/>
              </a:rPr>
              <a:t>Pronostic </a:t>
            </a:r>
            <a:r>
              <a:rPr sz="2200" spc="-120" dirty="0">
                <a:latin typeface="Arial"/>
                <a:cs typeface="Arial"/>
              </a:rPr>
              <a:t>mauvais </a:t>
            </a:r>
            <a:r>
              <a:rPr sz="2200" spc="-75" dirty="0">
                <a:latin typeface="Arial"/>
                <a:cs typeface="Arial"/>
              </a:rPr>
              <a:t>et </a:t>
            </a:r>
            <a:r>
              <a:rPr sz="2200" spc="-120" dirty="0">
                <a:latin typeface="Arial"/>
                <a:cs typeface="Arial"/>
              </a:rPr>
              <a:t>mauvaise </a:t>
            </a:r>
            <a:r>
              <a:rPr sz="2200" spc="-100" dirty="0">
                <a:latin typeface="Arial"/>
                <a:cs typeface="Arial"/>
              </a:rPr>
              <a:t>réponse </a:t>
            </a:r>
            <a:r>
              <a:rPr sz="2200" spc="-130" dirty="0">
                <a:latin typeface="Arial"/>
                <a:cs typeface="Arial"/>
              </a:rPr>
              <a:t>aux</a:t>
            </a:r>
            <a:r>
              <a:rPr sz="2200" spc="-350" dirty="0">
                <a:latin typeface="Arial"/>
                <a:cs typeface="Arial"/>
              </a:rPr>
              <a:t> </a:t>
            </a:r>
            <a:r>
              <a:rPr sz="2200" spc="-90" dirty="0">
                <a:latin typeface="Arial"/>
                <a:cs typeface="Arial"/>
              </a:rPr>
              <a:t>antipsychotiques.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310132" y="1874520"/>
            <a:ext cx="7820025" cy="414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u="sng" spc="-310" dirty="0">
                <a:solidFill>
                  <a:srgbClr val="00B050"/>
                </a:solidFill>
                <a:latin typeface="Arial"/>
                <a:cs typeface="Arial"/>
              </a:rPr>
              <a:t>C. </a:t>
            </a:r>
            <a:r>
              <a:rPr sz="3000" b="1" u="sng" spc="-250" dirty="0">
                <a:solidFill>
                  <a:srgbClr val="00B050"/>
                </a:solidFill>
                <a:latin typeface="Arial"/>
                <a:cs typeface="Arial"/>
              </a:rPr>
              <a:t>Forme</a:t>
            </a:r>
            <a:r>
              <a:rPr sz="3000" b="1" u="sng" spc="-5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3000" b="1" u="sng" spc="-190" dirty="0">
                <a:solidFill>
                  <a:srgbClr val="00B050"/>
                </a:solidFill>
                <a:latin typeface="Arial"/>
                <a:cs typeface="Arial"/>
              </a:rPr>
              <a:t>catatonique</a:t>
            </a:r>
            <a:endParaRPr sz="3000" u="sng" dirty="0">
              <a:solidFill>
                <a:srgbClr val="00B050"/>
              </a:solidFill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Char char="•"/>
              <a:tabLst>
                <a:tab pos="356870" algn="l"/>
                <a:tab pos="357505" algn="l"/>
              </a:tabLst>
            </a:pPr>
            <a:r>
              <a:rPr sz="3000" spc="-170" dirty="0">
                <a:latin typeface="Arial"/>
                <a:cs typeface="Arial"/>
              </a:rPr>
              <a:t>Forme </a:t>
            </a:r>
            <a:r>
              <a:rPr sz="3000" spc="-120" dirty="0">
                <a:latin typeface="Arial"/>
                <a:cs typeface="Arial"/>
              </a:rPr>
              <a:t>moins</a:t>
            </a:r>
            <a:r>
              <a:rPr sz="3000" spc="-190" dirty="0">
                <a:latin typeface="Arial"/>
                <a:cs typeface="Arial"/>
              </a:rPr>
              <a:t> </a:t>
            </a:r>
            <a:r>
              <a:rPr sz="3000" spc="-85" dirty="0">
                <a:latin typeface="Arial"/>
                <a:cs typeface="Arial"/>
              </a:rPr>
              <a:t>fréquente</a:t>
            </a:r>
            <a:endParaRPr sz="3000" dirty="0">
              <a:latin typeface="Arial"/>
              <a:cs typeface="Arial"/>
            </a:endParaRPr>
          </a:p>
          <a:p>
            <a:pPr marL="356870" marR="203200" indent="-344805">
              <a:lnSpc>
                <a:spcPct val="80000"/>
              </a:lnSpc>
              <a:spcBef>
                <a:spcPts val="720"/>
              </a:spcBef>
              <a:buChar char="•"/>
              <a:tabLst>
                <a:tab pos="356870" algn="l"/>
                <a:tab pos="357505" algn="l"/>
              </a:tabLst>
            </a:pPr>
            <a:r>
              <a:rPr sz="3000" spc="-145" dirty="0">
                <a:latin typeface="Arial"/>
                <a:cs typeface="Arial"/>
              </a:rPr>
              <a:t>Prédominance </a:t>
            </a:r>
            <a:r>
              <a:rPr sz="3000" spc="-200" dirty="0">
                <a:latin typeface="Arial"/>
                <a:cs typeface="Arial"/>
              </a:rPr>
              <a:t>des </a:t>
            </a:r>
            <a:r>
              <a:rPr sz="3000" spc="-155" dirty="0">
                <a:latin typeface="Arial"/>
                <a:cs typeface="Arial"/>
              </a:rPr>
              <a:t>symptômes </a:t>
            </a:r>
            <a:r>
              <a:rPr sz="3000" spc="-135" dirty="0">
                <a:latin typeface="Arial"/>
                <a:cs typeface="Arial"/>
              </a:rPr>
              <a:t>négatifs de</a:t>
            </a:r>
            <a:r>
              <a:rPr sz="3000" spc="-345" dirty="0">
                <a:latin typeface="Arial"/>
                <a:cs typeface="Arial"/>
              </a:rPr>
              <a:t> </a:t>
            </a:r>
            <a:r>
              <a:rPr sz="3000" spc="-50" dirty="0">
                <a:latin typeface="Arial"/>
                <a:cs typeface="Arial"/>
              </a:rPr>
              <a:t>repli  </a:t>
            </a:r>
            <a:r>
              <a:rPr sz="3000" spc="-140" dirty="0">
                <a:latin typeface="Arial"/>
                <a:cs typeface="Arial"/>
              </a:rPr>
              <a:t>sur </a:t>
            </a:r>
            <a:r>
              <a:rPr sz="3000" spc="-125" dirty="0">
                <a:latin typeface="Arial"/>
                <a:cs typeface="Arial"/>
              </a:rPr>
              <a:t>soi, </a:t>
            </a:r>
            <a:r>
              <a:rPr sz="3000" spc="-135" dirty="0">
                <a:latin typeface="Arial"/>
                <a:cs typeface="Arial"/>
              </a:rPr>
              <a:t>de négativisme, de </a:t>
            </a:r>
            <a:r>
              <a:rPr sz="3000" spc="-114" dirty="0">
                <a:latin typeface="Arial"/>
                <a:cs typeface="Arial"/>
              </a:rPr>
              <a:t>maniérisme, </a:t>
            </a:r>
            <a:r>
              <a:rPr sz="3000" spc="-135" dirty="0">
                <a:latin typeface="Arial"/>
                <a:cs typeface="Arial"/>
              </a:rPr>
              <a:t>de  </a:t>
            </a:r>
            <a:r>
              <a:rPr sz="3000" spc="-114" dirty="0">
                <a:latin typeface="Arial"/>
                <a:cs typeface="Arial"/>
              </a:rPr>
              <a:t>stéréotypies, </a:t>
            </a:r>
            <a:r>
              <a:rPr sz="3000" spc="-150" dirty="0">
                <a:latin typeface="Arial"/>
                <a:cs typeface="Arial"/>
              </a:rPr>
              <a:t>oppositionisme,… </a:t>
            </a:r>
            <a:r>
              <a:rPr sz="3000" spc="-105" dirty="0">
                <a:latin typeface="Arial"/>
                <a:cs typeface="Arial"/>
              </a:rPr>
              <a:t>et </a:t>
            </a:r>
            <a:r>
              <a:rPr sz="3000" spc="-75" dirty="0">
                <a:latin typeface="Arial"/>
                <a:cs typeface="Arial"/>
              </a:rPr>
              <a:t>surtout  </a:t>
            </a:r>
            <a:r>
              <a:rPr sz="3000" spc="-114" dirty="0">
                <a:latin typeface="Arial"/>
                <a:cs typeface="Arial"/>
              </a:rPr>
              <a:t>prédominance </a:t>
            </a:r>
            <a:r>
              <a:rPr sz="3000" spc="-30" dirty="0">
                <a:latin typeface="Arial"/>
                <a:cs typeface="Arial"/>
              </a:rPr>
              <a:t>d’inhibition</a:t>
            </a:r>
            <a:r>
              <a:rPr sz="3000" spc="-360" dirty="0">
                <a:latin typeface="Arial"/>
                <a:cs typeface="Arial"/>
              </a:rPr>
              <a:t> </a:t>
            </a:r>
            <a:r>
              <a:rPr sz="3000" spc="-120" dirty="0">
                <a:latin typeface="Arial"/>
                <a:cs typeface="Arial"/>
              </a:rPr>
              <a:t>psychomotrice</a:t>
            </a:r>
            <a:endParaRPr sz="3000" dirty="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Char char="•"/>
              <a:tabLst>
                <a:tab pos="356870" algn="l"/>
                <a:tab pos="357505" algn="l"/>
              </a:tabLst>
            </a:pPr>
            <a:r>
              <a:rPr sz="3000" spc="-295" dirty="0">
                <a:latin typeface="Arial"/>
                <a:cs typeface="Arial"/>
              </a:rPr>
              <a:t>Est </a:t>
            </a:r>
            <a:r>
              <a:rPr sz="3000" spc="-120" dirty="0">
                <a:latin typeface="Arial"/>
                <a:cs typeface="Arial"/>
              </a:rPr>
              <a:t>apparenté </a:t>
            </a:r>
            <a:r>
              <a:rPr sz="3000" spc="-235" dirty="0">
                <a:latin typeface="Arial"/>
                <a:cs typeface="Arial"/>
              </a:rPr>
              <a:t>à </a:t>
            </a:r>
            <a:r>
              <a:rPr sz="3000" spc="-110" dirty="0">
                <a:latin typeface="Arial"/>
                <a:cs typeface="Arial"/>
              </a:rPr>
              <a:t>la </a:t>
            </a:r>
            <a:r>
              <a:rPr sz="3000" spc="-75" dirty="0">
                <a:latin typeface="Arial"/>
                <a:cs typeface="Arial"/>
              </a:rPr>
              <a:t>forme</a:t>
            </a:r>
            <a:r>
              <a:rPr sz="3000" spc="-90" dirty="0">
                <a:latin typeface="Arial"/>
                <a:cs typeface="Arial"/>
              </a:rPr>
              <a:t> </a:t>
            </a:r>
            <a:r>
              <a:rPr sz="3000" spc="-105" dirty="0">
                <a:latin typeface="Arial"/>
                <a:cs typeface="Arial"/>
              </a:rPr>
              <a:t>hébéphrénique</a:t>
            </a:r>
            <a:endParaRPr sz="3000" dirty="0">
              <a:latin typeface="Arial"/>
              <a:cs typeface="Arial"/>
            </a:endParaRPr>
          </a:p>
          <a:p>
            <a:pPr marL="356870" marR="5080" indent="-344805">
              <a:lnSpc>
                <a:spcPts val="2880"/>
              </a:lnSpc>
              <a:spcBef>
                <a:spcPts val="695"/>
              </a:spcBef>
              <a:buChar char="•"/>
              <a:tabLst>
                <a:tab pos="356870" algn="l"/>
                <a:tab pos="357505" algn="l"/>
              </a:tabLst>
            </a:pPr>
            <a:r>
              <a:rPr sz="3000" spc="-315" dirty="0">
                <a:latin typeface="Arial"/>
                <a:cs typeface="Arial"/>
              </a:rPr>
              <a:t>La </a:t>
            </a:r>
            <a:r>
              <a:rPr sz="3000" spc="-75" dirty="0">
                <a:latin typeface="Arial"/>
                <a:cs typeface="Arial"/>
              </a:rPr>
              <a:t>forme </a:t>
            </a:r>
            <a:r>
              <a:rPr sz="3000" spc="-110" dirty="0">
                <a:latin typeface="Arial"/>
                <a:cs typeface="Arial"/>
              </a:rPr>
              <a:t>la </a:t>
            </a:r>
            <a:r>
              <a:rPr sz="3000" spc="-125" dirty="0">
                <a:latin typeface="Arial"/>
                <a:cs typeface="Arial"/>
              </a:rPr>
              <a:t>plus </a:t>
            </a:r>
            <a:r>
              <a:rPr sz="3000" spc="-190" dirty="0">
                <a:latin typeface="Arial"/>
                <a:cs typeface="Arial"/>
              </a:rPr>
              <a:t>grave </a:t>
            </a:r>
            <a:r>
              <a:rPr sz="3000" spc="-260" dirty="0">
                <a:latin typeface="Arial"/>
                <a:cs typeface="Arial"/>
              </a:rPr>
              <a:t>= </a:t>
            </a:r>
            <a:r>
              <a:rPr sz="3000" spc="-150" dirty="0">
                <a:latin typeface="Arial"/>
                <a:cs typeface="Arial"/>
              </a:rPr>
              <a:t>catalepsie </a:t>
            </a:r>
            <a:r>
              <a:rPr sz="3000" spc="-260" dirty="0">
                <a:latin typeface="Arial"/>
                <a:cs typeface="Arial"/>
              </a:rPr>
              <a:t>= </a:t>
            </a:r>
            <a:r>
              <a:rPr sz="3000" spc="-190" dirty="0">
                <a:latin typeface="Arial"/>
                <a:cs typeface="Arial"/>
              </a:rPr>
              <a:t>Persistance  </a:t>
            </a:r>
            <a:r>
              <a:rPr sz="3000" spc="-65" dirty="0">
                <a:latin typeface="Arial"/>
                <a:cs typeface="Arial"/>
              </a:rPr>
              <a:t>indéfinie </a:t>
            </a:r>
            <a:r>
              <a:rPr sz="3000" spc="-200" dirty="0">
                <a:latin typeface="Arial"/>
                <a:cs typeface="Arial"/>
              </a:rPr>
              <a:t>des </a:t>
            </a:r>
            <a:r>
              <a:rPr sz="3000" spc="-80" dirty="0">
                <a:latin typeface="Arial"/>
                <a:cs typeface="Arial"/>
              </a:rPr>
              <a:t>attitudes </a:t>
            </a:r>
            <a:r>
              <a:rPr sz="3000" spc="-160" dirty="0">
                <a:latin typeface="Arial"/>
                <a:cs typeface="Arial"/>
              </a:rPr>
              <a:t>passivement </a:t>
            </a:r>
            <a:r>
              <a:rPr sz="3000" spc="-140" dirty="0">
                <a:latin typeface="Arial"/>
                <a:cs typeface="Arial"/>
              </a:rPr>
              <a:t>imposée</a:t>
            </a:r>
            <a:r>
              <a:rPr sz="3000" spc="-425" dirty="0">
                <a:latin typeface="Arial"/>
                <a:cs typeface="Arial"/>
              </a:rPr>
              <a:t> </a:t>
            </a:r>
            <a:r>
              <a:rPr sz="3000" spc="-175" dirty="0">
                <a:latin typeface="Arial"/>
                <a:cs typeface="Arial"/>
              </a:rPr>
              <a:t>aux  </a:t>
            </a:r>
            <a:r>
              <a:rPr sz="3000" spc="-145" dirty="0">
                <a:latin typeface="Arial"/>
                <a:cs typeface="Arial"/>
              </a:rPr>
              <a:t>membres </a:t>
            </a:r>
            <a:r>
              <a:rPr sz="3000" spc="-260" dirty="0">
                <a:latin typeface="Arial"/>
                <a:cs typeface="Arial"/>
              </a:rPr>
              <a:t>+ </a:t>
            </a:r>
            <a:r>
              <a:rPr sz="3000" spc="-50" dirty="0">
                <a:latin typeface="Arial"/>
                <a:cs typeface="Arial"/>
              </a:rPr>
              <a:t>flexibilité </a:t>
            </a:r>
            <a:r>
              <a:rPr sz="3000" spc="-145" dirty="0">
                <a:latin typeface="Arial"/>
                <a:cs typeface="Arial"/>
              </a:rPr>
              <a:t>cireuse </a:t>
            </a:r>
            <a:r>
              <a:rPr sz="3000" spc="-155" dirty="0">
                <a:latin typeface="Arial"/>
                <a:cs typeface="Arial"/>
              </a:rPr>
              <a:t>(signe </a:t>
            </a:r>
            <a:r>
              <a:rPr sz="3000" spc="-135" dirty="0">
                <a:latin typeface="Arial"/>
                <a:cs typeface="Arial"/>
              </a:rPr>
              <a:t>de</a:t>
            </a:r>
            <a:r>
              <a:rPr sz="3000" spc="-405" dirty="0">
                <a:latin typeface="Arial"/>
                <a:cs typeface="Arial"/>
              </a:rPr>
              <a:t> </a:t>
            </a:r>
            <a:r>
              <a:rPr sz="3000" spc="-60" dirty="0">
                <a:latin typeface="Arial"/>
                <a:cs typeface="Arial"/>
              </a:rPr>
              <a:t>l’oreiller)</a:t>
            </a:r>
            <a:endParaRPr sz="30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310132" y="1858415"/>
            <a:ext cx="7795895" cy="394144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3200" b="1" u="sng" spc="-204" dirty="0">
                <a:solidFill>
                  <a:srgbClr val="00B050"/>
                </a:solidFill>
                <a:latin typeface="Arial"/>
                <a:cs typeface="Arial"/>
              </a:rPr>
              <a:t>D. </a:t>
            </a:r>
            <a:r>
              <a:rPr sz="3200" b="1" u="sng" spc="-265" dirty="0">
                <a:solidFill>
                  <a:srgbClr val="00B050"/>
                </a:solidFill>
                <a:latin typeface="Arial"/>
                <a:cs typeface="Arial"/>
              </a:rPr>
              <a:t>Forme</a:t>
            </a:r>
            <a:r>
              <a:rPr sz="3200" b="1" u="sng" spc="-130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3200" b="1" u="sng" spc="-185" dirty="0">
                <a:solidFill>
                  <a:srgbClr val="00B050"/>
                </a:solidFill>
                <a:latin typeface="Arial"/>
                <a:cs typeface="Arial"/>
              </a:rPr>
              <a:t>indifférenciée</a:t>
            </a:r>
            <a:endParaRPr sz="3200" u="sng" dirty="0">
              <a:solidFill>
                <a:srgbClr val="00B050"/>
              </a:solidFill>
              <a:latin typeface="Arial"/>
              <a:cs typeface="Arial"/>
            </a:endParaRPr>
          </a:p>
          <a:p>
            <a:pPr marL="356870" marR="24130" indent="-344805">
              <a:lnSpc>
                <a:spcPct val="100000"/>
              </a:lnSpc>
              <a:spcBef>
                <a:spcPts val="690"/>
              </a:spcBef>
              <a:buChar char="•"/>
              <a:tabLst>
                <a:tab pos="356870" algn="l"/>
                <a:tab pos="357505" algn="l"/>
              </a:tabLst>
            </a:pPr>
            <a:r>
              <a:rPr sz="2800" spc="-160" dirty="0">
                <a:latin typeface="Arial"/>
                <a:cs typeface="Arial"/>
              </a:rPr>
              <a:t>Elle </a:t>
            </a:r>
            <a:r>
              <a:rPr sz="2800" spc="-130" dirty="0">
                <a:latin typeface="Arial"/>
                <a:cs typeface="Arial"/>
              </a:rPr>
              <a:t>ne </a:t>
            </a:r>
            <a:r>
              <a:rPr sz="2800" spc="-95" dirty="0">
                <a:latin typeface="Arial"/>
                <a:cs typeface="Arial"/>
              </a:rPr>
              <a:t>répond </a:t>
            </a:r>
            <a:r>
              <a:rPr sz="2800" spc="-204" dirty="0">
                <a:latin typeface="Arial"/>
                <a:cs typeface="Arial"/>
              </a:rPr>
              <a:t>pas </a:t>
            </a:r>
            <a:r>
              <a:rPr sz="2800" spc="-165" dirty="0">
                <a:latin typeface="Arial"/>
                <a:cs typeface="Arial"/>
              </a:rPr>
              <a:t>aux </a:t>
            </a:r>
            <a:r>
              <a:rPr sz="2800" spc="-100" dirty="0">
                <a:latin typeface="Arial"/>
                <a:cs typeface="Arial"/>
              </a:rPr>
              <a:t>critères </a:t>
            </a:r>
            <a:r>
              <a:rPr sz="2800" spc="-190" dirty="0">
                <a:latin typeface="Arial"/>
                <a:cs typeface="Arial"/>
              </a:rPr>
              <a:t>des </a:t>
            </a:r>
            <a:r>
              <a:rPr sz="2800" spc="-105" dirty="0">
                <a:latin typeface="Arial"/>
                <a:cs typeface="Arial"/>
              </a:rPr>
              <a:t>formes </a:t>
            </a:r>
            <a:r>
              <a:rPr sz="2800" spc="-110" dirty="0">
                <a:latin typeface="Arial"/>
                <a:cs typeface="Arial"/>
              </a:rPr>
              <a:t>cliniques  </a:t>
            </a:r>
            <a:r>
              <a:rPr sz="2800" spc="-135" dirty="0">
                <a:latin typeface="Arial"/>
                <a:cs typeface="Arial"/>
              </a:rPr>
              <a:t>citées</a:t>
            </a:r>
            <a:r>
              <a:rPr sz="2800" spc="-180" dirty="0">
                <a:latin typeface="Arial"/>
                <a:cs typeface="Arial"/>
              </a:rPr>
              <a:t> </a:t>
            </a:r>
            <a:r>
              <a:rPr sz="2800" spc="-175" dirty="0">
                <a:latin typeface="Arial"/>
                <a:cs typeface="Arial"/>
              </a:rPr>
              <a:t>ci-dessus</a:t>
            </a:r>
            <a:endParaRPr sz="2800" dirty="0">
              <a:latin typeface="Arial"/>
              <a:cs typeface="Arial"/>
            </a:endParaRPr>
          </a:p>
          <a:p>
            <a:pPr marL="356870" marR="155575" indent="-344805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436245" algn="l"/>
                <a:tab pos="436880" algn="l"/>
              </a:tabLst>
            </a:pPr>
            <a:r>
              <a:rPr dirty="0"/>
              <a:t>	</a:t>
            </a:r>
            <a:r>
              <a:rPr sz="2800" spc="-80" dirty="0">
                <a:latin typeface="Arial"/>
                <a:cs typeface="Arial"/>
              </a:rPr>
              <a:t>elle </a:t>
            </a:r>
            <a:r>
              <a:rPr sz="2800" spc="-165" dirty="0">
                <a:latin typeface="Arial"/>
                <a:cs typeface="Arial"/>
              </a:rPr>
              <a:t>est </a:t>
            </a:r>
            <a:r>
              <a:rPr sz="2800" spc="-125" dirty="0">
                <a:latin typeface="Arial"/>
                <a:cs typeface="Arial"/>
              </a:rPr>
              <a:t>apparentée </a:t>
            </a:r>
            <a:r>
              <a:rPr sz="2800" spc="-215" dirty="0">
                <a:latin typeface="Arial"/>
                <a:cs typeface="Arial"/>
              </a:rPr>
              <a:t>à </a:t>
            </a:r>
            <a:r>
              <a:rPr sz="2800" spc="-105" dirty="0">
                <a:latin typeface="Arial"/>
                <a:cs typeface="Arial"/>
              </a:rPr>
              <a:t>la </a:t>
            </a:r>
            <a:r>
              <a:rPr sz="2800" spc="-130" dirty="0">
                <a:latin typeface="Arial"/>
                <a:cs typeface="Arial"/>
              </a:rPr>
              <a:t>schizophrénie </a:t>
            </a:r>
            <a:r>
              <a:rPr sz="2800" spc="-110" dirty="0">
                <a:latin typeface="Arial"/>
                <a:cs typeface="Arial"/>
              </a:rPr>
              <a:t>simple </a:t>
            </a:r>
            <a:r>
              <a:rPr sz="2800" spc="-130" dirty="0">
                <a:latin typeface="Arial"/>
                <a:cs typeface="Arial"/>
              </a:rPr>
              <a:t>de </a:t>
            </a:r>
            <a:r>
              <a:rPr sz="2800" spc="-105" dirty="0">
                <a:latin typeface="Arial"/>
                <a:cs typeface="Arial"/>
              </a:rPr>
              <a:t>la  </a:t>
            </a:r>
            <a:r>
              <a:rPr sz="2800" spc="-110" dirty="0">
                <a:latin typeface="Arial"/>
                <a:cs typeface="Arial"/>
              </a:rPr>
              <a:t>classification</a:t>
            </a:r>
            <a:r>
              <a:rPr sz="2800" spc="-240" dirty="0">
                <a:latin typeface="Arial"/>
                <a:cs typeface="Arial"/>
              </a:rPr>
              <a:t> </a:t>
            </a:r>
            <a:r>
              <a:rPr sz="2800" spc="-135" dirty="0">
                <a:latin typeface="Arial"/>
                <a:cs typeface="Arial"/>
              </a:rPr>
              <a:t>française</a:t>
            </a:r>
            <a:endParaRPr sz="2800" dirty="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spcBef>
                <a:spcPts val="670"/>
              </a:spcBef>
              <a:buChar char="•"/>
              <a:tabLst>
                <a:tab pos="356870" algn="l"/>
                <a:tab pos="357505" algn="l"/>
              </a:tabLst>
            </a:pPr>
            <a:r>
              <a:rPr sz="2800" spc="-285" dirty="0">
                <a:latin typeface="Arial"/>
                <a:cs typeface="Arial"/>
              </a:rPr>
              <a:t>Les </a:t>
            </a:r>
            <a:r>
              <a:rPr sz="2800" spc="-145" dirty="0">
                <a:latin typeface="Arial"/>
                <a:cs typeface="Arial"/>
              </a:rPr>
              <a:t>symptômes </a:t>
            </a:r>
            <a:r>
              <a:rPr sz="2800" spc="-125" dirty="0">
                <a:latin typeface="Arial"/>
                <a:cs typeface="Arial"/>
              </a:rPr>
              <a:t>sont </a:t>
            </a:r>
            <a:r>
              <a:rPr sz="2800" spc="-110" dirty="0">
                <a:latin typeface="Arial"/>
                <a:cs typeface="Arial"/>
              </a:rPr>
              <a:t>minimes </a:t>
            </a:r>
            <a:r>
              <a:rPr sz="2800" spc="-95" dirty="0">
                <a:latin typeface="Arial"/>
                <a:cs typeface="Arial"/>
              </a:rPr>
              <a:t>et </a:t>
            </a:r>
            <a:r>
              <a:rPr sz="2800" spc="-110" dirty="0">
                <a:latin typeface="Arial"/>
                <a:cs typeface="Arial"/>
              </a:rPr>
              <a:t>très </a:t>
            </a:r>
            <a:r>
              <a:rPr sz="2800" spc="-120" dirty="0">
                <a:latin typeface="Arial"/>
                <a:cs typeface="Arial"/>
              </a:rPr>
              <a:t>peu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spc="-130" dirty="0">
                <a:latin typeface="Arial"/>
                <a:cs typeface="Arial"/>
              </a:rPr>
              <a:t>prononcés</a:t>
            </a:r>
            <a:endParaRPr sz="2800" dirty="0">
              <a:latin typeface="Arial"/>
              <a:cs typeface="Arial"/>
            </a:endParaRPr>
          </a:p>
          <a:p>
            <a:pPr marL="356870" marR="1642745" indent="-344805">
              <a:lnSpc>
                <a:spcPct val="100000"/>
              </a:lnSpc>
              <a:spcBef>
                <a:spcPts val="675"/>
              </a:spcBef>
              <a:buChar char="•"/>
              <a:tabLst>
                <a:tab pos="356870" algn="l"/>
                <a:tab pos="357505" algn="l"/>
              </a:tabLst>
            </a:pPr>
            <a:r>
              <a:rPr sz="2800" spc="-155" dirty="0">
                <a:latin typeface="Arial"/>
                <a:cs typeface="Arial"/>
              </a:rPr>
              <a:t>Parfois </a:t>
            </a:r>
            <a:r>
              <a:rPr sz="2800" spc="-110" dirty="0">
                <a:latin typeface="Arial"/>
                <a:cs typeface="Arial"/>
              </a:rPr>
              <a:t>très </a:t>
            </a:r>
            <a:r>
              <a:rPr sz="2800" spc="-45" dirty="0">
                <a:latin typeface="Arial"/>
                <a:cs typeface="Arial"/>
              </a:rPr>
              <a:t>difficile </a:t>
            </a:r>
            <a:r>
              <a:rPr sz="2800" spc="-215" dirty="0">
                <a:latin typeface="Arial"/>
                <a:cs typeface="Arial"/>
              </a:rPr>
              <a:t>à </a:t>
            </a:r>
            <a:r>
              <a:rPr sz="2800" spc="-105" dirty="0">
                <a:latin typeface="Arial"/>
                <a:cs typeface="Arial"/>
              </a:rPr>
              <a:t>la </a:t>
            </a:r>
            <a:r>
              <a:rPr sz="2800" spc="-80" dirty="0">
                <a:latin typeface="Arial"/>
                <a:cs typeface="Arial"/>
              </a:rPr>
              <a:t>différencier </a:t>
            </a:r>
            <a:r>
              <a:rPr sz="2800" spc="-130" dirty="0">
                <a:latin typeface="Arial"/>
                <a:cs typeface="Arial"/>
              </a:rPr>
              <a:t>de</a:t>
            </a:r>
            <a:r>
              <a:rPr sz="2800" spc="-415" dirty="0">
                <a:latin typeface="Arial"/>
                <a:cs typeface="Arial"/>
              </a:rPr>
              <a:t> </a:t>
            </a:r>
            <a:r>
              <a:rPr sz="2800" spc="-105" dirty="0">
                <a:latin typeface="Arial"/>
                <a:cs typeface="Arial"/>
              </a:rPr>
              <a:t>la  </a:t>
            </a:r>
            <a:r>
              <a:rPr sz="2800" spc="-100" dirty="0">
                <a:latin typeface="Arial"/>
                <a:cs typeface="Arial"/>
              </a:rPr>
              <a:t>personnalité </a:t>
            </a:r>
            <a:r>
              <a:rPr sz="2800" spc="-165" dirty="0">
                <a:latin typeface="Arial"/>
                <a:cs typeface="Arial"/>
              </a:rPr>
              <a:t>schizoïde </a:t>
            </a:r>
            <a:r>
              <a:rPr sz="2800" spc="-80" dirty="0">
                <a:latin typeface="Arial"/>
                <a:cs typeface="Arial"/>
              </a:rPr>
              <a:t>ou</a:t>
            </a:r>
            <a:r>
              <a:rPr sz="2800" spc="-210" dirty="0">
                <a:latin typeface="Arial"/>
                <a:cs typeface="Arial"/>
              </a:rPr>
              <a:t> </a:t>
            </a:r>
            <a:r>
              <a:rPr sz="2800" spc="-125" dirty="0">
                <a:latin typeface="Arial"/>
                <a:cs typeface="Arial"/>
              </a:rPr>
              <a:t>schizotypique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310132" y="1892807"/>
            <a:ext cx="7998459" cy="421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b="1" u="sng" spc="-240" dirty="0">
                <a:solidFill>
                  <a:srgbClr val="00B050"/>
                </a:solidFill>
                <a:latin typeface="Arial"/>
                <a:cs typeface="Arial"/>
              </a:rPr>
              <a:t>E. </a:t>
            </a:r>
            <a:r>
              <a:rPr sz="2500" b="1" u="sng" spc="-200" dirty="0">
                <a:solidFill>
                  <a:srgbClr val="00B050"/>
                </a:solidFill>
                <a:latin typeface="Arial"/>
                <a:cs typeface="Arial"/>
              </a:rPr>
              <a:t>Forme</a:t>
            </a:r>
            <a:r>
              <a:rPr sz="2500" b="1" u="sng" spc="-60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2500" b="1" u="sng" spc="-155" dirty="0">
                <a:solidFill>
                  <a:srgbClr val="00B050"/>
                </a:solidFill>
                <a:latin typeface="Arial"/>
                <a:cs typeface="Arial"/>
              </a:rPr>
              <a:t>résiduelle</a:t>
            </a:r>
            <a:endParaRPr sz="2500" u="sng" dirty="0">
              <a:solidFill>
                <a:srgbClr val="00B050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3619500" algn="l"/>
              </a:tabLst>
            </a:pPr>
            <a:r>
              <a:rPr sz="2500" spc="-190" dirty="0">
                <a:latin typeface="Arial"/>
                <a:cs typeface="Arial"/>
              </a:rPr>
              <a:t>C’est </a:t>
            </a:r>
            <a:r>
              <a:rPr sz="2500" spc="-100" dirty="0">
                <a:latin typeface="Arial"/>
                <a:cs typeface="Arial"/>
              </a:rPr>
              <a:t>une</a:t>
            </a:r>
            <a:r>
              <a:rPr sz="2500" spc="-30" dirty="0">
                <a:latin typeface="Arial"/>
                <a:cs typeface="Arial"/>
              </a:rPr>
              <a:t> </a:t>
            </a:r>
            <a:r>
              <a:rPr sz="2500" spc="-100" dirty="0">
                <a:latin typeface="Arial"/>
                <a:cs typeface="Arial"/>
              </a:rPr>
              <a:t>formes</a:t>
            </a:r>
            <a:r>
              <a:rPr sz="2500" spc="-130" dirty="0">
                <a:latin typeface="Arial"/>
                <a:cs typeface="Arial"/>
              </a:rPr>
              <a:t> </a:t>
            </a:r>
            <a:r>
              <a:rPr sz="2500" spc="-75" dirty="0">
                <a:latin typeface="Arial"/>
                <a:cs typeface="Arial"/>
              </a:rPr>
              <a:t>évolutive,	</a:t>
            </a:r>
            <a:r>
              <a:rPr sz="2500" spc="-95" dirty="0">
                <a:latin typeface="Arial"/>
                <a:cs typeface="Arial"/>
              </a:rPr>
              <a:t>très </a:t>
            </a:r>
            <a:r>
              <a:rPr sz="2500" spc="-100" dirty="0">
                <a:latin typeface="Arial"/>
                <a:cs typeface="Arial"/>
              </a:rPr>
              <a:t>peu </a:t>
            </a:r>
            <a:r>
              <a:rPr sz="2500" spc="-114" dirty="0">
                <a:latin typeface="Arial"/>
                <a:cs typeface="Arial"/>
              </a:rPr>
              <a:t>de</a:t>
            </a:r>
            <a:r>
              <a:rPr sz="2500" spc="-220" dirty="0">
                <a:latin typeface="Arial"/>
                <a:cs typeface="Arial"/>
              </a:rPr>
              <a:t> </a:t>
            </a:r>
            <a:r>
              <a:rPr sz="2500" spc="-130" dirty="0">
                <a:latin typeface="Arial"/>
                <a:cs typeface="Arial"/>
              </a:rPr>
              <a:t>symptômes</a:t>
            </a:r>
            <a:endParaRPr sz="25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500" b="1" u="sng" spc="-300" dirty="0">
                <a:solidFill>
                  <a:srgbClr val="00B050"/>
                </a:solidFill>
                <a:latin typeface="Arial"/>
                <a:cs typeface="Arial"/>
              </a:rPr>
              <a:t>F. </a:t>
            </a:r>
            <a:r>
              <a:rPr sz="2500" b="1" u="sng" spc="-215" dirty="0">
                <a:solidFill>
                  <a:srgbClr val="00B050"/>
                </a:solidFill>
                <a:latin typeface="Arial"/>
                <a:cs typeface="Arial"/>
              </a:rPr>
              <a:t>Troubles </a:t>
            </a:r>
            <a:r>
              <a:rPr sz="2500" b="1" u="sng" spc="-170" dirty="0">
                <a:solidFill>
                  <a:srgbClr val="00B050"/>
                </a:solidFill>
                <a:latin typeface="Arial"/>
                <a:cs typeface="Arial"/>
              </a:rPr>
              <a:t>schizo-affectif </a:t>
            </a:r>
            <a:r>
              <a:rPr sz="2500" spc="-65" dirty="0">
                <a:latin typeface="Arial"/>
                <a:cs typeface="Arial"/>
              </a:rPr>
              <a:t>(forme</a:t>
            </a:r>
            <a:r>
              <a:rPr sz="2500" spc="-260" dirty="0">
                <a:latin typeface="Arial"/>
                <a:cs typeface="Arial"/>
              </a:rPr>
              <a:t> </a:t>
            </a:r>
            <a:r>
              <a:rPr sz="2500" spc="-100" dirty="0">
                <a:latin typeface="Arial"/>
                <a:cs typeface="Arial"/>
              </a:rPr>
              <a:t>dysthymique)</a:t>
            </a:r>
            <a:endParaRPr sz="2500" dirty="0">
              <a:latin typeface="Arial"/>
              <a:cs typeface="Arial"/>
            </a:endParaRPr>
          </a:p>
          <a:p>
            <a:pPr marL="356870" marR="5080" indent="-344805">
              <a:lnSpc>
                <a:spcPts val="2400"/>
              </a:lnSpc>
              <a:spcBef>
                <a:spcPts val="580"/>
              </a:spcBef>
              <a:buChar char="•"/>
              <a:tabLst>
                <a:tab pos="356870" algn="l"/>
                <a:tab pos="357505" algn="l"/>
              </a:tabLst>
            </a:pPr>
            <a:r>
              <a:rPr sz="2500" spc="-170" dirty="0">
                <a:latin typeface="Arial"/>
                <a:cs typeface="Arial"/>
              </a:rPr>
              <a:t>Présence </a:t>
            </a:r>
            <a:r>
              <a:rPr sz="2500" spc="-70" dirty="0">
                <a:latin typeface="Arial"/>
                <a:cs typeface="Arial"/>
              </a:rPr>
              <a:t>conjointe </a:t>
            </a:r>
            <a:r>
              <a:rPr sz="2500" spc="-165" dirty="0">
                <a:latin typeface="Arial"/>
                <a:cs typeface="Arial"/>
              </a:rPr>
              <a:t>des </a:t>
            </a:r>
            <a:r>
              <a:rPr sz="2500" spc="-130" dirty="0">
                <a:latin typeface="Arial"/>
                <a:cs typeface="Arial"/>
              </a:rPr>
              <a:t>symptômes </a:t>
            </a:r>
            <a:r>
              <a:rPr sz="2500" spc="-95" dirty="0">
                <a:latin typeface="Arial"/>
                <a:cs typeface="Arial"/>
              </a:rPr>
              <a:t>thymiques </a:t>
            </a:r>
            <a:r>
              <a:rPr sz="2500" spc="-114" dirty="0">
                <a:latin typeface="Arial"/>
                <a:cs typeface="Arial"/>
              </a:rPr>
              <a:t>(dépressifs,  </a:t>
            </a:r>
            <a:r>
              <a:rPr sz="2500" spc="-105" dirty="0">
                <a:latin typeface="Arial"/>
                <a:cs typeface="Arial"/>
              </a:rPr>
              <a:t>hypomaniaque, </a:t>
            </a:r>
            <a:r>
              <a:rPr sz="2500" spc="-125" dirty="0">
                <a:latin typeface="Arial"/>
                <a:cs typeface="Arial"/>
              </a:rPr>
              <a:t>maniaques </a:t>
            </a:r>
            <a:r>
              <a:rPr sz="2500" spc="-80" dirty="0">
                <a:latin typeface="Arial"/>
                <a:cs typeface="Arial"/>
              </a:rPr>
              <a:t>ou </a:t>
            </a:r>
            <a:r>
              <a:rPr sz="2500" spc="-100" dirty="0">
                <a:latin typeface="Arial"/>
                <a:cs typeface="Arial"/>
              </a:rPr>
              <a:t>mixtes) </a:t>
            </a:r>
            <a:r>
              <a:rPr sz="2500" spc="-185" dirty="0">
                <a:latin typeface="Arial"/>
                <a:cs typeface="Arial"/>
              </a:rPr>
              <a:t>avec </a:t>
            </a:r>
            <a:r>
              <a:rPr sz="2500" spc="-165" dirty="0">
                <a:latin typeface="Arial"/>
                <a:cs typeface="Arial"/>
              </a:rPr>
              <a:t>des </a:t>
            </a:r>
            <a:r>
              <a:rPr sz="2500" spc="-130" dirty="0">
                <a:latin typeface="Arial"/>
                <a:cs typeface="Arial"/>
              </a:rPr>
              <a:t>symptômes  </a:t>
            </a:r>
            <a:r>
              <a:rPr sz="2500" spc="-120" dirty="0">
                <a:latin typeface="Arial"/>
                <a:cs typeface="Arial"/>
              </a:rPr>
              <a:t>schizophréniques</a:t>
            </a:r>
            <a:endParaRPr sz="2500" dirty="0">
              <a:latin typeface="Arial"/>
              <a:cs typeface="Arial"/>
            </a:endParaRPr>
          </a:p>
          <a:p>
            <a:pPr marL="356870" marR="946150" indent="-344805">
              <a:lnSpc>
                <a:spcPts val="2400"/>
              </a:lnSpc>
              <a:spcBef>
                <a:spcPts val="600"/>
              </a:spcBef>
              <a:buChar char="•"/>
              <a:tabLst>
                <a:tab pos="356870" algn="l"/>
                <a:tab pos="357505" algn="l"/>
              </a:tabLst>
            </a:pPr>
            <a:r>
              <a:rPr sz="2500" spc="-100" dirty="0">
                <a:latin typeface="Arial"/>
                <a:cs typeface="Arial"/>
              </a:rPr>
              <a:t>Évolution </a:t>
            </a:r>
            <a:r>
              <a:rPr sz="2500" spc="-95" dirty="0">
                <a:latin typeface="Arial"/>
                <a:cs typeface="Arial"/>
              </a:rPr>
              <a:t>par </a:t>
            </a:r>
            <a:r>
              <a:rPr sz="2500" spc="-170" dirty="0">
                <a:latin typeface="Arial"/>
                <a:cs typeface="Arial"/>
              </a:rPr>
              <a:t>poussées </a:t>
            </a:r>
            <a:r>
              <a:rPr sz="2500" spc="-120" dirty="0">
                <a:latin typeface="Arial"/>
                <a:cs typeface="Arial"/>
              </a:rPr>
              <a:t>ressemblant </a:t>
            </a:r>
            <a:r>
              <a:rPr sz="2500" spc="-80" dirty="0">
                <a:latin typeface="Arial"/>
                <a:cs typeface="Arial"/>
              </a:rPr>
              <a:t>relativement </a:t>
            </a:r>
            <a:r>
              <a:rPr sz="2500" spc="-140" dirty="0">
                <a:latin typeface="Arial"/>
                <a:cs typeface="Arial"/>
              </a:rPr>
              <a:t>au  </a:t>
            </a:r>
            <a:r>
              <a:rPr sz="2500" spc="-50" dirty="0">
                <a:latin typeface="Arial"/>
                <a:cs typeface="Arial"/>
              </a:rPr>
              <a:t>trouble</a:t>
            </a:r>
            <a:r>
              <a:rPr sz="2500" spc="-170" dirty="0">
                <a:latin typeface="Arial"/>
                <a:cs typeface="Arial"/>
              </a:rPr>
              <a:t> </a:t>
            </a:r>
            <a:r>
              <a:rPr sz="2500" spc="-70" dirty="0">
                <a:latin typeface="Arial"/>
                <a:cs typeface="Arial"/>
              </a:rPr>
              <a:t>bipolaire</a:t>
            </a:r>
            <a:endParaRPr sz="2500" dirty="0">
              <a:latin typeface="Arial"/>
              <a:cs typeface="Arial"/>
            </a:endParaRPr>
          </a:p>
          <a:p>
            <a:pPr marL="356870" marR="5080" indent="-344805">
              <a:lnSpc>
                <a:spcPts val="2400"/>
              </a:lnSpc>
              <a:spcBef>
                <a:spcPts val="600"/>
              </a:spcBef>
              <a:buChar char="•"/>
              <a:tabLst>
                <a:tab pos="356870" algn="l"/>
                <a:tab pos="357505" algn="l"/>
              </a:tabLst>
            </a:pPr>
            <a:r>
              <a:rPr sz="2500" spc="-254" dirty="0">
                <a:latin typeface="Arial"/>
                <a:cs typeface="Arial"/>
              </a:rPr>
              <a:t>Les </a:t>
            </a:r>
            <a:r>
              <a:rPr sz="2500" spc="-130" dirty="0">
                <a:latin typeface="Arial"/>
                <a:cs typeface="Arial"/>
              </a:rPr>
              <a:t>symptômes </a:t>
            </a:r>
            <a:r>
              <a:rPr sz="2500" spc="-120" dirty="0">
                <a:latin typeface="Arial"/>
                <a:cs typeface="Arial"/>
              </a:rPr>
              <a:t>schizophréniques </a:t>
            </a:r>
            <a:r>
              <a:rPr sz="2500" spc="-100" dirty="0">
                <a:latin typeface="Arial"/>
                <a:cs typeface="Arial"/>
              </a:rPr>
              <a:t>précédent </a:t>
            </a:r>
            <a:r>
              <a:rPr sz="2500" spc="-140" dirty="0">
                <a:latin typeface="Arial"/>
                <a:cs typeface="Arial"/>
              </a:rPr>
              <a:t>les </a:t>
            </a:r>
            <a:r>
              <a:rPr sz="2500" spc="-130" dirty="0">
                <a:latin typeface="Arial"/>
                <a:cs typeface="Arial"/>
              </a:rPr>
              <a:t>symptômes  </a:t>
            </a:r>
            <a:r>
              <a:rPr sz="2500" spc="-95" dirty="0">
                <a:latin typeface="Arial"/>
                <a:cs typeface="Arial"/>
              </a:rPr>
              <a:t>thymiques </a:t>
            </a:r>
            <a:r>
              <a:rPr sz="2500" spc="-140" dirty="0">
                <a:latin typeface="Arial"/>
                <a:cs typeface="Arial"/>
              </a:rPr>
              <a:t>au </a:t>
            </a:r>
            <a:r>
              <a:rPr sz="2500" spc="-105" dirty="0">
                <a:latin typeface="Arial"/>
                <a:cs typeface="Arial"/>
              </a:rPr>
              <a:t>moins </a:t>
            </a:r>
            <a:r>
              <a:rPr sz="2500" spc="-114" dirty="0">
                <a:latin typeface="Arial"/>
                <a:cs typeface="Arial"/>
              </a:rPr>
              <a:t>de </a:t>
            </a:r>
            <a:r>
              <a:rPr sz="2500" spc="-125" dirty="0">
                <a:latin typeface="Arial"/>
                <a:cs typeface="Arial"/>
              </a:rPr>
              <a:t>15 </a:t>
            </a:r>
            <a:r>
              <a:rPr sz="2500" spc="-90" dirty="0">
                <a:latin typeface="Arial"/>
                <a:cs typeface="Arial"/>
              </a:rPr>
              <a:t>jours </a:t>
            </a:r>
            <a:r>
              <a:rPr sz="2500" spc="-100" dirty="0">
                <a:latin typeface="Arial"/>
                <a:cs typeface="Arial"/>
              </a:rPr>
              <a:t>lors </a:t>
            </a:r>
            <a:r>
              <a:rPr sz="2500" spc="-114" dirty="0">
                <a:latin typeface="Arial"/>
                <a:cs typeface="Arial"/>
              </a:rPr>
              <a:t>de </a:t>
            </a:r>
            <a:r>
              <a:rPr sz="2500" spc="-100" dirty="0">
                <a:latin typeface="Arial"/>
                <a:cs typeface="Arial"/>
              </a:rPr>
              <a:t>la</a:t>
            </a:r>
            <a:r>
              <a:rPr sz="2500" spc="-340" dirty="0">
                <a:latin typeface="Arial"/>
                <a:cs typeface="Arial"/>
              </a:rPr>
              <a:t> </a:t>
            </a:r>
            <a:r>
              <a:rPr sz="2500" spc="-90" dirty="0">
                <a:latin typeface="Arial"/>
                <a:cs typeface="Arial"/>
              </a:rPr>
              <a:t>rechute</a:t>
            </a:r>
            <a:endParaRPr sz="2500" dirty="0">
              <a:latin typeface="Arial"/>
              <a:cs typeface="Arial"/>
            </a:endParaRPr>
          </a:p>
          <a:p>
            <a:pPr marL="356870" marR="434340" indent="-344805">
              <a:lnSpc>
                <a:spcPts val="2400"/>
              </a:lnSpc>
              <a:spcBef>
                <a:spcPts val="600"/>
              </a:spcBef>
              <a:buChar char="•"/>
              <a:tabLst>
                <a:tab pos="356870" algn="l"/>
                <a:tab pos="357505" algn="l"/>
                <a:tab pos="6183630" algn="l"/>
              </a:tabLst>
            </a:pPr>
            <a:r>
              <a:rPr sz="2500" spc="-245" dirty="0">
                <a:latin typeface="Arial"/>
                <a:cs typeface="Arial"/>
              </a:rPr>
              <a:t>Le </a:t>
            </a:r>
            <a:r>
              <a:rPr sz="2500" spc="-265" dirty="0">
                <a:latin typeface="Arial"/>
                <a:cs typeface="Arial"/>
              </a:rPr>
              <a:t>DSM  </a:t>
            </a:r>
            <a:r>
              <a:rPr sz="2500" spc="-80" dirty="0">
                <a:latin typeface="Arial"/>
                <a:cs typeface="Arial"/>
              </a:rPr>
              <a:t>individualise </a:t>
            </a:r>
            <a:r>
              <a:rPr sz="2500" spc="-75" dirty="0">
                <a:latin typeface="Arial"/>
                <a:cs typeface="Arial"/>
              </a:rPr>
              <a:t>le</a:t>
            </a:r>
            <a:r>
              <a:rPr sz="2500" spc="-215" dirty="0">
                <a:latin typeface="Arial"/>
                <a:cs typeface="Arial"/>
              </a:rPr>
              <a:t> </a:t>
            </a:r>
            <a:r>
              <a:rPr sz="2500" spc="-50" dirty="0">
                <a:latin typeface="Arial"/>
                <a:cs typeface="Arial"/>
              </a:rPr>
              <a:t>trouble</a:t>
            </a:r>
            <a:r>
              <a:rPr sz="2500" spc="-90" dirty="0">
                <a:latin typeface="Arial"/>
                <a:cs typeface="Arial"/>
              </a:rPr>
              <a:t> </a:t>
            </a:r>
            <a:r>
              <a:rPr sz="2500" spc="-105" dirty="0">
                <a:latin typeface="Arial"/>
                <a:cs typeface="Arial"/>
              </a:rPr>
              <a:t>schizoaffectif	</a:t>
            </a:r>
            <a:r>
              <a:rPr sz="2500" spc="-130" dirty="0">
                <a:latin typeface="Arial"/>
                <a:cs typeface="Arial"/>
              </a:rPr>
              <a:t>comme</a:t>
            </a:r>
            <a:r>
              <a:rPr sz="2500" spc="-185" dirty="0">
                <a:latin typeface="Arial"/>
                <a:cs typeface="Arial"/>
              </a:rPr>
              <a:t> </a:t>
            </a:r>
            <a:r>
              <a:rPr sz="2500" spc="-75" dirty="0">
                <a:latin typeface="Arial"/>
                <a:cs typeface="Arial"/>
              </a:rPr>
              <a:t>un  </a:t>
            </a:r>
            <a:r>
              <a:rPr sz="2500" spc="-105" dirty="0">
                <a:latin typeface="Arial"/>
                <a:cs typeface="Arial"/>
              </a:rPr>
              <a:t>diagnostic </a:t>
            </a:r>
            <a:r>
              <a:rPr sz="2500" spc="-114" dirty="0">
                <a:latin typeface="Arial"/>
                <a:cs typeface="Arial"/>
              </a:rPr>
              <a:t>en dehors de </a:t>
            </a:r>
            <a:r>
              <a:rPr sz="2500" spc="-100" dirty="0">
                <a:latin typeface="Arial"/>
                <a:cs typeface="Arial"/>
              </a:rPr>
              <a:t>la</a:t>
            </a:r>
            <a:r>
              <a:rPr sz="2500" spc="-265" dirty="0">
                <a:latin typeface="Arial"/>
                <a:cs typeface="Arial"/>
              </a:rPr>
              <a:t> </a:t>
            </a:r>
            <a:r>
              <a:rPr sz="2500" spc="-114" dirty="0">
                <a:latin typeface="Arial"/>
                <a:cs typeface="Arial"/>
              </a:rPr>
              <a:t>schizophrénie</a:t>
            </a:r>
            <a:endParaRPr sz="25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310132" y="1883664"/>
            <a:ext cx="8011795" cy="464717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600" b="1" u="sng" spc="-65" dirty="0">
                <a:solidFill>
                  <a:srgbClr val="FF0000"/>
                </a:solidFill>
                <a:latin typeface="Arial"/>
                <a:cs typeface="Arial"/>
              </a:rPr>
              <a:t>VII/</a:t>
            </a:r>
            <a:r>
              <a:rPr sz="3600" b="1" u="sng" spc="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600" b="1" u="sng" spc="-195" dirty="0">
                <a:solidFill>
                  <a:srgbClr val="FF0000"/>
                </a:solidFill>
                <a:latin typeface="Arial"/>
                <a:cs typeface="Arial"/>
              </a:rPr>
              <a:t>Evolution</a:t>
            </a:r>
            <a:endParaRPr sz="3600" u="sng" dirty="0">
              <a:solidFill>
                <a:srgbClr val="FF0000"/>
              </a:solidFill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Char char="•"/>
              <a:tabLst>
                <a:tab pos="356870" algn="l"/>
                <a:tab pos="357505" algn="l"/>
              </a:tabLst>
            </a:pPr>
            <a:r>
              <a:rPr sz="2700" spc="-85" dirty="0">
                <a:latin typeface="Arial"/>
                <a:cs typeface="Arial"/>
              </a:rPr>
              <a:t>Maladie</a:t>
            </a:r>
            <a:r>
              <a:rPr sz="2700" spc="-210" dirty="0">
                <a:latin typeface="Arial"/>
                <a:cs typeface="Arial"/>
              </a:rPr>
              <a:t> </a:t>
            </a:r>
            <a:r>
              <a:rPr sz="2700" spc="-90" dirty="0">
                <a:latin typeface="Arial"/>
                <a:cs typeface="Arial"/>
              </a:rPr>
              <a:t>chronique</a:t>
            </a:r>
            <a:endParaRPr sz="2700" dirty="0">
              <a:latin typeface="Arial"/>
              <a:cs typeface="Arial"/>
            </a:endParaRPr>
          </a:p>
          <a:p>
            <a:pPr marL="356870" marR="5080" indent="-344805">
              <a:lnSpc>
                <a:spcPct val="80000"/>
              </a:lnSpc>
              <a:spcBef>
                <a:spcPts val="650"/>
              </a:spcBef>
              <a:buChar char="•"/>
              <a:tabLst>
                <a:tab pos="356870" algn="l"/>
                <a:tab pos="357505" algn="l"/>
                <a:tab pos="2156460" algn="l"/>
              </a:tabLst>
            </a:pPr>
            <a:r>
              <a:rPr sz="2700" spc="-225" dirty="0">
                <a:latin typeface="Arial"/>
                <a:cs typeface="Arial"/>
              </a:rPr>
              <a:t>Par </a:t>
            </a:r>
            <a:r>
              <a:rPr sz="2700" spc="-180" dirty="0">
                <a:latin typeface="Arial"/>
                <a:cs typeface="Arial"/>
              </a:rPr>
              <a:t>poussées </a:t>
            </a:r>
            <a:r>
              <a:rPr sz="2700" spc="-140" dirty="0">
                <a:latin typeface="Arial"/>
                <a:cs typeface="Arial"/>
              </a:rPr>
              <a:t>processuelles </a:t>
            </a:r>
            <a:r>
              <a:rPr sz="2700" spc="-90" dirty="0">
                <a:latin typeface="Arial"/>
                <a:cs typeface="Arial"/>
              </a:rPr>
              <a:t>et </a:t>
            </a:r>
            <a:r>
              <a:rPr sz="2700" spc="-180" dirty="0">
                <a:latin typeface="Arial"/>
                <a:cs typeface="Arial"/>
              </a:rPr>
              <a:t>des </a:t>
            </a:r>
            <a:r>
              <a:rPr sz="2700" spc="-140" dirty="0">
                <a:latin typeface="Arial"/>
                <a:cs typeface="Arial"/>
              </a:rPr>
              <a:t>symptômes </a:t>
            </a:r>
            <a:r>
              <a:rPr sz="2700" spc="-120" dirty="0">
                <a:latin typeface="Arial"/>
                <a:cs typeface="Arial"/>
              </a:rPr>
              <a:t>résiduels  </a:t>
            </a:r>
            <a:r>
              <a:rPr sz="2700" spc="-90" dirty="0">
                <a:latin typeface="Arial"/>
                <a:cs typeface="Arial"/>
              </a:rPr>
              <a:t>faits</a:t>
            </a:r>
            <a:r>
              <a:rPr sz="2700" spc="25" dirty="0">
                <a:latin typeface="Arial"/>
                <a:cs typeface="Arial"/>
              </a:rPr>
              <a:t> </a:t>
            </a:r>
            <a:r>
              <a:rPr sz="2700" spc="-70" dirty="0">
                <a:latin typeface="Arial"/>
                <a:cs typeface="Arial"/>
              </a:rPr>
              <a:t>surtout	</a:t>
            </a:r>
            <a:r>
              <a:rPr sz="2700" spc="-120" dirty="0">
                <a:latin typeface="Arial"/>
                <a:cs typeface="Arial"/>
              </a:rPr>
              <a:t>de </a:t>
            </a:r>
            <a:r>
              <a:rPr sz="2700" spc="-110" dirty="0">
                <a:latin typeface="Arial"/>
                <a:cs typeface="Arial"/>
              </a:rPr>
              <a:t>certains </a:t>
            </a:r>
            <a:r>
              <a:rPr sz="2700" spc="-140" dirty="0">
                <a:latin typeface="Arial"/>
                <a:cs typeface="Arial"/>
              </a:rPr>
              <a:t>symptômes </a:t>
            </a:r>
            <a:r>
              <a:rPr sz="2700" spc="-120" dirty="0">
                <a:latin typeface="Arial"/>
                <a:cs typeface="Arial"/>
              </a:rPr>
              <a:t>négatifs </a:t>
            </a:r>
            <a:r>
              <a:rPr sz="2700" spc="-75" dirty="0">
                <a:latin typeface="Arial"/>
                <a:cs typeface="Arial"/>
              </a:rPr>
              <a:t>entre </a:t>
            </a:r>
            <a:r>
              <a:rPr sz="2700" spc="-150" dirty="0">
                <a:latin typeface="Arial"/>
                <a:cs typeface="Arial"/>
              </a:rPr>
              <a:t>les  </a:t>
            </a:r>
            <a:r>
              <a:rPr sz="2700" spc="-180" dirty="0">
                <a:latin typeface="Arial"/>
                <a:cs typeface="Arial"/>
              </a:rPr>
              <a:t>poussées </a:t>
            </a:r>
            <a:r>
              <a:rPr sz="2700" b="1" spc="-155" dirty="0">
                <a:latin typeface="Arial"/>
                <a:cs typeface="Arial"/>
              </a:rPr>
              <a:t>: </a:t>
            </a:r>
            <a:r>
              <a:rPr sz="2700" b="1" spc="-135" dirty="0">
                <a:latin typeface="Arial"/>
                <a:cs typeface="Arial"/>
              </a:rPr>
              <a:t>50 </a:t>
            </a:r>
            <a:r>
              <a:rPr sz="2700" b="1" spc="-425" dirty="0">
                <a:latin typeface="Arial"/>
                <a:cs typeface="Arial"/>
              </a:rPr>
              <a:t>% </a:t>
            </a:r>
            <a:r>
              <a:rPr sz="2700" spc="-180" dirty="0">
                <a:latin typeface="Arial"/>
                <a:cs typeface="Arial"/>
              </a:rPr>
              <a:t>des</a:t>
            </a:r>
            <a:r>
              <a:rPr sz="2700" spc="-280" dirty="0">
                <a:latin typeface="Arial"/>
                <a:cs typeface="Arial"/>
              </a:rPr>
              <a:t> </a:t>
            </a:r>
            <a:r>
              <a:rPr sz="2700" spc="-90" dirty="0">
                <a:latin typeface="Arial"/>
                <a:cs typeface="Arial"/>
              </a:rPr>
              <a:t>patients</a:t>
            </a:r>
            <a:endParaRPr sz="2700" dirty="0">
              <a:latin typeface="Arial"/>
              <a:cs typeface="Arial"/>
            </a:endParaRPr>
          </a:p>
          <a:p>
            <a:pPr marL="356870" marR="947419" indent="-344805">
              <a:lnSpc>
                <a:spcPct val="80000"/>
              </a:lnSpc>
              <a:spcBef>
                <a:spcPts val="645"/>
              </a:spcBef>
              <a:buChar char="•"/>
              <a:tabLst>
                <a:tab pos="356870" algn="l"/>
                <a:tab pos="357505" algn="l"/>
              </a:tabLst>
            </a:pPr>
            <a:r>
              <a:rPr sz="2700" spc="-100" dirty="0">
                <a:latin typeface="Arial"/>
                <a:cs typeface="Arial"/>
              </a:rPr>
              <a:t>Évolution </a:t>
            </a:r>
            <a:r>
              <a:rPr sz="2700" spc="-110" dirty="0">
                <a:latin typeface="Arial"/>
                <a:cs typeface="Arial"/>
              </a:rPr>
              <a:t>favorable </a:t>
            </a:r>
            <a:r>
              <a:rPr sz="2700" spc="-25" dirty="0">
                <a:latin typeface="Arial"/>
                <a:cs typeface="Arial"/>
              </a:rPr>
              <a:t>: </a:t>
            </a:r>
            <a:r>
              <a:rPr sz="2700" spc="-150" dirty="0">
                <a:latin typeface="Arial"/>
                <a:cs typeface="Arial"/>
              </a:rPr>
              <a:t>les </a:t>
            </a:r>
            <a:r>
              <a:rPr sz="2700" spc="-180" dirty="0">
                <a:latin typeface="Arial"/>
                <a:cs typeface="Arial"/>
              </a:rPr>
              <a:t>poussées </a:t>
            </a:r>
            <a:r>
              <a:rPr sz="2700" spc="-120" dirty="0">
                <a:latin typeface="Arial"/>
                <a:cs typeface="Arial"/>
              </a:rPr>
              <a:t>sont </a:t>
            </a:r>
            <a:r>
              <a:rPr sz="2700" spc="-114" dirty="0">
                <a:latin typeface="Arial"/>
                <a:cs typeface="Arial"/>
              </a:rPr>
              <a:t>peu  </a:t>
            </a:r>
            <a:r>
              <a:rPr sz="2700" spc="-135" dirty="0">
                <a:latin typeface="Arial"/>
                <a:cs typeface="Arial"/>
              </a:rPr>
              <a:t>nombreuses </a:t>
            </a:r>
            <a:r>
              <a:rPr sz="2700" spc="-90" dirty="0">
                <a:latin typeface="Arial"/>
                <a:cs typeface="Arial"/>
              </a:rPr>
              <a:t>et </a:t>
            </a:r>
            <a:r>
              <a:rPr sz="2700" spc="-105" dirty="0">
                <a:latin typeface="Arial"/>
                <a:cs typeface="Arial"/>
              </a:rPr>
              <a:t>moins </a:t>
            </a:r>
            <a:r>
              <a:rPr sz="2700" spc="-125" dirty="0">
                <a:latin typeface="Arial"/>
                <a:cs typeface="Arial"/>
              </a:rPr>
              <a:t>intenses. </a:t>
            </a:r>
            <a:r>
              <a:rPr sz="2700" spc="-100" dirty="0">
                <a:latin typeface="Arial"/>
                <a:cs typeface="Arial"/>
              </a:rPr>
              <a:t>L’insertion</a:t>
            </a:r>
            <a:r>
              <a:rPr sz="2700" spc="-395" dirty="0">
                <a:latin typeface="Arial"/>
                <a:cs typeface="Arial"/>
              </a:rPr>
              <a:t> </a:t>
            </a:r>
            <a:r>
              <a:rPr sz="2700" spc="-114" dirty="0">
                <a:latin typeface="Arial"/>
                <a:cs typeface="Arial"/>
              </a:rPr>
              <a:t>socio-  </a:t>
            </a:r>
            <a:r>
              <a:rPr sz="2700" spc="-70" dirty="0">
                <a:latin typeface="Arial"/>
                <a:cs typeface="Arial"/>
              </a:rPr>
              <a:t>familiale </a:t>
            </a:r>
            <a:r>
              <a:rPr sz="2700" spc="-90" dirty="0">
                <a:latin typeface="Arial"/>
                <a:cs typeface="Arial"/>
              </a:rPr>
              <a:t>et </a:t>
            </a:r>
            <a:r>
              <a:rPr sz="2700" spc="-100" dirty="0">
                <a:latin typeface="Arial"/>
                <a:cs typeface="Arial"/>
              </a:rPr>
              <a:t>professionnelle </a:t>
            </a:r>
            <a:r>
              <a:rPr sz="2700" spc="-160" dirty="0">
                <a:latin typeface="Arial"/>
                <a:cs typeface="Arial"/>
              </a:rPr>
              <a:t>est </a:t>
            </a:r>
            <a:r>
              <a:rPr sz="2700" spc="-120" dirty="0">
                <a:latin typeface="Arial"/>
                <a:cs typeface="Arial"/>
              </a:rPr>
              <a:t>généralement  </a:t>
            </a:r>
            <a:r>
              <a:rPr sz="2700" spc="-125" dirty="0">
                <a:latin typeface="Arial"/>
                <a:cs typeface="Arial"/>
              </a:rPr>
              <a:t>satisfaisante: </a:t>
            </a:r>
            <a:r>
              <a:rPr sz="2700" b="1" spc="-135" dirty="0">
                <a:latin typeface="Arial"/>
                <a:cs typeface="Arial"/>
              </a:rPr>
              <a:t>25 </a:t>
            </a:r>
            <a:r>
              <a:rPr sz="2700" b="1" spc="-425" dirty="0">
                <a:latin typeface="Arial"/>
                <a:cs typeface="Arial"/>
              </a:rPr>
              <a:t>% </a:t>
            </a:r>
            <a:r>
              <a:rPr sz="2700" spc="-180" dirty="0">
                <a:latin typeface="Arial"/>
                <a:cs typeface="Arial"/>
              </a:rPr>
              <a:t>des</a:t>
            </a:r>
            <a:r>
              <a:rPr sz="2700" spc="-135" dirty="0">
                <a:latin typeface="Arial"/>
                <a:cs typeface="Arial"/>
              </a:rPr>
              <a:t> </a:t>
            </a:r>
            <a:r>
              <a:rPr sz="2700" spc="-90" dirty="0">
                <a:latin typeface="Arial"/>
                <a:cs typeface="Arial"/>
              </a:rPr>
              <a:t>patients</a:t>
            </a:r>
            <a:endParaRPr sz="2700" dirty="0">
              <a:latin typeface="Arial"/>
              <a:cs typeface="Arial"/>
            </a:endParaRPr>
          </a:p>
          <a:p>
            <a:pPr marL="356870" marR="714375" indent="-344805">
              <a:lnSpc>
                <a:spcPct val="80000"/>
              </a:lnSpc>
              <a:spcBef>
                <a:spcPts val="650"/>
              </a:spcBef>
              <a:buChar char="•"/>
              <a:tabLst>
                <a:tab pos="356870" algn="l"/>
                <a:tab pos="357505" algn="l"/>
                <a:tab pos="6456045" algn="l"/>
              </a:tabLst>
            </a:pPr>
            <a:r>
              <a:rPr sz="2700" spc="-100" dirty="0">
                <a:latin typeface="Arial"/>
                <a:cs typeface="Arial"/>
              </a:rPr>
              <a:t>Évolution très </a:t>
            </a:r>
            <a:r>
              <a:rPr sz="2700" spc="-114" dirty="0">
                <a:latin typeface="Arial"/>
                <a:cs typeface="Arial"/>
              </a:rPr>
              <a:t>défavorable </a:t>
            </a:r>
            <a:r>
              <a:rPr sz="2700" spc="-195" dirty="0">
                <a:latin typeface="Arial"/>
                <a:cs typeface="Arial"/>
              </a:rPr>
              <a:t>avec </a:t>
            </a:r>
            <a:r>
              <a:rPr sz="2700" spc="-110" dirty="0">
                <a:latin typeface="Arial"/>
                <a:cs typeface="Arial"/>
              </a:rPr>
              <a:t>une </a:t>
            </a:r>
            <a:r>
              <a:rPr sz="2700" spc="-140" dirty="0">
                <a:latin typeface="Arial"/>
                <a:cs typeface="Arial"/>
              </a:rPr>
              <a:t>résistance</a:t>
            </a:r>
            <a:r>
              <a:rPr sz="2700" spc="-535" dirty="0">
                <a:latin typeface="Arial"/>
                <a:cs typeface="Arial"/>
              </a:rPr>
              <a:t> </a:t>
            </a:r>
            <a:r>
              <a:rPr sz="2700" spc="-160" dirty="0">
                <a:latin typeface="Arial"/>
                <a:cs typeface="Arial"/>
              </a:rPr>
              <a:t>aux  </a:t>
            </a:r>
            <a:r>
              <a:rPr sz="2700" spc="-80" dirty="0">
                <a:latin typeface="Arial"/>
                <a:cs typeface="Arial"/>
              </a:rPr>
              <a:t>traitements, </a:t>
            </a:r>
            <a:r>
              <a:rPr sz="2700" spc="-90" dirty="0">
                <a:latin typeface="Arial"/>
                <a:cs typeface="Arial"/>
              </a:rPr>
              <a:t>et</a:t>
            </a:r>
            <a:r>
              <a:rPr sz="2700" spc="-10" dirty="0">
                <a:latin typeface="Arial"/>
                <a:cs typeface="Arial"/>
              </a:rPr>
              <a:t> </a:t>
            </a:r>
            <a:r>
              <a:rPr sz="2700" spc="-95" dirty="0">
                <a:latin typeface="Arial"/>
                <a:cs typeface="Arial"/>
              </a:rPr>
              <a:t>hospitalisations</a:t>
            </a:r>
            <a:r>
              <a:rPr sz="2700" spc="-145" dirty="0">
                <a:latin typeface="Arial"/>
                <a:cs typeface="Arial"/>
              </a:rPr>
              <a:t> </a:t>
            </a:r>
            <a:r>
              <a:rPr sz="2700" spc="-114" dirty="0">
                <a:latin typeface="Arial"/>
                <a:cs typeface="Arial"/>
              </a:rPr>
              <a:t>prolongées:	</a:t>
            </a:r>
            <a:r>
              <a:rPr sz="2700" b="1" spc="-135" dirty="0">
                <a:latin typeface="Arial"/>
                <a:cs typeface="Arial"/>
              </a:rPr>
              <a:t>25</a:t>
            </a:r>
            <a:r>
              <a:rPr sz="2700" b="1" spc="-190" dirty="0">
                <a:latin typeface="Arial"/>
                <a:cs typeface="Arial"/>
              </a:rPr>
              <a:t> </a:t>
            </a:r>
            <a:r>
              <a:rPr sz="2700" b="1" spc="-425" dirty="0">
                <a:latin typeface="Arial"/>
                <a:cs typeface="Arial"/>
              </a:rPr>
              <a:t>%</a:t>
            </a:r>
            <a:endParaRPr sz="2700" dirty="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Char char="•"/>
              <a:tabLst>
                <a:tab pos="356870" algn="l"/>
                <a:tab pos="357505" algn="l"/>
              </a:tabLst>
            </a:pPr>
            <a:r>
              <a:rPr sz="2700" spc="-135" dirty="0">
                <a:latin typeface="Arial"/>
                <a:cs typeface="Arial"/>
              </a:rPr>
              <a:t>10 </a:t>
            </a:r>
            <a:r>
              <a:rPr sz="2700" spc="-465" dirty="0">
                <a:latin typeface="Arial"/>
                <a:cs typeface="Arial"/>
              </a:rPr>
              <a:t>% </a:t>
            </a:r>
            <a:r>
              <a:rPr sz="2700" spc="-180" dirty="0">
                <a:latin typeface="Arial"/>
                <a:cs typeface="Arial"/>
              </a:rPr>
              <a:t>des </a:t>
            </a:r>
            <a:r>
              <a:rPr sz="2700" spc="-145" dirty="0">
                <a:latin typeface="Arial"/>
                <a:cs typeface="Arial"/>
              </a:rPr>
              <a:t>schizophrènes </a:t>
            </a:r>
            <a:r>
              <a:rPr sz="2700" spc="-225" dirty="0">
                <a:latin typeface="Arial"/>
                <a:cs typeface="Arial"/>
              </a:rPr>
              <a:t>se</a:t>
            </a:r>
            <a:r>
              <a:rPr sz="2700" spc="-245" dirty="0">
                <a:latin typeface="Arial"/>
                <a:cs typeface="Arial"/>
              </a:rPr>
              <a:t> </a:t>
            </a:r>
            <a:r>
              <a:rPr sz="2700" spc="-95" dirty="0">
                <a:latin typeface="Arial"/>
                <a:cs typeface="Arial"/>
              </a:rPr>
              <a:t>suicident.</a:t>
            </a:r>
            <a:endParaRPr sz="27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310132" y="1874520"/>
            <a:ext cx="6873240" cy="441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268470">
              <a:lnSpc>
                <a:spcPct val="100000"/>
              </a:lnSpc>
              <a:spcBef>
                <a:spcPts val="100"/>
              </a:spcBef>
            </a:pPr>
            <a:r>
              <a:rPr sz="3000" b="1" u="sng" spc="-75" dirty="0">
                <a:solidFill>
                  <a:srgbClr val="FF0000"/>
                </a:solidFill>
                <a:latin typeface="Arial"/>
                <a:cs typeface="Arial"/>
              </a:rPr>
              <a:t>VIII/ </a:t>
            </a:r>
            <a:r>
              <a:rPr sz="3000" b="1" u="sng" spc="-160" dirty="0">
                <a:solidFill>
                  <a:srgbClr val="FF0000"/>
                </a:solidFill>
                <a:latin typeface="Arial"/>
                <a:cs typeface="Arial"/>
              </a:rPr>
              <a:t>traitements  </a:t>
            </a:r>
            <a:r>
              <a:rPr sz="3000" b="1" u="sng" spc="-170" dirty="0">
                <a:solidFill>
                  <a:srgbClr val="00B050"/>
                </a:solidFill>
                <a:latin typeface="Arial"/>
                <a:cs typeface="Arial"/>
              </a:rPr>
              <a:t>A/</a:t>
            </a:r>
            <a:r>
              <a:rPr sz="3000" b="1" u="sng" spc="5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3000" b="1" u="sng" spc="-195" dirty="0">
                <a:solidFill>
                  <a:srgbClr val="00B050"/>
                </a:solidFill>
                <a:latin typeface="Arial"/>
                <a:cs typeface="Arial"/>
              </a:rPr>
              <a:t>objectifs</a:t>
            </a:r>
            <a:endParaRPr sz="3000" u="sng" dirty="0">
              <a:solidFill>
                <a:srgbClr val="00B050"/>
              </a:solidFill>
              <a:latin typeface="Arial"/>
              <a:cs typeface="Arial"/>
            </a:endParaRPr>
          </a:p>
          <a:p>
            <a:pPr marL="527685" marR="5080" indent="-515620">
              <a:lnSpc>
                <a:spcPct val="80000"/>
              </a:lnSpc>
              <a:spcBef>
                <a:spcPts val="72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000" spc="-135" dirty="0">
                <a:latin typeface="Arial"/>
                <a:cs typeface="Arial"/>
              </a:rPr>
              <a:t>Traitement de </a:t>
            </a:r>
            <a:r>
              <a:rPr sz="3000" spc="-110" dirty="0">
                <a:latin typeface="Arial"/>
                <a:cs typeface="Arial"/>
              </a:rPr>
              <a:t>la </a:t>
            </a:r>
            <a:r>
              <a:rPr sz="3000" spc="-185" dirty="0">
                <a:latin typeface="Arial"/>
                <a:cs typeface="Arial"/>
              </a:rPr>
              <a:t>poussée </a:t>
            </a:r>
            <a:r>
              <a:rPr sz="3000" spc="-140" dirty="0">
                <a:latin typeface="Arial"/>
                <a:cs typeface="Arial"/>
              </a:rPr>
              <a:t>processuelle</a:t>
            </a:r>
            <a:r>
              <a:rPr sz="3000" spc="-380" dirty="0">
                <a:latin typeface="Arial"/>
                <a:cs typeface="Arial"/>
              </a:rPr>
              <a:t> </a:t>
            </a:r>
            <a:r>
              <a:rPr sz="3000" spc="-140" dirty="0">
                <a:latin typeface="Arial"/>
                <a:cs typeface="Arial"/>
              </a:rPr>
              <a:t>en  </a:t>
            </a:r>
            <a:r>
              <a:rPr sz="3000" spc="-80" dirty="0">
                <a:latin typeface="Arial"/>
                <a:cs typeface="Arial"/>
              </a:rPr>
              <a:t>diminuant </a:t>
            </a:r>
            <a:r>
              <a:rPr sz="3000" spc="-65" dirty="0">
                <a:latin typeface="Arial"/>
                <a:cs typeface="Arial"/>
              </a:rPr>
              <a:t>l’intensité </a:t>
            </a:r>
            <a:r>
              <a:rPr sz="3000" spc="-200" dirty="0">
                <a:latin typeface="Arial"/>
                <a:cs typeface="Arial"/>
              </a:rPr>
              <a:t>des</a:t>
            </a:r>
            <a:r>
              <a:rPr sz="3000" spc="-434" dirty="0">
                <a:latin typeface="Arial"/>
                <a:cs typeface="Arial"/>
              </a:rPr>
              <a:t> </a:t>
            </a:r>
            <a:r>
              <a:rPr sz="3000" spc="-155" dirty="0">
                <a:latin typeface="Arial"/>
                <a:cs typeface="Arial"/>
              </a:rPr>
              <a:t>symptômes</a:t>
            </a:r>
            <a:endParaRPr sz="3000" dirty="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3000" spc="-125" dirty="0">
                <a:latin typeface="Arial"/>
                <a:cs typeface="Arial"/>
              </a:rPr>
              <a:t>Prévention </a:t>
            </a:r>
            <a:r>
              <a:rPr sz="3000" spc="-135" dirty="0">
                <a:latin typeface="Arial"/>
                <a:cs typeface="Arial"/>
              </a:rPr>
              <a:t>de </a:t>
            </a:r>
            <a:r>
              <a:rPr sz="3000" spc="-110" dirty="0">
                <a:latin typeface="Arial"/>
                <a:cs typeface="Arial"/>
              </a:rPr>
              <a:t>la</a:t>
            </a:r>
            <a:r>
              <a:rPr sz="3000" spc="-305" dirty="0">
                <a:latin typeface="Arial"/>
                <a:cs typeface="Arial"/>
              </a:rPr>
              <a:t> </a:t>
            </a:r>
            <a:r>
              <a:rPr sz="3000" spc="-105" dirty="0">
                <a:latin typeface="Arial"/>
                <a:cs typeface="Arial"/>
              </a:rPr>
              <a:t>rechute</a:t>
            </a:r>
            <a:endParaRPr sz="3000" dirty="0">
              <a:latin typeface="Arial"/>
              <a:cs typeface="Arial"/>
            </a:endParaRPr>
          </a:p>
          <a:p>
            <a:pPr marL="527685" marR="45085" indent="-515620">
              <a:lnSpc>
                <a:spcPts val="2880"/>
              </a:lnSpc>
              <a:spcBef>
                <a:spcPts val="69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000" spc="-85" dirty="0">
                <a:latin typeface="Arial"/>
                <a:cs typeface="Arial"/>
              </a:rPr>
              <a:t>Amélioration </a:t>
            </a:r>
            <a:r>
              <a:rPr sz="3000" spc="-200" dirty="0">
                <a:latin typeface="Arial"/>
                <a:cs typeface="Arial"/>
              </a:rPr>
              <a:t>des </a:t>
            </a:r>
            <a:r>
              <a:rPr sz="3000" spc="-90" dirty="0">
                <a:latin typeface="Arial"/>
                <a:cs typeface="Arial"/>
              </a:rPr>
              <a:t>habilités </a:t>
            </a:r>
            <a:r>
              <a:rPr sz="3000" spc="-170" dirty="0">
                <a:latin typeface="Arial"/>
                <a:cs typeface="Arial"/>
              </a:rPr>
              <a:t>sociales </a:t>
            </a:r>
            <a:r>
              <a:rPr sz="3000" spc="-105" dirty="0">
                <a:latin typeface="Arial"/>
                <a:cs typeface="Arial"/>
              </a:rPr>
              <a:t>et</a:t>
            </a:r>
            <a:r>
              <a:rPr sz="3000" spc="-385" dirty="0">
                <a:latin typeface="Arial"/>
                <a:cs typeface="Arial"/>
              </a:rPr>
              <a:t> </a:t>
            </a:r>
            <a:r>
              <a:rPr sz="3000" spc="-200" dirty="0">
                <a:latin typeface="Arial"/>
                <a:cs typeface="Arial"/>
              </a:rPr>
              <a:t>des  </a:t>
            </a:r>
            <a:r>
              <a:rPr sz="3000" spc="-130" dirty="0">
                <a:latin typeface="Arial"/>
                <a:cs typeface="Arial"/>
              </a:rPr>
              <a:t>performances</a:t>
            </a:r>
            <a:r>
              <a:rPr sz="3000" spc="-215" dirty="0">
                <a:latin typeface="Arial"/>
                <a:cs typeface="Arial"/>
              </a:rPr>
              <a:t> </a:t>
            </a:r>
            <a:r>
              <a:rPr sz="3000" spc="-130" dirty="0">
                <a:latin typeface="Arial"/>
                <a:cs typeface="Arial"/>
              </a:rPr>
              <a:t>cognitives</a:t>
            </a:r>
            <a:endParaRPr sz="3000" dirty="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2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000" spc="-125" dirty="0">
                <a:latin typeface="Arial"/>
                <a:cs typeface="Arial"/>
              </a:rPr>
              <a:t>Prévention </a:t>
            </a:r>
            <a:r>
              <a:rPr sz="3000" spc="-135" dirty="0">
                <a:latin typeface="Arial"/>
                <a:cs typeface="Arial"/>
              </a:rPr>
              <a:t>de </a:t>
            </a:r>
            <a:r>
              <a:rPr sz="3000" spc="-110" dirty="0">
                <a:latin typeface="Arial"/>
                <a:cs typeface="Arial"/>
              </a:rPr>
              <a:t>la </a:t>
            </a:r>
            <a:r>
              <a:rPr sz="3000" spc="-114" dirty="0">
                <a:latin typeface="Arial"/>
                <a:cs typeface="Arial"/>
              </a:rPr>
              <a:t>violence </a:t>
            </a:r>
            <a:r>
              <a:rPr sz="3000" spc="-105" dirty="0">
                <a:latin typeface="Arial"/>
                <a:cs typeface="Arial"/>
              </a:rPr>
              <a:t>et </a:t>
            </a:r>
            <a:r>
              <a:rPr sz="3000" spc="-95" dirty="0">
                <a:latin typeface="Arial"/>
                <a:cs typeface="Arial"/>
              </a:rPr>
              <a:t>du</a:t>
            </a:r>
            <a:r>
              <a:rPr sz="3000" spc="-400" dirty="0">
                <a:latin typeface="Arial"/>
                <a:cs typeface="Arial"/>
              </a:rPr>
              <a:t> </a:t>
            </a:r>
            <a:r>
              <a:rPr sz="3000" spc="-130" dirty="0">
                <a:latin typeface="Arial"/>
                <a:cs typeface="Arial"/>
              </a:rPr>
              <a:t>suicide</a:t>
            </a:r>
            <a:endParaRPr sz="3000" dirty="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3000" spc="-95" dirty="0">
                <a:latin typeface="Arial"/>
                <a:cs typeface="Arial"/>
              </a:rPr>
              <a:t>Améliorer </a:t>
            </a:r>
            <a:r>
              <a:rPr sz="3000" spc="-150" dirty="0">
                <a:latin typeface="Arial"/>
                <a:cs typeface="Arial"/>
              </a:rPr>
              <a:t>l’observance</a:t>
            </a:r>
            <a:r>
              <a:rPr sz="3000" spc="-245" dirty="0">
                <a:latin typeface="Arial"/>
                <a:cs typeface="Arial"/>
              </a:rPr>
              <a:t> </a:t>
            </a:r>
            <a:r>
              <a:rPr sz="3000" spc="-85" dirty="0">
                <a:latin typeface="Arial"/>
                <a:cs typeface="Arial"/>
              </a:rPr>
              <a:t>thérapeutique</a:t>
            </a:r>
            <a:endParaRPr sz="3000" dirty="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3000" spc="-190" dirty="0">
                <a:latin typeface="Arial"/>
                <a:cs typeface="Arial"/>
              </a:rPr>
              <a:t>Prise </a:t>
            </a:r>
            <a:r>
              <a:rPr sz="3000" spc="-140" dirty="0">
                <a:latin typeface="Arial"/>
                <a:cs typeface="Arial"/>
              </a:rPr>
              <a:t>en </a:t>
            </a:r>
            <a:r>
              <a:rPr sz="3000" spc="-175" dirty="0">
                <a:latin typeface="Arial"/>
                <a:cs typeface="Arial"/>
              </a:rPr>
              <a:t>charge</a:t>
            </a:r>
            <a:r>
              <a:rPr sz="3000" spc="-245" dirty="0">
                <a:latin typeface="Arial"/>
                <a:cs typeface="Arial"/>
              </a:rPr>
              <a:t> </a:t>
            </a:r>
            <a:r>
              <a:rPr sz="3000" spc="-114" dirty="0">
                <a:latin typeface="Arial"/>
                <a:cs typeface="Arial"/>
              </a:rPr>
              <a:t>somatique.</a:t>
            </a:r>
            <a:endParaRPr sz="30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231900" y="958850"/>
            <a:ext cx="7930515" cy="4399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spc="-245" dirty="0">
                <a:solidFill>
                  <a:srgbClr val="FF0000"/>
                </a:solidFill>
                <a:latin typeface="Arial"/>
                <a:cs typeface="Arial"/>
              </a:rPr>
              <a:t>→ </a:t>
            </a:r>
            <a:r>
              <a:rPr sz="2500" dirty="0">
                <a:latin typeface="Arial"/>
                <a:cs typeface="Arial"/>
              </a:rPr>
              <a:t>il </a:t>
            </a:r>
            <a:r>
              <a:rPr sz="2500" spc="-70" dirty="0">
                <a:latin typeface="Arial"/>
                <a:cs typeface="Arial"/>
              </a:rPr>
              <a:t>faut </a:t>
            </a:r>
            <a:r>
              <a:rPr sz="2500" spc="-40" dirty="0">
                <a:latin typeface="Arial"/>
                <a:cs typeface="Arial"/>
              </a:rPr>
              <a:t>définir </a:t>
            </a:r>
            <a:r>
              <a:rPr sz="2500" spc="-140" dirty="0">
                <a:latin typeface="Arial"/>
                <a:cs typeface="Arial"/>
              </a:rPr>
              <a:t>les </a:t>
            </a:r>
            <a:r>
              <a:rPr sz="2500" spc="-130" dirty="0">
                <a:latin typeface="Arial"/>
                <a:cs typeface="Arial"/>
              </a:rPr>
              <a:t>symptômes </a:t>
            </a:r>
            <a:r>
              <a:rPr sz="2500" spc="-85" dirty="0">
                <a:latin typeface="Arial"/>
                <a:cs typeface="Arial"/>
              </a:rPr>
              <a:t>et </a:t>
            </a:r>
            <a:r>
              <a:rPr sz="2500" spc="-140" dirty="0">
                <a:latin typeface="Arial"/>
                <a:cs typeface="Arial"/>
              </a:rPr>
              <a:t>les </a:t>
            </a:r>
            <a:r>
              <a:rPr sz="2500" spc="-135" dirty="0">
                <a:latin typeface="Arial"/>
                <a:cs typeface="Arial"/>
              </a:rPr>
              <a:t>syndromes </a:t>
            </a:r>
            <a:r>
              <a:rPr sz="2500" spc="-195" dirty="0">
                <a:latin typeface="Arial"/>
                <a:cs typeface="Arial"/>
              </a:rPr>
              <a:t>à</a:t>
            </a:r>
            <a:r>
              <a:rPr sz="2500" spc="-240" dirty="0">
                <a:latin typeface="Arial"/>
                <a:cs typeface="Arial"/>
              </a:rPr>
              <a:t> </a:t>
            </a:r>
            <a:r>
              <a:rPr sz="2500" spc="-40" dirty="0">
                <a:latin typeface="Arial"/>
                <a:cs typeface="Arial"/>
              </a:rPr>
              <a:t>traiter</a:t>
            </a:r>
            <a:endParaRPr sz="2500" dirty="0">
              <a:latin typeface="Arial"/>
              <a:cs typeface="Arial"/>
            </a:endParaRPr>
          </a:p>
          <a:p>
            <a:pPr marL="756285" marR="5080" indent="-287020">
              <a:lnSpc>
                <a:spcPts val="2110"/>
              </a:lnSpc>
              <a:spcBef>
                <a:spcPts val="525"/>
              </a:spcBef>
              <a:tabLst>
                <a:tab pos="926465" algn="l"/>
              </a:tabLst>
            </a:pPr>
            <a:r>
              <a:rPr sz="2200" spc="-204" dirty="0">
                <a:solidFill>
                  <a:srgbClr val="00AF50"/>
                </a:solidFill>
                <a:latin typeface="Arial"/>
                <a:cs typeface="Arial"/>
              </a:rPr>
              <a:t>→		</a:t>
            </a:r>
            <a:r>
              <a:rPr sz="2200" spc="-120" dirty="0">
                <a:latin typeface="Arial"/>
                <a:cs typeface="Arial"/>
              </a:rPr>
              <a:t>si </a:t>
            </a:r>
            <a:r>
              <a:rPr sz="2200" spc="-85" dirty="0">
                <a:latin typeface="Arial"/>
                <a:cs typeface="Arial"/>
              </a:rPr>
              <a:t>prédominance </a:t>
            </a:r>
            <a:r>
              <a:rPr sz="2200" spc="-70" dirty="0">
                <a:latin typeface="Arial"/>
                <a:cs typeface="Arial"/>
              </a:rPr>
              <a:t>du </a:t>
            </a:r>
            <a:r>
              <a:rPr sz="2200" spc="-100" dirty="0">
                <a:latin typeface="Arial"/>
                <a:cs typeface="Arial"/>
              </a:rPr>
              <a:t>syndrome </a:t>
            </a:r>
            <a:r>
              <a:rPr sz="2200" spc="-65" dirty="0">
                <a:latin typeface="Arial"/>
                <a:cs typeface="Arial"/>
              </a:rPr>
              <a:t>délirant </a:t>
            </a:r>
            <a:r>
              <a:rPr sz="2200" spc="-75" dirty="0">
                <a:latin typeface="Arial"/>
                <a:cs typeface="Arial"/>
              </a:rPr>
              <a:t>et </a:t>
            </a:r>
            <a:r>
              <a:rPr sz="2200" spc="-65" dirty="0">
                <a:latin typeface="Arial"/>
                <a:cs typeface="Arial"/>
              </a:rPr>
              <a:t>hallucinatoire </a:t>
            </a:r>
            <a:r>
              <a:rPr sz="2200" spc="-190" dirty="0">
                <a:latin typeface="Arial"/>
                <a:cs typeface="Arial"/>
              </a:rPr>
              <a:t>= </a:t>
            </a:r>
            <a:r>
              <a:rPr sz="2200" spc="-265" dirty="0">
                <a:latin typeface="Arial"/>
                <a:cs typeface="Arial"/>
              </a:rPr>
              <a:t>NLP  </a:t>
            </a:r>
            <a:r>
              <a:rPr sz="2200" spc="-135" dirty="0">
                <a:latin typeface="Arial"/>
                <a:cs typeface="Arial"/>
              </a:rPr>
              <a:t>classiques </a:t>
            </a:r>
            <a:r>
              <a:rPr sz="2200" spc="-170" dirty="0">
                <a:latin typeface="Arial"/>
                <a:cs typeface="Arial"/>
              </a:rPr>
              <a:t>à </a:t>
            </a:r>
            <a:r>
              <a:rPr sz="2200" spc="-30" dirty="0">
                <a:latin typeface="Arial"/>
                <a:cs typeface="Arial"/>
              </a:rPr>
              <a:t>forte </a:t>
            </a:r>
            <a:r>
              <a:rPr sz="2200" spc="-105" dirty="0">
                <a:latin typeface="Arial"/>
                <a:cs typeface="Arial"/>
              </a:rPr>
              <a:t>dose: </a:t>
            </a:r>
            <a:r>
              <a:rPr sz="2200" spc="-85" dirty="0">
                <a:latin typeface="Arial"/>
                <a:cs typeface="Arial"/>
              </a:rPr>
              <a:t>Haldol </a:t>
            </a:r>
            <a:r>
              <a:rPr sz="2200" spc="-110" dirty="0">
                <a:latin typeface="Arial"/>
                <a:cs typeface="Arial"/>
              </a:rPr>
              <a:t>10mg </a:t>
            </a:r>
            <a:r>
              <a:rPr sz="2200" spc="-80" dirty="0">
                <a:latin typeface="Arial"/>
                <a:cs typeface="Arial"/>
              </a:rPr>
              <a:t>par </a:t>
            </a:r>
            <a:r>
              <a:rPr sz="2200" spc="-30" dirty="0">
                <a:latin typeface="Arial"/>
                <a:cs typeface="Arial"/>
              </a:rPr>
              <a:t>jour </a:t>
            </a:r>
            <a:r>
              <a:rPr sz="2200" spc="-145" dirty="0">
                <a:latin typeface="Arial"/>
                <a:cs typeface="Arial"/>
              </a:rPr>
              <a:t>càd </a:t>
            </a:r>
            <a:r>
              <a:rPr sz="2200" spc="-105" dirty="0">
                <a:latin typeface="Arial"/>
                <a:cs typeface="Arial"/>
              </a:rPr>
              <a:t>100 </a:t>
            </a:r>
            <a:r>
              <a:rPr sz="2200" spc="-120" dirty="0">
                <a:latin typeface="Arial"/>
                <a:cs typeface="Arial"/>
              </a:rPr>
              <a:t>Gttes </a:t>
            </a:r>
            <a:r>
              <a:rPr sz="2200" spc="-80" dirty="0">
                <a:latin typeface="Arial"/>
                <a:cs typeface="Arial"/>
              </a:rPr>
              <a:t>par  </a:t>
            </a:r>
            <a:r>
              <a:rPr sz="2200" spc="-30" dirty="0">
                <a:latin typeface="Arial"/>
                <a:cs typeface="Arial"/>
              </a:rPr>
              <a:t>jour </a:t>
            </a:r>
            <a:r>
              <a:rPr sz="2200" spc="-60" dirty="0">
                <a:latin typeface="Arial"/>
                <a:cs typeface="Arial"/>
              </a:rPr>
              <a:t>ou </a:t>
            </a:r>
            <a:r>
              <a:rPr sz="2200" spc="-90" dirty="0">
                <a:latin typeface="Arial"/>
                <a:cs typeface="Arial"/>
              </a:rPr>
              <a:t>antipsychotiques atypiques </a:t>
            </a:r>
            <a:r>
              <a:rPr sz="2200" spc="-170" dirty="0">
                <a:latin typeface="Arial"/>
                <a:cs typeface="Arial"/>
              </a:rPr>
              <a:t>à </a:t>
            </a:r>
            <a:r>
              <a:rPr sz="2200" spc="-30" dirty="0">
                <a:latin typeface="Arial"/>
                <a:cs typeface="Arial"/>
              </a:rPr>
              <a:t>forte </a:t>
            </a:r>
            <a:r>
              <a:rPr sz="2200" spc="-105" dirty="0">
                <a:latin typeface="Arial"/>
                <a:cs typeface="Arial"/>
              </a:rPr>
              <a:t>dose: </a:t>
            </a:r>
            <a:r>
              <a:rPr sz="2200" spc="-120" dirty="0">
                <a:latin typeface="Arial"/>
                <a:cs typeface="Arial"/>
              </a:rPr>
              <a:t>Risperdal </a:t>
            </a:r>
            <a:r>
              <a:rPr sz="2200" spc="-114" dirty="0">
                <a:latin typeface="Arial"/>
                <a:cs typeface="Arial"/>
              </a:rPr>
              <a:t>4mg  </a:t>
            </a:r>
            <a:r>
              <a:rPr sz="2200" spc="-80" dirty="0">
                <a:latin typeface="Arial"/>
                <a:cs typeface="Arial"/>
              </a:rPr>
              <a:t>par</a:t>
            </a:r>
            <a:r>
              <a:rPr sz="2200" spc="-150" dirty="0">
                <a:latin typeface="Arial"/>
                <a:cs typeface="Arial"/>
              </a:rPr>
              <a:t> </a:t>
            </a:r>
            <a:r>
              <a:rPr sz="2200" spc="-30" dirty="0">
                <a:latin typeface="Arial"/>
                <a:cs typeface="Arial"/>
              </a:rPr>
              <a:t>jour</a:t>
            </a:r>
            <a:endParaRPr sz="2200" dirty="0">
              <a:latin typeface="Arial"/>
              <a:cs typeface="Arial"/>
            </a:endParaRPr>
          </a:p>
          <a:p>
            <a:pPr marL="756285" marR="417830" indent="-287020">
              <a:lnSpc>
                <a:spcPct val="80000"/>
              </a:lnSpc>
              <a:spcBef>
                <a:spcPts val="550"/>
              </a:spcBef>
            </a:pPr>
            <a:r>
              <a:rPr sz="2200" spc="-204" dirty="0">
                <a:solidFill>
                  <a:srgbClr val="00AF50"/>
                </a:solidFill>
                <a:latin typeface="Arial"/>
                <a:cs typeface="Arial"/>
              </a:rPr>
              <a:t>→ </a:t>
            </a:r>
            <a:r>
              <a:rPr sz="2200" spc="-120" dirty="0">
                <a:latin typeface="Arial"/>
                <a:cs typeface="Arial"/>
              </a:rPr>
              <a:t>si </a:t>
            </a:r>
            <a:r>
              <a:rPr sz="2200" spc="-85" dirty="0">
                <a:latin typeface="Arial"/>
                <a:cs typeface="Arial"/>
              </a:rPr>
              <a:t>prédominance </a:t>
            </a:r>
            <a:r>
              <a:rPr sz="2200" spc="-145" dirty="0">
                <a:latin typeface="Arial"/>
                <a:cs typeface="Arial"/>
              </a:rPr>
              <a:t>des </a:t>
            </a:r>
            <a:r>
              <a:rPr sz="2200" spc="-105" dirty="0">
                <a:latin typeface="Arial"/>
                <a:cs typeface="Arial"/>
              </a:rPr>
              <a:t>symptômes </a:t>
            </a:r>
            <a:r>
              <a:rPr sz="2200" spc="-110" dirty="0">
                <a:latin typeface="Arial"/>
                <a:cs typeface="Arial"/>
              </a:rPr>
              <a:t>négatifs= </a:t>
            </a:r>
            <a:r>
              <a:rPr sz="2200" spc="-265" dirty="0">
                <a:latin typeface="Arial"/>
                <a:cs typeface="Arial"/>
              </a:rPr>
              <a:t>NLP </a:t>
            </a:r>
            <a:r>
              <a:rPr sz="2200" spc="-135" dirty="0">
                <a:latin typeface="Arial"/>
                <a:cs typeface="Arial"/>
              </a:rPr>
              <a:t>classiques </a:t>
            </a:r>
            <a:r>
              <a:rPr sz="2200" spc="-170" dirty="0">
                <a:latin typeface="Arial"/>
                <a:cs typeface="Arial"/>
              </a:rPr>
              <a:t>à  </a:t>
            </a:r>
            <a:r>
              <a:rPr sz="2200" spc="-70" dirty="0">
                <a:latin typeface="Arial"/>
                <a:cs typeface="Arial"/>
              </a:rPr>
              <a:t>petites </a:t>
            </a:r>
            <a:r>
              <a:rPr sz="2200" spc="-145" dirty="0">
                <a:latin typeface="Arial"/>
                <a:cs typeface="Arial"/>
              </a:rPr>
              <a:t>doses </a:t>
            </a:r>
            <a:r>
              <a:rPr sz="2200" spc="-20" dirty="0">
                <a:latin typeface="Arial"/>
                <a:cs typeface="Arial"/>
              </a:rPr>
              <a:t>: </a:t>
            </a:r>
            <a:r>
              <a:rPr sz="2200" spc="-75" dirty="0">
                <a:latin typeface="Arial"/>
                <a:cs typeface="Arial"/>
              </a:rPr>
              <a:t>Haldol* </a:t>
            </a:r>
            <a:r>
              <a:rPr sz="2200" spc="-105" dirty="0">
                <a:latin typeface="Arial"/>
                <a:cs typeface="Arial"/>
              </a:rPr>
              <a:t>20 </a:t>
            </a:r>
            <a:r>
              <a:rPr sz="2200" spc="-65" dirty="0">
                <a:latin typeface="Arial"/>
                <a:cs typeface="Arial"/>
              </a:rPr>
              <a:t>Gouttes/j, </a:t>
            </a:r>
            <a:r>
              <a:rPr sz="2200" spc="-45" dirty="0">
                <a:latin typeface="Arial"/>
                <a:cs typeface="Arial"/>
              </a:rPr>
              <a:t>Piportil </a:t>
            </a:r>
            <a:r>
              <a:rPr sz="2200" spc="-30" dirty="0">
                <a:latin typeface="Arial"/>
                <a:cs typeface="Arial"/>
              </a:rPr>
              <a:t>10gtt/j, </a:t>
            </a:r>
            <a:r>
              <a:rPr sz="2200" spc="-160" dirty="0">
                <a:latin typeface="Arial"/>
                <a:cs typeface="Arial"/>
              </a:rPr>
              <a:t>Ou </a:t>
            </a:r>
            <a:r>
              <a:rPr sz="2200" spc="-100" dirty="0">
                <a:latin typeface="Arial"/>
                <a:cs typeface="Arial"/>
              </a:rPr>
              <a:t>de  </a:t>
            </a:r>
            <a:r>
              <a:rPr sz="2200" spc="-90" dirty="0">
                <a:latin typeface="Arial"/>
                <a:cs typeface="Arial"/>
              </a:rPr>
              <a:t>préférence </a:t>
            </a:r>
            <a:r>
              <a:rPr sz="2200" spc="-120" dirty="0">
                <a:latin typeface="Arial"/>
                <a:cs typeface="Arial"/>
              </a:rPr>
              <a:t>les </a:t>
            </a:r>
            <a:r>
              <a:rPr sz="2200" spc="-265" dirty="0">
                <a:latin typeface="Arial"/>
                <a:cs typeface="Arial"/>
              </a:rPr>
              <a:t>AP </a:t>
            </a:r>
            <a:r>
              <a:rPr sz="2200" spc="-90" dirty="0">
                <a:latin typeface="Arial"/>
                <a:cs typeface="Arial"/>
              </a:rPr>
              <a:t>atypiques </a:t>
            </a:r>
            <a:r>
              <a:rPr sz="2200" spc="-170" dirty="0">
                <a:latin typeface="Arial"/>
                <a:cs typeface="Arial"/>
              </a:rPr>
              <a:t>+++ </a:t>
            </a:r>
            <a:r>
              <a:rPr sz="2200" spc="-125" dirty="0">
                <a:latin typeface="Arial"/>
                <a:cs typeface="Arial"/>
              </a:rPr>
              <a:t>Solian </a:t>
            </a:r>
            <a:r>
              <a:rPr sz="2200" spc="-120" dirty="0">
                <a:latin typeface="Arial"/>
                <a:cs typeface="Arial"/>
              </a:rPr>
              <a:t>100à </a:t>
            </a:r>
            <a:r>
              <a:rPr sz="2200" spc="-105" dirty="0">
                <a:latin typeface="Arial"/>
                <a:cs typeface="Arial"/>
              </a:rPr>
              <a:t>200 </a:t>
            </a:r>
            <a:r>
              <a:rPr sz="2200" spc="-125" dirty="0">
                <a:latin typeface="Arial"/>
                <a:cs typeface="Arial"/>
              </a:rPr>
              <a:t>mg</a:t>
            </a:r>
            <a:r>
              <a:rPr sz="2200" spc="-22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/jour</a:t>
            </a:r>
          </a:p>
          <a:p>
            <a:pPr marL="356870" marR="779145" indent="-344805">
              <a:lnSpc>
                <a:spcPts val="2400"/>
              </a:lnSpc>
              <a:spcBef>
                <a:spcPts val="570"/>
              </a:spcBef>
              <a:tabLst>
                <a:tab pos="1682750" algn="l"/>
              </a:tabLst>
            </a:pPr>
            <a:r>
              <a:rPr sz="2500" spc="-245" dirty="0">
                <a:solidFill>
                  <a:srgbClr val="FF0000"/>
                </a:solidFill>
                <a:latin typeface="Arial"/>
                <a:cs typeface="Arial"/>
              </a:rPr>
              <a:t>→ </a:t>
            </a:r>
            <a:r>
              <a:rPr sz="2500" spc="-85" dirty="0">
                <a:latin typeface="Arial"/>
                <a:cs typeface="Arial"/>
              </a:rPr>
              <a:t>Attendre </a:t>
            </a:r>
            <a:r>
              <a:rPr sz="2500" spc="-70" dirty="0">
                <a:latin typeface="Arial"/>
                <a:cs typeface="Arial"/>
              </a:rPr>
              <a:t>toujours </a:t>
            </a:r>
            <a:r>
              <a:rPr sz="2500" spc="-125" dirty="0">
                <a:latin typeface="Arial"/>
                <a:cs typeface="Arial"/>
              </a:rPr>
              <a:t>4 </a:t>
            </a:r>
            <a:r>
              <a:rPr sz="2500" spc="-195" dirty="0">
                <a:latin typeface="Arial"/>
                <a:cs typeface="Arial"/>
              </a:rPr>
              <a:t>à </a:t>
            </a:r>
            <a:r>
              <a:rPr sz="2500" spc="-125" dirty="0">
                <a:latin typeface="Arial"/>
                <a:cs typeface="Arial"/>
              </a:rPr>
              <a:t>6 </a:t>
            </a:r>
            <a:r>
              <a:rPr sz="2500" spc="-150" dirty="0">
                <a:latin typeface="Arial"/>
                <a:cs typeface="Arial"/>
              </a:rPr>
              <a:t>semaines </a:t>
            </a:r>
            <a:r>
              <a:rPr sz="2500" spc="-145" dirty="0">
                <a:latin typeface="Arial"/>
                <a:cs typeface="Arial"/>
              </a:rPr>
              <a:t>avant </a:t>
            </a:r>
            <a:r>
              <a:rPr sz="2500" spc="-114" dirty="0">
                <a:latin typeface="Arial"/>
                <a:cs typeface="Arial"/>
              </a:rPr>
              <a:t>de </a:t>
            </a:r>
            <a:r>
              <a:rPr sz="2500" spc="-135" dirty="0">
                <a:latin typeface="Arial"/>
                <a:cs typeface="Arial"/>
              </a:rPr>
              <a:t>changer </a:t>
            </a:r>
            <a:r>
              <a:rPr sz="2500" spc="-100" dirty="0">
                <a:latin typeface="Arial"/>
                <a:cs typeface="Arial"/>
              </a:rPr>
              <a:t>la  </a:t>
            </a:r>
            <a:r>
              <a:rPr sz="2500" spc="-90" dirty="0">
                <a:latin typeface="Arial"/>
                <a:cs typeface="Arial"/>
              </a:rPr>
              <a:t>molécule	</a:t>
            </a:r>
            <a:r>
              <a:rPr sz="2500" spc="-60" dirty="0">
                <a:latin typeface="Arial"/>
                <a:cs typeface="Arial"/>
              </a:rPr>
              <a:t>pour </a:t>
            </a:r>
            <a:r>
              <a:rPr sz="2500" spc="-50" dirty="0">
                <a:latin typeface="Arial"/>
                <a:cs typeface="Arial"/>
              </a:rPr>
              <a:t>vérifier </a:t>
            </a:r>
            <a:r>
              <a:rPr sz="2500" spc="-145" dirty="0">
                <a:latin typeface="Arial"/>
                <a:cs typeface="Arial"/>
              </a:rPr>
              <a:t>son</a:t>
            </a:r>
            <a:r>
              <a:rPr sz="2500" spc="-320" dirty="0">
                <a:latin typeface="Arial"/>
                <a:cs typeface="Arial"/>
              </a:rPr>
              <a:t> </a:t>
            </a:r>
            <a:r>
              <a:rPr sz="2500" spc="-85" dirty="0">
                <a:latin typeface="Arial"/>
                <a:cs typeface="Arial"/>
              </a:rPr>
              <a:t>efficacité</a:t>
            </a:r>
            <a:endParaRPr sz="2500" dirty="0">
              <a:latin typeface="Arial"/>
              <a:cs typeface="Arial"/>
            </a:endParaRPr>
          </a:p>
          <a:p>
            <a:pPr marL="356870" marR="116839" indent="-344805">
              <a:lnSpc>
                <a:spcPts val="2400"/>
              </a:lnSpc>
              <a:spcBef>
                <a:spcPts val="600"/>
              </a:spcBef>
              <a:tabLst>
                <a:tab pos="3223260" algn="l"/>
                <a:tab pos="4428490" algn="l"/>
              </a:tabLst>
            </a:pPr>
            <a:r>
              <a:rPr sz="2500" spc="-245" dirty="0">
                <a:solidFill>
                  <a:srgbClr val="FF0000"/>
                </a:solidFill>
                <a:latin typeface="Arial"/>
                <a:cs typeface="Arial"/>
              </a:rPr>
              <a:t>→ </a:t>
            </a:r>
            <a:r>
              <a:rPr sz="2500" spc="-100" dirty="0">
                <a:latin typeface="Arial"/>
                <a:cs typeface="Arial"/>
              </a:rPr>
              <a:t>la </a:t>
            </a:r>
            <a:r>
              <a:rPr sz="2500" spc="-80" dirty="0">
                <a:latin typeface="Arial"/>
                <a:cs typeface="Arial"/>
              </a:rPr>
              <a:t>monothérapie </a:t>
            </a:r>
            <a:r>
              <a:rPr sz="2500" spc="-145" dirty="0">
                <a:latin typeface="Arial"/>
                <a:cs typeface="Arial"/>
              </a:rPr>
              <a:t>est </a:t>
            </a:r>
            <a:r>
              <a:rPr sz="2500" spc="-100" dirty="0">
                <a:latin typeface="Arial"/>
                <a:cs typeface="Arial"/>
              </a:rPr>
              <a:t>la </a:t>
            </a:r>
            <a:r>
              <a:rPr sz="2500" spc="-105" dirty="0">
                <a:latin typeface="Arial"/>
                <a:cs typeface="Arial"/>
              </a:rPr>
              <a:t>règle </a:t>
            </a:r>
            <a:r>
              <a:rPr sz="2500" spc="-135" dirty="0">
                <a:latin typeface="Arial"/>
                <a:cs typeface="Arial"/>
              </a:rPr>
              <a:t>sauf </a:t>
            </a:r>
            <a:r>
              <a:rPr sz="2500" spc="-60" dirty="0">
                <a:latin typeface="Arial"/>
                <a:cs typeface="Arial"/>
              </a:rPr>
              <a:t>pour </a:t>
            </a:r>
            <a:r>
              <a:rPr sz="2500" spc="-140" dirty="0">
                <a:latin typeface="Arial"/>
                <a:cs typeface="Arial"/>
              </a:rPr>
              <a:t>les </a:t>
            </a:r>
            <a:r>
              <a:rPr sz="2500" spc="-100" dirty="0">
                <a:latin typeface="Arial"/>
                <a:cs typeface="Arial"/>
              </a:rPr>
              <a:t>formes </a:t>
            </a:r>
            <a:r>
              <a:rPr sz="2500" spc="-185" dirty="0">
                <a:latin typeface="Arial"/>
                <a:cs typeface="Arial"/>
              </a:rPr>
              <a:t>avec  </a:t>
            </a:r>
            <a:r>
              <a:rPr sz="2500" spc="-80" dirty="0">
                <a:latin typeface="Arial"/>
                <a:cs typeface="Arial"/>
              </a:rPr>
              <a:t>troubles du </a:t>
            </a:r>
            <a:r>
              <a:rPr sz="2500" spc="-75" dirty="0">
                <a:latin typeface="Arial"/>
                <a:cs typeface="Arial"/>
              </a:rPr>
              <a:t>comportement, </a:t>
            </a:r>
            <a:r>
              <a:rPr sz="2500" spc="-160" dirty="0">
                <a:latin typeface="Arial"/>
                <a:cs typeface="Arial"/>
              </a:rPr>
              <a:t>angoisse </a:t>
            </a:r>
            <a:r>
              <a:rPr sz="2500" spc="-60" dirty="0">
                <a:latin typeface="Arial"/>
                <a:cs typeface="Arial"/>
              </a:rPr>
              <a:t>importante, </a:t>
            </a:r>
            <a:r>
              <a:rPr sz="2500" spc="-155" dirty="0">
                <a:latin typeface="Arial"/>
                <a:cs typeface="Arial"/>
              </a:rPr>
              <a:t>dans </a:t>
            </a:r>
            <a:r>
              <a:rPr sz="2500" spc="-175" dirty="0">
                <a:latin typeface="Arial"/>
                <a:cs typeface="Arial"/>
              </a:rPr>
              <a:t>ce  </a:t>
            </a:r>
            <a:r>
              <a:rPr sz="2500" spc="-229" dirty="0">
                <a:latin typeface="Arial"/>
                <a:cs typeface="Arial"/>
              </a:rPr>
              <a:t>cas </a:t>
            </a:r>
            <a:r>
              <a:rPr sz="2500" spc="-100" dirty="0">
                <a:latin typeface="Arial"/>
                <a:cs typeface="Arial"/>
              </a:rPr>
              <a:t>là </a:t>
            </a:r>
            <a:r>
              <a:rPr sz="2500" spc="-80" dirty="0">
                <a:latin typeface="Arial"/>
                <a:cs typeface="Arial"/>
              </a:rPr>
              <a:t>on </a:t>
            </a:r>
            <a:r>
              <a:rPr sz="2500" spc="-165" dirty="0">
                <a:latin typeface="Arial"/>
                <a:cs typeface="Arial"/>
              </a:rPr>
              <a:t>associe des </a:t>
            </a:r>
            <a:r>
              <a:rPr sz="2500" spc="-305" dirty="0">
                <a:latin typeface="Arial"/>
                <a:cs typeface="Arial"/>
              </a:rPr>
              <a:t>NLP </a:t>
            </a:r>
            <a:r>
              <a:rPr sz="2500" spc="-114" dirty="0">
                <a:latin typeface="Arial"/>
                <a:cs typeface="Arial"/>
              </a:rPr>
              <a:t>sédatifs </a:t>
            </a:r>
            <a:r>
              <a:rPr sz="2500" spc="-35" dirty="0">
                <a:latin typeface="Arial"/>
                <a:cs typeface="Arial"/>
              </a:rPr>
              <a:t>tel </a:t>
            </a:r>
            <a:r>
              <a:rPr sz="2500" spc="-30" dirty="0">
                <a:latin typeface="Arial"/>
                <a:cs typeface="Arial"/>
              </a:rPr>
              <a:t>: </a:t>
            </a:r>
            <a:r>
              <a:rPr sz="2500" spc="-105" dirty="0">
                <a:latin typeface="Arial"/>
                <a:cs typeface="Arial"/>
              </a:rPr>
              <a:t>levopromazine, </a:t>
            </a:r>
            <a:r>
              <a:rPr sz="2500" spc="-80" dirty="0">
                <a:latin typeface="Arial"/>
                <a:cs typeface="Arial"/>
              </a:rPr>
              <a:t>ou  </a:t>
            </a:r>
            <a:r>
              <a:rPr sz="2500" spc="-75" dirty="0">
                <a:latin typeface="Arial"/>
                <a:cs typeface="Arial"/>
              </a:rPr>
              <a:t>bien</a:t>
            </a:r>
            <a:r>
              <a:rPr sz="2500" spc="-140" dirty="0">
                <a:latin typeface="Arial"/>
                <a:cs typeface="Arial"/>
              </a:rPr>
              <a:t> </a:t>
            </a:r>
            <a:r>
              <a:rPr sz="2500" spc="-95" dirty="0">
                <a:latin typeface="Arial"/>
                <a:cs typeface="Arial"/>
              </a:rPr>
              <a:t>chlorpromazine.	</a:t>
            </a:r>
            <a:r>
              <a:rPr sz="2500" spc="-130" dirty="0">
                <a:latin typeface="Arial"/>
                <a:cs typeface="Arial"/>
              </a:rPr>
              <a:t>Largactil	</a:t>
            </a:r>
            <a:r>
              <a:rPr sz="2500" spc="-80" dirty="0">
                <a:latin typeface="Arial"/>
                <a:cs typeface="Arial"/>
              </a:rPr>
              <a:t>ou </a:t>
            </a:r>
            <a:r>
              <a:rPr sz="2500" spc="-130" dirty="0">
                <a:latin typeface="Arial"/>
                <a:cs typeface="Arial"/>
              </a:rPr>
              <a:t>Nozinan </a:t>
            </a:r>
            <a:r>
              <a:rPr sz="2500" spc="-125" dirty="0">
                <a:latin typeface="Arial"/>
                <a:cs typeface="Arial"/>
              </a:rPr>
              <a:t>100 </a:t>
            </a:r>
            <a:r>
              <a:rPr sz="2500" spc="-195" dirty="0">
                <a:latin typeface="Arial"/>
                <a:cs typeface="Arial"/>
              </a:rPr>
              <a:t>à</a:t>
            </a:r>
            <a:r>
              <a:rPr sz="2500" spc="-305" dirty="0">
                <a:latin typeface="Arial"/>
                <a:cs typeface="Arial"/>
              </a:rPr>
              <a:t> </a:t>
            </a:r>
            <a:r>
              <a:rPr sz="2500" spc="-65" dirty="0">
                <a:latin typeface="Arial"/>
                <a:cs typeface="Arial"/>
              </a:rPr>
              <a:t>300mg/j</a:t>
            </a:r>
            <a:endParaRPr sz="25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310132" y="1911095"/>
            <a:ext cx="4535805" cy="105798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800" b="1" u="sng" spc="-175" dirty="0">
                <a:solidFill>
                  <a:srgbClr val="00B050"/>
                </a:solidFill>
                <a:latin typeface="Arial"/>
                <a:cs typeface="Arial"/>
              </a:rPr>
              <a:t>B. </a:t>
            </a:r>
            <a:r>
              <a:rPr sz="2800" b="1" u="sng" spc="-150" dirty="0">
                <a:solidFill>
                  <a:srgbClr val="00B050"/>
                </a:solidFill>
                <a:latin typeface="Arial"/>
                <a:cs typeface="Arial"/>
              </a:rPr>
              <a:t>Moyens </a:t>
            </a:r>
            <a:r>
              <a:rPr sz="2800" b="1" u="sng" spc="-70" dirty="0">
                <a:solidFill>
                  <a:srgbClr val="00B050"/>
                </a:solidFill>
                <a:latin typeface="Arial"/>
                <a:cs typeface="Arial"/>
              </a:rPr>
              <a:t>et</a:t>
            </a:r>
            <a:r>
              <a:rPr sz="2800" b="1" u="sng" spc="15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2800" b="1" u="sng" spc="-140" dirty="0">
                <a:solidFill>
                  <a:srgbClr val="00B050"/>
                </a:solidFill>
                <a:latin typeface="Arial"/>
                <a:cs typeface="Arial"/>
              </a:rPr>
              <a:t>indications</a:t>
            </a:r>
            <a:endParaRPr sz="2800" u="sng" dirty="0">
              <a:solidFill>
                <a:srgbClr val="00B050"/>
              </a:solidFill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000" spc="-210" dirty="0">
                <a:latin typeface="Arial"/>
                <a:cs typeface="Arial"/>
              </a:rPr>
              <a:t>Les </a:t>
            </a:r>
            <a:r>
              <a:rPr sz="2000" spc="-50" dirty="0">
                <a:latin typeface="Arial"/>
                <a:cs typeface="Arial"/>
              </a:rPr>
              <a:t>anti </a:t>
            </a:r>
            <a:r>
              <a:rPr sz="2000" spc="-95" dirty="0">
                <a:latin typeface="Arial"/>
                <a:cs typeface="Arial"/>
              </a:rPr>
              <a:t>psychotiques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spc="-70" dirty="0">
                <a:latin typeface="Arial"/>
                <a:cs typeface="Arial"/>
              </a:rPr>
              <a:t>(neuroleptiques)</a:t>
            </a:r>
            <a:endParaRPr sz="2000" dirty="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000" spc="-120" dirty="0">
                <a:latin typeface="Arial"/>
                <a:cs typeface="Arial"/>
              </a:rPr>
              <a:t>les </a:t>
            </a:r>
            <a:r>
              <a:rPr sz="2000" spc="-50" dirty="0">
                <a:latin typeface="Arial"/>
                <a:cs typeface="Arial"/>
              </a:rPr>
              <a:t>anti </a:t>
            </a:r>
            <a:r>
              <a:rPr sz="2000" spc="-95" dirty="0">
                <a:latin typeface="Arial"/>
                <a:cs typeface="Arial"/>
              </a:rPr>
              <a:t>psychotiques </a:t>
            </a:r>
            <a:r>
              <a:rPr sz="2000" spc="-85" dirty="0">
                <a:latin typeface="Arial"/>
                <a:cs typeface="Arial"/>
              </a:rPr>
              <a:t>atypiques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: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10132" y="5568695"/>
            <a:ext cx="5650865" cy="634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0"/>
              </a:spcBef>
              <a:tabLst>
                <a:tab pos="3096895" algn="l"/>
                <a:tab pos="4544695" algn="l"/>
              </a:tabLst>
            </a:pPr>
            <a:r>
              <a:rPr sz="2000" spc="-110" dirty="0">
                <a:latin typeface="Arial"/>
                <a:cs typeface="Arial"/>
              </a:rPr>
              <a:t>Olanzapine </a:t>
            </a:r>
            <a:r>
              <a:rPr sz="2000" spc="-135" dirty="0">
                <a:latin typeface="Arial"/>
                <a:cs typeface="Arial"/>
              </a:rPr>
              <a:t>=Zyprexa*  </a:t>
            </a:r>
            <a:r>
              <a:rPr sz="2000" spc="-114" dirty="0">
                <a:latin typeface="Arial"/>
                <a:cs typeface="Arial"/>
              </a:rPr>
              <a:t>cp </a:t>
            </a:r>
            <a:r>
              <a:rPr sz="2000" spc="-180" dirty="0">
                <a:latin typeface="Arial"/>
                <a:cs typeface="Arial"/>
              </a:rPr>
              <a:t>=</a:t>
            </a:r>
            <a:r>
              <a:rPr sz="2000" spc="-220" dirty="0">
                <a:latin typeface="Arial"/>
                <a:cs typeface="Arial"/>
              </a:rPr>
              <a:t> </a:t>
            </a:r>
            <a:r>
              <a:rPr sz="2000" spc="-70" dirty="0">
                <a:latin typeface="Arial"/>
                <a:cs typeface="Arial"/>
              </a:rPr>
              <a:t>Médizapin*</a:t>
            </a:r>
            <a:r>
              <a:rPr sz="2000" spc="55" dirty="0">
                <a:latin typeface="Arial"/>
                <a:cs typeface="Arial"/>
              </a:rPr>
              <a:t> </a:t>
            </a:r>
            <a:r>
              <a:rPr sz="2000" spc="-114" dirty="0">
                <a:latin typeface="Arial"/>
                <a:cs typeface="Arial"/>
              </a:rPr>
              <a:t>cp	</a:t>
            </a:r>
            <a:r>
              <a:rPr sz="2000" spc="-105" dirty="0">
                <a:latin typeface="Arial"/>
                <a:cs typeface="Arial"/>
              </a:rPr>
              <a:t>5 </a:t>
            </a:r>
            <a:r>
              <a:rPr sz="2000" spc="-160" dirty="0">
                <a:latin typeface="Arial"/>
                <a:cs typeface="Arial"/>
              </a:rPr>
              <a:t>à </a:t>
            </a:r>
            <a:r>
              <a:rPr sz="2000" spc="-50" dirty="0">
                <a:latin typeface="Arial"/>
                <a:cs typeface="Arial"/>
              </a:rPr>
              <a:t>20mg/j  </a:t>
            </a:r>
            <a:r>
              <a:rPr sz="2000" spc="-100" dirty="0">
                <a:latin typeface="Arial"/>
                <a:cs typeface="Arial"/>
              </a:rPr>
              <a:t>Respiridone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spc="-180" dirty="0">
                <a:latin typeface="Arial"/>
                <a:cs typeface="Arial"/>
              </a:rPr>
              <a:t>=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risperdal*cp	</a:t>
            </a:r>
            <a:r>
              <a:rPr sz="2000" spc="-105" dirty="0">
                <a:latin typeface="Arial"/>
                <a:cs typeface="Arial"/>
              </a:rPr>
              <a:t>2 </a:t>
            </a:r>
            <a:r>
              <a:rPr sz="2000" spc="-160" dirty="0">
                <a:latin typeface="Arial"/>
                <a:cs typeface="Arial"/>
              </a:rPr>
              <a:t>à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-40" dirty="0">
                <a:latin typeface="Arial"/>
                <a:cs typeface="Arial"/>
              </a:rPr>
              <a:t>8mg/j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25955" y="3072383"/>
            <a:ext cx="2665095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spc="-285" dirty="0">
                <a:latin typeface="Arial"/>
                <a:cs typeface="Arial"/>
              </a:rPr>
              <a:t>Les </a:t>
            </a:r>
            <a:r>
              <a:rPr sz="2800" spc="-335" dirty="0">
                <a:latin typeface="Arial"/>
                <a:cs typeface="Arial"/>
              </a:rPr>
              <a:t>NLP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spc="-170" dirty="0">
                <a:latin typeface="Arial"/>
                <a:cs typeface="Arial"/>
              </a:rPr>
              <a:t>classiques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45228" y="3081528"/>
            <a:ext cx="2802890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86435" indent="635">
              <a:lnSpc>
                <a:spcPct val="100000"/>
              </a:lnSpc>
              <a:spcBef>
                <a:spcPts val="100"/>
              </a:spcBef>
            </a:pPr>
            <a:r>
              <a:rPr sz="1800" spc="-65" dirty="0">
                <a:latin typeface="Arial"/>
                <a:cs typeface="Arial"/>
              </a:rPr>
              <a:t>*</a:t>
            </a:r>
            <a:r>
              <a:rPr sz="1800" u="heavy" spc="-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Incisifs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50" dirty="0">
                <a:latin typeface="Arial"/>
                <a:cs typeface="Arial"/>
              </a:rPr>
              <a:t>(anti </a:t>
            </a:r>
            <a:r>
              <a:rPr sz="1800" spc="-40" dirty="0">
                <a:latin typeface="Arial"/>
                <a:cs typeface="Arial"/>
              </a:rPr>
              <a:t>productif  </a:t>
            </a:r>
            <a:r>
              <a:rPr sz="1800" spc="-60" dirty="0">
                <a:latin typeface="Arial"/>
                <a:cs typeface="Arial"/>
              </a:rPr>
              <a:t>Haloperidol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  <a:p>
            <a:pPr marL="60960">
              <a:lnSpc>
                <a:spcPct val="100000"/>
              </a:lnSpc>
            </a:pPr>
            <a:r>
              <a:rPr sz="1800" spc="-90" dirty="0">
                <a:latin typeface="Arial"/>
                <a:cs typeface="Arial"/>
              </a:rPr>
              <a:t>2 </a:t>
            </a:r>
            <a:r>
              <a:rPr sz="1800" spc="-140" dirty="0">
                <a:latin typeface="Arial"/>
                <a:cs typeface="Arial"/>
              </a:rPr>
              <a:t>à </a:t>
            </a:r>
            <a:r>
              <a:rPr sz="1800" spc="-90" dirty="0">
                <a:latin typeface="Arial"/>
                <a:cs typeface="Arial"/>
              </a:rPr>
              <a:t>10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mg/j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90" dirty="0">
                <a:latin typeface="Arial"/>
                <a:cs typeface="Arial"/>
              </a:rPr>
              <a:t>20 </a:t>
            </a:r>
            <a:r>
              <a:rPr sz="1800" dirty="0">
                <a:latin typeface="Arial"/>
                <a:cs typeface="Arial"/>
              </a:rPr>
              <a:t>/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100gtt/j</a:t>
            </a:r>
            <a:endParaRPr sz="1800">
              <a:latin typeface="Arial"/>
              <a:cs typeface="Arial"/>
            </a:endParaRPr>
          </a:p>
          <a:p>
            <a:pPr marL="13335">
              <a:lnSpc>
                <a:spcPct val="100000"/>
              </a:lnSpc>
              <a:spcBef>
                <a:spcPts val="720"/>
              </a:spcBef>
            </a:pPr>
            <a:r>
              <a:rPr sz="1800" dirty="0">
                <a:latin typeface="Arial"/>
                <a:cs typeface="Arial"/>
              </a:rPr>
              <a:t>*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u="heavy" spc="-114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Sédatifs</a:t>
            </a:r>
            <a:endParaRPr sz="18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spc="-95" dirty="0">
                <a:latin typeface="Arial"/>
                <a:cs typeface="Arial"/>
              </a:rPr>
              <a:t>Levopromazine </a:t>
            </a:r>
            <a:r>
              <a:rPr sz="1800" spc="-20" dirty="0">
                <a:latin typeface="Arial"/>
                <a:cs typeface="Arial"/>
              </a:rPr>
              <a:t>: </a:t>
            </a:r>
            <a:r>
              <a:rPr sz="1800" spc="-85" dirty="0">
                <a:latin typeface="Arial"/>
                <a:cs typeface="Arial"/>
              </a:rPr>
              <a:t>Nozinan* </a:t>
            </a:r>
            <a:r>
              <a:rPr sz="1800" spc="-310" dirty="0">
                <a:latin typeface="Arial"/>
                <a:cs typeface="Arial"/>
              </a:rPr>
              <a:t>CP  </a:t>
            </a:r>
            <a:r>
              <a:rPr sz="1800" spc="-80" dirty="0">
                <a:latin typeface="Arial"/>
                <a:cs typeface="Arial"/>
              </a:rPr>
              <a:t>Chlorpromazine </a:t>
            </a:r>
            <a:r>
              <a:rPr sz="1800" spc="-20" dirty="0">
                <a:latin typeface="Arial"/>
                <a:cs typeface="Arial"/>
              </a:rPr>
              <a:t>: </a:t>
            </a:r>
            <a:r>
              <a:rPr sz="1800" spc="-80" dirty="0">
                <a:latin typeface="Arial"/>
                <a:cs typeface="Arial"/>
              </a:rPr>
              <a:t>Largactil*</a:t>
            </a:r>
            <a:r>
              <a:rPr sz="1800" spc="-155" dirty="0">
                <a:latin typeface="Arial"/>
                <a:cs typeface="Arial"/>
              </a:rPr>
              <a:t> </a:t>
            </a:r>
            <a:r>
              <a:rPr sz="1800" spc="-95" dirty="0">
                <a:latin typeface="Arial"/>
                <a:cs typeface="Arial"/>
              </a:rPr>
              <a:t>cp  </a:t>
            </a:r>
            <a:r>
              <a:rPr sz="1800" spc="-90" dirty="0">
                <a:latin typeface="Arial"/>
                <a:cs typeface="Arial"/>
              </a:rPr>
              <a:t>100 </a:t>
            </a:r>
            <a:r>
              <a:rPr sz="1800" spc="-140" dirty="0">
                <a:latin typeface="Arial"/>
                <a:cs typeface="Arial"/>
              </a:rPr>
              <a:t>à</a:t>
            </a:r>
            <a:r>
              <a:rPr sz="1800" spc="-130" dirty="0">
                <a:latin typeface="Arial"/>
                <a:cs typeface="Arial"/>
              </a:rPr>
              <a:t> </a:t>
            </a:r>
            <a:r>
              <a:rPr sz="1800" spc="-50" dirty="0">
                <a:latin typeface="Arial"/>
                <a:cs typeface="Arial"/>
              </a:rPr>
              <a:t>300mg/j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310132" y="1892807"/>
            <a:ext cx="7895590" cy="411099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6870" marR="251460" indent="-344805">
              <a:lnSpc>
                <a:spcPts val="2400"/>
              </a:lnSpc>
              <a:spcBef>
                <a:spcPts val="675"/>
              </a:spcBef>
              <a:tabLst>
                <a:tab pos="4371340" algn="l"/>
              </a:tabLst>
            </a:pPr>
            <a:r>
              <a:rPr sz="2500" spc="-245" dirty="0">
                <a:solidFill>
                  <a:srgbClr val="FF0000"/>
                </a:solidFill>
                <a:latin typeface="Arial"/>
                <a:cs typeface="Arial"/>
              </a:rPr>
              <a:t>→ </a:t>
            </a:r>
            <a:r>
              <a:rPr sz="2500" spc="-100" dirty="0">
                <a:latin typeface="Arial"/>
                <a:cs typeface="Arial"/>
              </a:rPr>
              <a:t>l’urgence </a:t>
            </a:r>
            <a:r>
              <a:rPr sz="2500" spc="-30" dirty="0">
                <a:latin typeface="Arial"/>
                <a:cs typeface="Arial"/>
              </a:rPr>
              <a:t>: </a:t>
            </a:r>
            <a:r>
              <a:rPr sz="2500" spc="-75" dirty="0">
                <a:latin typeface="Arial"/>
                <a:cs typeface="Arial"/>
              </a:rPr>
              <a:t>agitation, </a:t>
            </a:r>
            <a:r>
              <a:rPr sz="2500" spc="-80" dirty="0">
                <a:latin typeface="Arial"/>
                <a:cs typeface="Arial"/>
              </a:rPr>
              <a:t>troubles du </a:t>
            </a:r>
            <a:r>
              <a:rPr sz="2500" spc="-75" dirty="0">
                <a:latin typeface="Arial"/>
                <a:cs typeface="Arial"/>
              </a:rPr>
              <a:t>comportement,  </a:t>
            </a:r>
            <a:r>
              <a:rPr sz="2500" spc="-110" dirty="0">
                <a:latin typeface="Arial"/>
                <a:cs typeface="Arial"/>
              </a:rPr>
              <a:t>dangerosité, </a:t>
            </a:r>
            <a:r>
              <a:rPr sz="2500" spc="-95" dirty="0">
                <a:latin typeface="Arial"/>
                <a:cs typeface="Arial"/>
              </a:rPr>
              <a:t>violence, </a:t>
            </a:r>
            <a:r>
              <a:rPr sz="2500" spc="-250" dirty="0">
                <a:latin typeface="Arial"/>
                <a:cs typeface="Arial"/>
              </a:rPr>
              <a:t>….ou </a:t>
            </a:r>
            <a:r>
              <a:rPr sz="2500" spc="-114" dirty="0">
                <a:latin typeface="Arial"/>
                <a:cs typeface="Arial"/>
              </a:rPr>
              <a:t>de </a:t>
            </a:r>
            <a:r>
              <a:rPr sz="2500" spc="-100" dirty="0">
                <a:latin typeface="Arial"/>
                <a:cs typeface="Arial"/>
              </a:rPr>
              <a:t>refus </a:t>
            </a:r>
            <a:r>
              <a:rPr sz="2500" spc="-114" dirty="0">
                <a:latin typeface="Arial"/>
                <a:cs typeface="Arial"/>
              </a:rPr>
              <a:t>de </a:t>
            </a:r>
            <a:r>
              <a:rPr sz="2500" spc="-60" dirty="0">
                <a:latin typeface="Arial"/>
                <a:cs typeface="Arial"/>
              </a:rPr>
              <a:t>traitement </a:t>
            </a:r>
            <a:r>
              <a:rPr sz="2500" spc="-220" dirty="0">
                <a:latin typeface="Arial"/>
                <a:cs typeface="Arial"/>
              </a:rPr>
              <a:t>= </a:t>
            </a:r>
            <a:r>
              <a:rPr sz="2500" spc="-95" dirty="0">
                <a:latin typeface="Arial"/>
                <a:cs typeface="Arial"/>
              </a:rPr>
              <a:t>voie  </a:t>
            </a:r>
            <a:r>
              <a:rPr sz="2500" spc="-75" dirty="0">
                <a:latin typeface="Arial"/>
                <a:cs typeface="Arial"/>
              </a:rPr>
              <a:t>injectable </a:t>
            </a:r>
            <a:r>
              <a:rPr sz="2500" spc="-30" dirty="0">
                <a:latin typeface="Arial"/>
                <a:cs typeface="Arial"/>
              </a:rPr>
              <a:t>: </a:t>
            </a:r>
            <a:r>
              <a:rPr sz="2500" spc="-100" dirty="0">
                <a:latin typeface="Arial"/>
                <a:cs typeface="Arial"/>
              </a:rPr>
              <a:t>Haldol</a:t>
            </a:r>
            <a:r>
              <a:rPr sz="2500" spc="-320" dirty="0">
                <a:latin typeface="Arial"/>
                <a:cs typeface="Arial"/>
              </a:rPr>
              <a:t> </a:t>
            </a:r>
            <a:r>
              <a:rPr sz="2500" spc="-125" dirty="0">
                <a:latin typeface="Arial"/>
                <a:cs typeface="Arial"/>
              </a:rPr>
              <a:t>amp</a:t>
            </a:r>
            <a:r>
              <a:rPr sz="2500" spc="-100" dirty="0">
                <a:latin typeface="Arial"/>
                <a:cs typeface="Arial"/>
              </a:rPr>
              <a:t> </a:t>
            </a:r>
            <a:r>
              <a:rPr sz="2500" spc="-145" dirty="0">
                <a:latin typeface="Arial"/>
                <a:cs typeface="Arial"/>
              </a:rPr>
              <a:t>5mg	</a:t>
            </a:r>
            <a:r>
              <a:rPr sz="2500" spc="-125" dirty="0">
                <a:latin typeface="Arial"/>
                <a:cs typeface="Arial"/>
              </a:rPr>
              <a:t>1 </a:t>
            </a:r>
            <a:r>
              <a:rPr sz="2500" spc="-195" dirty="0">
                <a:latin typeface="Arial"/>
                <a:cs typeface="Arial"/>
              </a:rPr>
              <a:t>à </a:t>
            </a:r>
            <a:r>
              <a:rPr sz="2500" spc="-125" dirty="0">
                <a:latin typeface="Arial"/>
                <a:cs typeface="Arial"/>
              </a:rPr>
              <a:t>2 amp </a:t>
            </a:r>
            <a:r>
              <a:rPr sz="2500" spc="-114" dirty="0">
                <a:latin typeface="Arial"/>
                <a:cs typeface="Arial"/>
              </a:rPr>
              <a:t>en</a:t>
            </a:r>
            <a:r>
              <a:rPr sz="2500" spc="-140" dirty="0">
                <a:latin typeface="Arial"/>
                <a:cs typeface="Arial"/>
              </a:rPr>
              <a:t> </a:t>
            </a:r>
            <a:r>
              <a:rPr sz="2500" spc="-40" dirty="0">
                <a:latin typeface="Arial"/>
                <a:cs typeface="Arial"/>
              </a:rPr>
              <a:t>IM</a:t>
            </a:r>
            <a:endParaRPr sz="2500" dirty="0">
              <a:latin typeface="Arial"/>
              <a:cs typeface="Arial"/>
            </a:endParaRPr>
          </a:p>
          <a:p>
            <a:pPr marL="356870" marR="5080" indent="-60960">
              <a:lnSpc>
                <a:spcPts val="2400"/>
              </a:lnSpc>
              <a:spcBef>
                <a:spcPts val="600"/>
              </a:spcBef>
              <a:tabLst>
                <a:tab pos="5947410" algn="l"/>
              </a:tabLst>
            </a:pPr>
            <a:r>
              <a:rPr sz="2500" spc="-125" dirty="0">
                <a:latin typeface="Arial"/>
                <a:cs typeface="Arial"/>
              </a:rPr>
              <a:t>Valium </a:t>
            </a:r>
            <a:r>
              <a:rPr sz="2500" spc="-140" dirty="0">
                <a:latin typeface="Arial"/>
                <a:cs typeface="Arial"/>
              </a:rPr>
              <a:t>10mg </a:t>
            </a:r>
            <a:r>
              <a:rPr sz="2500" spc="-125" dirty="0">
                <a:latin typeface="Arial"/>
                <a:cs typeface="Arial"/>
              </a:rPr>
              <a:t>amp </a:t>
            </a:r>
            <a:r>
              <a:rPr sz="2500" spc="-80" dirty="0">
                <a:latin typeface="Arial"/>
                <a:cs typeface="Arial"/>
              </a:rPr>
              <a:t>ou </a:t>
            </a:r>
            <a:r>
              <a:rPr sz="2500" spc="-130" dirty="0">
                <a:latin typeface="Arial"/>
                <a:cs typeface="Arial"/>
              </a:rPr>
              <a:t>Largactil </a:t>
            </a:r>
            <a:r>
              <a:rPr sz="2500" spc="-125" dirty="0">
                <a:latin typeface="Arial"/>
                <a:cs typeface="Arial"/>
              </a:rPr>
              <a:t>amp</a:t>
            </a:r>
            <a:r>
              <a:rPr sz="2500" spc="-95" dirty="0">
                <a:latin typeface="Arial"/>
                <a:cs typeface="Arial"/>
              </a:rPr>
              <a:t> </a:t>
            </a:r>
            <a:r>
              <a:rPr sz="2500" spc="-125" dirty="0">
                <a:latin typeface="Arial"/>
                <a:cs typeface="Arial"/>
              </a:rPr>
              <a:t>25 </a:t>
            </a:r>
            <a:r>
              <a:rPr sz="2500" spc="-155" dirty="0">
                <a:latin typeface="Arial"/>
                <a:cs typeface="Arial"/>
              </a:rPr>
              <a:t>mg	</a:t>
            </a:r>
            <a:r>
              <a:rPr sz="2500" spc="-125" dirty="0">
                <a:latin typeface="Arial"/>
                <a:cs typeface="Arial"/>
              </a:rPr>
              <a:t>1 amp </a:t>
            </a:r>
            <a:r>
              <a:rPr sz="2500" spc="-114" dirty="0">
                <a:latin typeface="Arial"/>
                <a:cs typeface="Arial"/>
              </a:rPr>
              <a:t>en </a:t>
            </a:r>
            <a:r>
              <a:rPr sz="2500" spc="-40" dirty="0">
                <a:latin typeface="Arial"/>
                <a:cs typeface="Arial"/>
              </a:rPr>
              <a:t>IM</a:t>
            </a:r>
            <a:r>
              <a:rPr sz="2500" spc="-215" dirty="0">
                <a:latin typeface="Arial"/>
                <a:cs typeface="Arial"/>
              </a:rPr>
              <a:t> </a:t>
            </a:r>
            <a:r>
              <a:rPr sz="2500" spc="-85" dirty="0">
                <a:latin typeface="Arial"/>
                <a:cs typeface="Arial"/>
              </a:rPr>
              <a:t>et  </a:t>
            </a:r>
            <a:r>
              <a:rPr sz="2500" spc="-195" dirty="0">
                <a:latin typeface="Arial"/>
                <a:cs typeface="Arial"/>
              </a:rPr>
              <a:t>à </a:t>
            </a:r>
            <a:r>
              <a:rPr sz="2500" spc="-75" dirty="0">
                <a:latin typeface="Arial"/>
                <a:cs typeface="Arial"/>
              </a:rPr>
              <a:t>répéter </a:t>
            </a:r>
            <a:r>
              <a:rPr sz="2500" spc="-125" dirty="0">
                <a:latin typeface="Arial"/>
                <a:cs typeface="Arial"/>
              </a:rPr>
              <a:t>2 </a:t>
            </a:r>
            <a:r>
              <a:rPr sz="2500" spc="-195" dirty="0">
                <a:latin typeface="Arial"/>
                <a:cs typeface="Arial"/>
              </a:rPr>
              <a:t>à </a:t>
            </a:r>
            <a:r>
              <a:rPr sz="2500" spc="-125" dirty="0">
                <a:latin typeface="Arial"/>
                <a:cs typeface="Arial"/>
              </a:rPr>
              <a:t>4 </a:t>
            </a:r>
            <a:r>
              <a:rPr sz="2500" spc="-90" dirty="0">
                <a:latin typeface="Arial"/>
                <a:cs typeface="Arial"/>
              </a:rPr>
              <a:t>fois </a:t>
            </a:r>
            <a:r>
              <a:rPr sz="2500" spc="-95" dirty="0">
                <a:latin typeface="Arial"/>
                <a:cs typeface="Arial"/>
              </a:rPr>
              <a:t>par </a:t>
            </a:r>
            <a:r>
              <a:rPr sz="2500" spc="-30" dirty="0">
                <a:latin typeface="Arial"/>
                <a:cs typeface="Arial"/>
              </a:rPr>
              <a:t>jour </a:t>
            </a:r>
            <a:r>
              <a:rPr sz="2500" spc="-114" dirty="0">
                <a:latin typeface="Arial"/>
                <a:cs typeface="Arial"/>
              </a:rPr>
              <a:t>selon </a:t>
            </a:r>
            <a:r>
              <a:rPr sz="2500" spc="-75" dirty="0">
                <a:latin typeface="Arial"/>
                <a:cs typeface="Arial"/>
              </a:rPr>
              <a:t>le </a:t>
            </a:r>
            <a:r>
              <a:rPr sz="2500" spc="-120" dirty="0">
                <a:latin typeface="Arial"/>
                <a:cs typeface="Arial"/>
              </a:rPr>
              <a:t>degré </a:t>
            </a:r>
            <a:r>
              <a:rPr sz="2500" spc="-114" dirty="0">
                <a:latin typeface="Arial"/>
                <a:cs typeface="Arial"/>
              </a:rPr>
              <a:t>de</a:t>
            </a:r>
            <a:r>
              <a:rPr sz="2500" spc="-350" dirty="0">
                <a:latin typeface="Arial"/>
                <a:cs typeface="Arial"/>
              </a:rPr>
              <a:t> </a:t>
            </a:r>
            <a:r>
              <a:rPr sz="2500" spc="-75" dirty="0">
                <a:latin typeface="Arial"/>
                <a:cs typeface="Arial"/>
              </a:rPr>
              <a:t>l’agitation.</a:t>
            </a:r>
            <a:endParaRPr sz="2500" dirty="0">
              <a:latin typeface="Arial"/>
              <a:cs typeface="Arial"/>
            </a:endParaRPr>
          </a:p>
          <a:p>
            <a:pPr marL="356870" marR="348615" indent="-344805">
              <a:lnSpc>
                <a:spcPts val="2400"/>
              </a:lnSpc>
              <a:spcBef>
                <a:spcPts val="600"/>
              </a:spcBef>
            </a:pPr>
            <a:r>
              <a:rPr sz="2500" spc="-245" dirty="0">
                <a:solidFill>
                  <a:srgbClr val="FF0000"/>
                </a:solidFill>
                <a:latin typeface="Arial"/>
                <a:cs typeface="Arial"/>
              </a:rPr>
              <a:t>→ </a:t>
            </a:r>
            <a:r>
              <a:rPr sz="2500" spc="-50" dirty="0">
                <a:latin typeface="Arial"/>
                <a:cs typeface="Arial"/>
              </a:rPr>
              <a:t>Maintenir </a:t>
            </a:r>
            <a:r>
              <a:rPr sz="2500" spc="-140" dirty="0">
                <a:latin typeface="Arial"/>
                <a:cs typeface="Arial"/>
              </a:rPr>
              <a:t>les </a:t>
            </a:r>
            <a:r>
              <a:rPr sz="2500" spc="-305" dirty="0">
                <a:latin typeface="Arial"/>
                <a:cs typeface="Arial"/>
              </a:rPr>
              <a:t>NLP </a:t>
            </a:r>
            <a:r>
              <a:rPr sz="2500" spc="-195" dirty="0">
                <a:latin typeface="Arial"/>
                <a:cs typeface="Arial"/>
              </a:rPr>
              <a:t>à </a:t>
            </a:r>
            <a:r>
              <a:rPr sz="2500" spc="-145" dirty="0">
                <a:latin typeface="Arial"/>
                <a:cs typeface="Arial"/>
              </a:rPr>
              <a:t>dose </a:t>
            </a:r>
            <a:r>
              <a:rPr sz="2500" spc="-130" dirty="0">
                <a:latin typeface="Arial"/>
                <a:cs typeface="Arial"/>
              </a:rPr>
              <a:t>efficaces </a:t>
            </a:r>
            <a:r>
              <a:rPr sz="2500" spc="-60" dirty="0">
                <a:latin typeface="Arial"/>
                <a:cs typeface="Arial"/>
              </a:rPr>
              <a:t>pour </a:t>
            </a:r>
            <a:r>
              <a:rPr sz="2500" spc="-75" dirty="0">
                <a:latin typeface="Arial"/>
                <a:cs typeface="Arial"/>
              </a:rPr>
              <a:t>prévention </a:t>
            </a:r>
            <a:r>
              <a:rPr sz="2500" spc="-114" dirty="0">
                <a:latin typeface="Arial"/>
                <a:cs typeface="Arial"/>
              </a:rPr>
              <a:t>de </a:t>
            </a:r>
            <a:r>
              <a:rPr sz="2500" spc="-100" dirty="0">
                <a:latin typeface="Arial"/>
                <a:cs typeface="Arial"/>
              </a:rPr>
              <a:t>la  </a:t>
            </a:r>
            <a:r>
              <a:rPr sz="2500" spc="-90" dirty="0">
                <a:latin typeface="Arial"/>
                <a:cs typeface="Arial"/>
              </a:rPr>
              <a:t>rechute</a:t>
            </a:r>
            <a:endParaRPr sz="2500" dirty="0">
              <a:latin typeface="Arial"/>
              <a:cs typeface="Arial"/>
            </a:endParaRPr>
          </a:p>
          <a:p>
            <a:pPr marL="325755" indent="-313690">
              <a:lnSpc>
                <a:spcPct val="100000"/>
              </a:lnSpc>
              <a:spcBef>
                <a:spcPts val="20"/>
              </a:spcBef>
              <a:tabLst>
                <a:tab pos="326390" algn="l"/>
              </a:tabLst>
            </a:pPr>
            <a:r>
              <a:rPr sz="2500" b="1" u="sng" spc="-145" dirty="0">
                <a:solidFill>
                  <a:srgbClr val="0070C0"/>
                </a:solidFill>
                <a:latin typeface="Arial"/>
                <a:cs typeface="Arial"/>
              </a:rPr>
              <a:t>Améliorer </a:t>
            </a:r>
            <a:r>
              <a:rPr sz="2500" b="1" u="sng" spc="-204" dirty="0">
                <a:solidFill>
                  <a:srgbClr val="0070C0"/>
                </a:solidFill>
                <a:latin typeface="Arial"/>
                <a:cs typeface="Arial"/>
              </a:rPr>
              <a:t>les </a:t>
            </a:r>
            <a:r>
              <a:rPr sz="2500" b="1" u="sng" spc="-114" dirty="0">
                <a:solidFill>
                  <a:srgbClr val="0070C0"/>
                </a:solidFill>
                <a:latin typeface="Arial"/>
                <a:cs typeface="Arial"/>
              </a:rPr>
              <a:t>habilité </a:t>
            </a:r>
            <a:r>
              <a:rPr sz="2500" b="1" u="sng" spc="-225" dirty="0">
                <a:solidFill>
                  <a:srgbClr val="0070C0"/>
                </a:solidFill>
                <a:latin typeface="Arial"/>
                <a:cs typeface="Arial"/>
              </a:rPr>
              <a:t>sociales</a:t>
            </a:r>
            <a:r>
              <a:rPr sz="2500" b="1" u="sng" spc="-5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500" u="sng" spc="-30" dirty="0">
                <a:solidFill>
                  <a:srgbClr val="0070C0"/>
                </a:solidFill>
                <a:latin typeface="Arial"/>
                <a:cs typeface="Arial"/>
              </a:rPr>
              <a:t>:</a:t>
            </a:r>
            <a:endParaRPr sz="2500" u="sng" dirty="0">
              <a:solidFill>
                <a:srgbClr val="0070C0"/>
              </a:solidFill>
              <a:latin typeface="Arial"/>
              <a:cs typeface="Arial"/>
            </a:endParaRPr>
          </a:p>
          <a:p>
            <a:pPr marL="756285" lvl="1" indent="-287655">
              <a:lnSpc>
                <a:spcPct val="100000"/>
              </a:lnSpc>
              <a:spcBef>
                <a:spcPts val="10"/>
              </a:spcBef>
              <a:buClr>
                <a:srgbClr val="FF0000"/>
              </a:buClr>
              <a:buFont typeface="Wingdings"/>
              <a:buChar char=""/>
              <a:tabLst>
                <a:tab pos="756920" algn="l"/>
              </a:tabLst>
            </a:pPr>
            <a:r>
              <a:rPr sz="2200" spc="-145" dirty="0">
                <a:latin typeface="Arial"/>
                <a:cs typeface="Arial"/>
              </a:rPr>
              <a:t>Techniques</a:t>
            </a:r>
            <a:r>
              <a:rPr sz="2200" spc="-180" dirty="0">
                <a:latin typeface="Arial"/>
                <a:cs typeface="Arial"/>
              </a:rPr>
              <a:t> </a:t>
            </a:r>
            <a:r>
              <a:rPr sz="2200" spc="-80" dirty="0">
                <a:latin typeface="Arial"/>
                <a:cs typeface="Arial"/>
              </a:rPr>
              <a:t>cognitivo-comportementales</a:t>
            </a:r>
            <a:endParaRPr sz="2200" dirty="0">
              <a:latin typeface="Arial"/>
              <a:cs typeface="Arial"/>
            </a:endParaRPr>
          </a:p>
          <a:p>
            <a:pPr marL="756285" lvl="1" indent="-287655">
              <a:lnSpc>
                <a:spcPct val="100000"/>
              </a:lnSpc>
              <a:buClr>
                <a:srgbClr val="FF0000"/>
              </a:buClr>
              <a:buFont typeface="Wingdings"/>
              <a:buChar char=""/>
              <a:tabLst>
                <a:tab pos="756920" algn="l"/>
              </a:tabLst>
            </a:pPr>
            <a:r>
              <a:rPr sz="2200" spc="-100" dirty="0">
                <a:latin typeface="Arial"/>
                <a:cs typeface="Arial"/>
              </a:rPr>
              <a:t>Remédiation</a:t>
            </a:r>
            <a:r>
              <a:rPr sz="2200" spc="-195" dirty="0">
                <a:latin typeface="Arial"/>
                <a:cs typeface="Arial"/>
              </a:rPr>
              <a:t> </a:t>
            </a:r>
            <a:r>
              <a:rPr sz="2200" spc="-80" dirty="0">
                <a:latin typeface="Arial"/>
                <a:cs typeface="Arial"/>
              </a:rPr>
              <a:t>cognitive</a:t>
            </a:r>
            <a:endParaRPr sz="2200" dirty="0">
              <a:latin typeface="Arial"/>
              <a:cs typeface="Arial"/>
            </a:endParaRPr>
          </a:p>
          <a:p>
            <a:pPr marL="817244" lvl="1" indent="-348615">
              <a:lnSpc>
                <a:spcPct val="100000"/>
              </a:lnSpc>
              <a:buClr>
                <a:srgbClr val="FF0000"/>
              </a:buClr>
              <a:buFont typeface="Wingdings"/>
              <a:buChar char=""/>
              <a:tabLst>
                <a:tab pos="817880" algn="l"/>
              </a:tabLst>
            </a:pPr>
            <a:r>
              <a:rPr sz="2200" spc="-85" dirty="0">
                <a:latin typeface="Arial"/>
                <a:cs typeface="Arial"/>
              </a:rPr>
              <a:t>ateliers </a:t>
            </a:r>
            <a:r>
              <a:rPr sz="2200" spc="-100" dirty="0">
                <a:latin typeface="Arial"/>
                <a:cs typeface="Arial"/>
              </a:rPr>
              <a:t>de</a:t>
            </a:r>
            <a:r>
              <a:rPr sz="2200" spc="-180" dirty="0">
                <a:latin typeface="Arial"/>
                <a:cs typeface="Arial"/>
              </a:rPr>
              <a:t> </a:t>
            </a:r>
            <a:r>
              <a:rPr sz="2200" spc="-65" dirty="0">
                <a:latin typeface="Arial"/>
                <a:cs typeface="Arial"/>
              </a:rPr>
              <a:t>travail</a:t>
            </a:r>
            <a:endParaRPr sz="2200" dirty="0">
              <a:latin typeface="Arial"/>
              <a:cs typeface="Arial"/>
            </a:endParaRPr>
          </a:p>
          <a:p>
            <a:pPr marL="756285" lvl="1" indent="-287655">
              <a:lnSpc>
                <a:spcPct val="100000"/>
              </a:lnSpc>
              <a:buClr>
                <a:srgbClr val="FF0000"/>
              </a:buClr>
              <a:buFont typeface="Wingdings"/>
              <a:buChar char=""/>
              <a:tabLst>
                <a:tab pos="756920" algn="l"/>
              </a:tabLst>
            </a:pPr>
            <a:r>
              <a:rPr sz="2200" spc="-110" dirty="0">
                <a:latin typeface="Arial"/>
                <a:cs typeface="Arial"/>
              </a:rPr>
              <a:t>Thérapie </a:t>
            </a:r>
            <a:r>
              <a:rPr sz="2200" spc="-100" dirty="0">
                <a:latin typeface="Arial"/>
                <a:cs typeface="Arial"/>
              </a:rPr>
              <a:t>de </a:t>
            </a:r>
            <a:r>
              <a:rPr sz="2200" spc="-90" dirty="0">
                <a:latin typeface="Arial"/>
                <a:cs typeface="Arial"/>
              </a:rPr>
              <a:t>groupe </a:t>
            </a:r>
            <a:r>
              <a:rPr sz="2200" spc="-75" dirty="0">
                <a:latin typeface="Arial"/>
                <a:cs typeface="Arial"/>
              </a:rPr>
              <a:t>et </a:t>
            </a:r>
            <a:r>
              <a:rPr sz="2200" spc="-100" dirty="0">
                <a:latin typeface="Arial"/>
                <a:cs typeface="Arial"/>
              </a:rPr>
              <a:t>de</a:t>
            </a:r>
            <a:r>
              <a:rPr sz="2200" spc="-220" dirty="0">
                <a:latin typeface="Arial"/>
                <a:cs typeface="Arial"/>
              </a:rPr>
              <a:t> </a:t>
            </a:r>
            <a:r>
              <a:rPr sz="2200" spc="-85" dirty="0">
                <a:latin typeface="Arial"/>
                <a:cs typeface="Arial"/>
              </a:rPr>
              <a:t>resocialisation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310132" y="1712976"/>
            <a:ext cx="7835900" cy="48006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3695" indent="-341630">
              <a:lnSpc>
                <a:spcPct val="100000"/>
              </a:lnSpc>
              <a:spcBef>
                <a:spcPts val="110"/>
              </a:spcBef>
              <a:tabLst>
                <a:tab pos="354330" algn="l"/>
              </a:tabLst>
            </a:pPr>
            <a:r>
              <a:rPr sz="2700" b="1" u="sng" spc="-170" dirty="0">
                <a:solidFill>
                  <a:srgbClr val="0070C0"/>
                </a:solidFill>
                <a:latin typeface="Arial"/>
                <a:cs typeface="Arial"/>
              </a:rPr>
              <a:t>Prévention </a:t>
            </a:r>
            <a:r>
              <a:rPr sz="2700" b="1" u="sng" spc="-165" dirty="0">
                <a:solidFill>
                  <a:srgbClr val="0070C0"/>
                </a:solidFill>
                <a:latin typeface="Arial"/>
                <a:cs typeface="Arial"/>
              </a:rPr>
              <a:t>de </a:t>
            </a:r>
            <a:r>
              <a:rPr sz="2700" b="1" u="sng" spc="-125" dirty="0">
                <a:solidFill>
                  <a:srgbClr val="0070C0"/>
                </a:solidFill>
                <a:latin typeface="Arial"/>
                <a:cs typeface="Arial"/>
              </a:rPr>
              <a:t>la </a:t>
            </a:r>
            <a:r>
              <a:rPr sz="2700" b="1" u="sng" spc="-180" dirty="0">
                <a:solidFill>
                  <a:srgbClr val="0070C0"/>
                </a:solidFill>
                <a:latin typeface="Arial"/>
                <a:cs typeface="Arial"/>
              </a:rPr>
              <a:t>violence </a:t>
            </a:r>
            <a:r>
              <a:rPr sz="2700" b="1" u="sng" spc="-80" dirty="0">
                <a:solidFill>
                  <a:srgbClr val="0070C0"/>
                </a:solidFill>
                <a:latin typeface="Arial"/>
                <a:cs typeface="Arial"/>
              </a:rPr>
              <a:t>et </a:t>
            </a:r>
            <a:r>
              <a:rPr sz="2700" b="1" u="sng" spc="-195" dirty="0">
                <a:solidFill>
                  <a:srgbClr val="0070C0"/>
                </a:solidFill>
                <a:latin typeface="Arial"/>
                <a:cs typeface="Arial"/>
              </a:rPr>
              <a:t>du</a:t>
            </a:r>
            <a:r>
              <a:rPr sz="2700" b="1" u="sng" spc="-29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700" b="1" u="sng" spc="-215" dirty="0">
                <a:solidFill>
                  <a:srgbClr val="0070C0"/>
                </a:solidFill>
                <a:latin typeface="Arial"/>
                <a:cs typeface="Arial"/>
              </a:rPr>
              <a:t>suicide</a:t>
            </a:r>
            <a:endParaRPr sz="2700" u="sng" dirty="0">
              <a:solidFill>
                <a:srgbClr val="0070C0"/>
              </a:solidFill>
              <a:latin typeface="Arial"/>
              <a:cs typeface="Arial"/>
            </a:endParaRPr>
          </a:p>
          <a:p>
            <a:pPr marL="356870" marR="995044" indent="-344805">
              <a:lnSpc>
                <a:spcPct val="80000"/>
              </a:lnSpc>
              <a:spcBef>
                <a:spcPts val="650"/>
              </a:spcBef>
            </a:pPr>
            <a:r>
              <a:rPr sz="2700" spc="-245" dirty="0">
                <a:solidFill>
                  <a:srgbClr val="FF0000"/>
                </a:solidFill>
                <a:latin typeface="Arial"/>
                <a:cs typeface="Arial"/>
              </a:rPr>
              <a:t>→ </a:t>
            </a:r>
            <a:r>
              <a:rPr sz="2700" spc="-120" dirty="0">
                <a:latin typeface="Arial"/>
                <a:cs typeface="Arial"/>
              </a:rPr>
              <a:t>Dépister </a:t>
            </a:r>
            <a:r>
              <a:rPr sz="2700" spc="-150" dirty="0">
                <a:latin typeface="Arial"/>
                <a:cs typeface="Arial"/>
              </a:rPr>
              <a:t>les </a:t>
            </a:r>
            <a:r>
              <a:rPr sz="2700" spc="-140" dirty="0">
                <a:latin typeface="Arial"/>
                <a:cs typeface="Arial"/>
              </a:rPr>
              <a:t>idées </a:t>
            </a:r>
            <a:r>
              <a:rPr sz="2700" spc="-120" dirty="0">
                <a:latin typeface="Arial"/>
                <a:cs typeface="Arial"/>
              </a:rPr>
              <a:t>suicidaires </a:t>
            </a:r>
            <a:r>
              <a:rPr sz="2700" spc="-90" dirty="0">
                <a:latin typeface="Arial"/>
                <a:cs typeface="Arial"/>
              </a:rPr>
              <a:t>et </a:t>
            </a:r>
            <a:r>
              <a:rPr sz="2700" spc="-25" dirty="0">
                <a:latin typeface="Arial"/>
                <a:cs typeface="Arial"/>
              </a:rPr>
              <a:t>tout </a:t>
            </a:r>
            <a:r>
              <a:rPr sz="2700" spc="-125" dirty="0">
                <a:latin typeface="Arial"/>
                <a:cs typeface="Arial"/>
              </a:rPr>
              <a:t>syndrome  dépressif </a:t>
            </a:r>
            <a:r>
              <a:rPr sz="2700" spc="-105" dirty="0">
                <a:latin typeface="Arial"/>
                <a:cs typeface="Arial"/>
              </a:rPr>
              <a:t>(fréquence </a:t>
            </a:r>
            <a:r>
              <a:rPr sz="2700" spc="-180" dirty="0">
                <a:latin typeface="Arial"/>
                <a:cs typeface="Arial"/>
              </a:rPr>
              <a:t>des </a:t>
            </a:r>
            <a:r>
              <a:rPr sz="2700" spc="-140" dirty="0">
                <a:latin typeface="Arial"/>
                <a:cs typeface="Arial"/>
              </a:rPr>
              <a:t>dépressions </a:t>
            </a:r>
            <a:r>
              <a:rPr sz="2700" spc="-120" dirty="0">
                <a:latin typeface="Arial"/>
                <a:cs typeface="Arial"/>
              </a:rPr>
              <a:t>post  </a:t>
            </a:r>
            <a:r>
              <a:rPr sz="2700" spc="-125" dirty="0">
                <a:latin typeface="Arial"/>
                <a:cs typeface="Arial"/>
              </a:rPr>
              <a:t>psychotiques)</a:t>
            </a:r>
            <a:endParaRPr sz="2700" dirty="0">
              <a:latin typeface="Arial"/>
              <a:cs typeface="Arial"/>
            </a:endParaRPr>
          </a:p>
          <a:p>
            <a:pPr marL="356870" marR="5080" indent="-344805">
              <a:lnSpc>
                <a:spcPct val="80000"/>
              </a:lnSpc>
              <a:spcBef>
                <a:spcPts val="645"/>
              </a:spcBef>
            </a:pPr>
            <a:r>
              <a:rPr sz="2700" spc="-245" dirty="0">
                <a:solidFill>
                  <a:srgbClr val="FF0000"/>
                </a:solidFill>
                <a:latin typeface="Arial"/>
                <a:cs typeface="Arial"/>
              </a:rPr>
              <a:t>→ </a:t>
            </a:r>
            <a:r>
              <a:rPr sz="2700" spc="-120" dirty="0">
                <a:latin typeface="Arial"/>
                <a:cs typeface="Arial"/>
              </a:rPr>
              <a:t>Dépister </a:t>
            </a:r>
            <a:r>
              <a:rPr sz="2700" spc="-150" dirty="0">
                <a:latin typeface="Arial"/>
                <a:cs typeface="Arial"/>
              </a:rPr>
              <a:t>les </a:t>
            </a:r>
            <a:r>
              <a:rPr sz="2700" spc="-120" dirty="0">
                <a:latin typeface="Arial"/>
                <a:cs typeface="Arial"/>
              </a:rPr>
              <a:t>facteurs </a:t>
            </a:r>
            <a:r>
              <a:rPr sz="2700" spc="-75" dirty="0">
                <a:latin typeface="Arial"/>
                <a:cs typeface="Arial"/>
              </a:rPr>
              <a:t>prédictifs </a:t>
            </a:r>
            <a:r>
              <a:rPr sz="2700" spc="-120" dirty="0">
                <a:latin typeface="Arial"/>
                <a:cs typeface="Arial"/>
              </a:rPr>
              <a:t>de </a:t>
            </a:r>
            <a:r>
              <a:rPr sz="2700" spc="-95" dirty="0">
                <a:latin typeface="Arial"/>
                <a:cs typeface="Arial"/>
              </a:rPr>
              <a:t>la </a:t>
            </a:r>
            <a:r>
              <a:rPr sz="2700" spc="-70" dirty="0">
                <a:latin typeface="Arial"/>
                <a:cs typeface="Arial"/>
              </a:rPr>
              <a:t>violone </a:t>
            </a:r>
            <a:r>
              <a:rPr sz="2700" spc="-25" dirty="0">
                <a:latin typeface="Arial"/>
                <a:cs typeface="Arial"/>
              </a:rPr>
              <a:t>: </a:t>
            </a:r>
            <a:r>
              <a:rPr sz="2700" spc="-140" dirty="0">
                <a:latin typeface="Arial"/>
                <a:cs typeface="Arial"/>
              </a:rPr>
              <a:t>idées</a:t>
            </a:r>
            <a:r>
              <a:rPr sz="2700" spc="-415" dirty="0">
                <a:latin typeface="Arial"/>
                <a:cs typeface="Arial"/>
              </a:rPr>
              <a:t> </a:t>
            </a:r>
            <a:r>
              <a:rPr sz="2700" spc="-125" dirty="0">
                <a:latin typeface="Arial"/>
                <a:cs typeface="Arial"/>
              </a:rPr>
              <a:t>de  </a:t>
            </a:r>
            <a:r>
              <a:rPr sz="2700" spc="-100" dirty="0">
                <a:latin typeface="Arial"/>
                <a:cs typeface="Arial"/>
              </a:rPr>
              <a:t>persécution </a:t>
            </a:r>
            <a:r>
              <a:rPr sz="2700" spc="-195" dirty="0">
                <a:latin typeface="Arial"/>
                <a:cs typeface="Arial"/>
              </a:rPr>
              <a:t>avec </a:t>
            </a:r>
            <a:r>
              <a:rPr sz="2700" spc="-160" dirty="0">
                <a:latin typeface="Arial"/>
                <a:cs typeface="Arial"/>
              </a:rPr>
              <a:t>angoisse, </a:t>
            </a:r>
            <a:r>
              <a:rPr sz="2700" spc="-100" dirty="0">
                <a:latin typeface="Arial"/>
                <a:cs typeface="Arial"/>
              </a:rPr>
              <a:t>automatisme </a:t>
            </a:r>
            <a:r>
              <a:rPr sz="2700" spc="-90" dirty="0">
                <a:latin typeface="Arial"/>
                <a:cs typeface="Arial"/>
              </a:rPr>
              <a:t>mental </a:t>
            </a:r>
            <a:r>
              <a:rPr sz="2700" spc="-195" dirty="0">
                <a:latin typeface="Arial"/>
                <a:cs typeface="Arial"/>
              </a:rPr>
              <a:t>avec  </a:t>
            </a:r>
            <a:r>
              <a:rPr sz="2700" spc="-70" dirty="0">
                <a:latin typeface="Arial"/>
                <a:cs typeface="Arial"/>
              </a:rPr>
              <a:t>ordre </a:t>
            </a:r>
            <a:r>
              <a:rPr sz="2700" spc="-114" dirty="0">
                <a:latin typeface="Arial"/>
                <a:cs typeface="Arial"/>
              </a:rPr>
              <a:t>imposé </a:t>
            </a:r>
            <a:r>
              <a:rPr sz="2700" spc="-75" dirty="0">
                <a:latin typeface="Arial"/>
                <a:cs typeface="Arial"/>
              </a:rPr>
              <a:t>(ordre </a:t>
            </a:r>
            <a:r>
              <a:rPr sz="2700" spc="-120" dirty="0">
                <a:latin typeface="Arial"/>
                <a:cs typeface="Arial"/>
              </a:rPr>
              <a:t>de </a:t>
            </a:r>
            <a:r>
              <a:rPr sz="2700" spc="-50" dirty="0">
                <a:latin typeface="Arial"/>
                <a:cs typeface="Arial"/>
              </a:rPr>
              <a:t>tuer) </a:t>
            </a:r>
            <a:r>
              <a:rPr sz="2700" spc="-75" dirty="0">
                <a:latin typeface="Arial"/>
                <a:cs typeface="Arial"/>
              </a:rPr>
              <a:t>ou </a:t>
            </a:r>
            <a:r>
              <a:rPr sz="2700" spc="-180" dirty="0">
                <a:latin typeface="Arial"/>
                <a:cs typeface="Arial"/>
              </a:rPr>
              <a:t>des </a:t>
            </a:r>
            <a:r>
              <a:rPr sz="2700" spc="-80" dirty="0">
                <a:latin typeface="Arial"/>
                <a:cs typeface="Arial"/>
              </a:rPr>
              <a:t>troubles </a:t>
            </a:r>
            <a:r>
              <a:rPr sz="2700" spc="-125" dirty="0">
                <a:latin typeface="Arial"/>
                <a:cs typeface="Arial"/>
              </a:rPr>
              <a:t>de  </a:t>
            </a:r>
            <a:r>
              <a:rPr sz="2700" spc="-105" dirty="0">
                <a:latin typeface="Arial"/>
                <a:cs typeface="Arial"/>
              </a:rPr>
              <a:t>jugement</a:t>
            </a:r>
            <a:endParaRPr sz="2700" dirty="0">
              <a:latin typeface="Arial"/>
              <a:cs typeface="Arial"/>
            </a:endParaRPr>
          </a:p>
          <a:p>
            <a:pPr marL="353695" indent="-341630">
              <a:lnSpc>
                <a:spcPct val="100000"/>
              </a:lnSpc>
              <a:tabLst>
                <a:tab pos="354330" algn="l"/>
              </a:tabLst>
            </a:pPr>
            <a:r>
              <a:rPr sz="2700" b="1" u="sng" spc="-155" dirty="0">
                <a:solidFill>
                  <a:srgbClr val="0070C0"/>
                </a:solidFill>
                <a:latin typeface="Arial"/>
                <a:cs typeface="Arial"/>
              </a:rPr>
              <a:t>Améliorer</a:t>
            </a:r>
            <a:r>
              <a:rPr sz="2700" b="1" u="sng" spc="-210" dirty="0">
                <a:solidFill>
                  <a:srgbClr val="0070C0"/>
                </a:solidFill>
                <a:latin typeface="Arial"/>
                <a:cs typeface="Arial"/>
              </a:rPr>
              <a:t> l’observance</a:t>
            </a:r>
            <a:endParaRPr sz="2700" u="sng" dirty="0">
              <a:solidFill>
                <a:srgbClr val="0070C0"/>
              </a:solidFill>
              <a:latin typeface="Arial"/>
              <a:cs typeface="Arial"/>
            </a:endParaRPr>
          </a:p>
          <a:p>
            <a:pPr marL="356870" marR="1040765" indent="-344805">
              <a:lnSpc>
                <a:spcPct val="80000"/>
              </a:lnSpc>
              <a:spcBef>
                <a:spcPts val="650"/>
              </a:spcBef>
              <a:buClr>
                <a:srgbClr val="FF0000"/>
              </a:buClr>
              <a:buChar char="•"/>
              <a:tabLst>
                <a:tab pos="356870" algn="l"/>
                <a:tab pos="357505" algn="l"/>
              </a:tabLst>
            </a:pPr>
            <a:r>
              <a:rPr sz="2700" spc="-145" dirty="0">
                <a:latin typeface="Arial"/>
                <a:cs typeface="Arial"/>
              </a:rPr>
              <a:t>Psychoéducation </a:t>
            </a:r>
            <a:r>
              <a:rPr sz="2700" spc="-25" dirty="0">
                <a:latin typeface="Arial"/>
                <a:cs typeface="Arial"/>
              </a:rPr>
              <a:t>: </a:t>
            </a:r>
            <a:r>
              <a:rPr sz="2700" spc="-70" dirty="0">
                <a:latin typeface="Arial"/>
                <a:cs typeface="Arial"/>
              </a:rPr>
              <a:t>informations </a:t>
            </a:r>
            <a:r>
              <a:rPr sz="2700" spc="-130" dirty="0">
                <a:latin typeface="Arial"/>
                <a:cs typeface="Arial"/>
              </a:rPr>
              <a:t>sur </a:t>
            </a:r>
            <a:r>
              <a:rPr sz="2700" spc="-95" dirty="0">
                <a:latin typeface="Arial"/>
                <a:cs typeface="Arial"/>
              </a:rPr>
              <a:t>la</a:t>
            </a:r>
            <a:r>
              <a:rPr sz="2700" spc="-550" dirty="0">
                <a:latin typeface="Arial"/>
                <a:cs typeface="Arial"/>
              </a:rPr>
              <a:t> </a:t>
            </a:r>
            <a:r>
              <a:rPr sz="2700" spc="-105" dirty="0">
                <a:latin typeface="Arial"/>
                <a:cs typeface="Arial"/>
              </a:rPr>
              <a:t>maladie,  </a:t>
            </a:r>
            <a:r>
              <a:rPr sz="2700" spc="-60" dirty="0">
                <a:latin typeface="Arial"/>
                <a:cs typeface="Arial"/>
              </a:rPr>
              <a:t>traitement,</a:t>
            </a:r>
            <a:r>
              <a:rPr sz="2700" spc="-235" dirty="0">
                <a:latin typeface="Arial"/>
                <a:cs typeface="Arial"/>
              </a:rPr>
              <a:t> </a:t>
            </a:r>
            <a:r>
              <a:rPr sz="2700" spc="-830" dirty="0">
                <a:latin typeface="Arial"/>
                <a:cs typeface="Arial"/>
              </a:rPr>
              <a:t>…</a:t>
            </a:r>
            <a:endParaRPr sz="2700" dirty="0">
              <a:latin typeface="Arial"/>
              <a:cs typeface="Arial"/>
            </a:endParaRPr>
          </a:p>
          <a:p>
            <a:pPr marL="356870" marR="92075" indent="-344805">
              <a:lnSpc>
                <a:spcPts val="2590"/>
              </a:lnSpc>
              <a:spcBef>
                <a:spcPts val="630"/>
              </a:spcBef>
              <a:buClr>
                <a:srgbClr val="FF0000"/>
              </a:buClr>
              <a:buChar char="•"/>
              <a:tabLst>
                <a:tab pos="356870" algn="l"/>
                <a:tab pos="357505" algn="l"/>
                <a:tab pos="2930525" algn="l"/>
              </a:tabLst>
            </a:pPr>
            <a:r>
              <a:rPr sz="2700" spc="-100" dirty="0">
                <a:latin typeface="Arial"/>
                <a:cs typeface="Arial"/>
              </a:rPr>
              <a:t>Neuroleptiques </a:t>
            </a:r>
            <a:r>
              <a:rPr sz="2700" spc="-204" dirty="0">
                <a:latin typeface="Arial"/>
                <a:cs typeface="Arial"/>
              </a:rPr>
              <a:t>à </a:t>
            </a:r>
            <a:r>
              <a:rPr sz="2700" spc="-80" dirty="0">
                <a:latin typeface="Arial"/>
                <a:cs typeface="Arial"/>
              </a:rPr>
              <a:t>action </a:t>
            </a:r>
            <a:r>
              <a:rPr sz="2700" spc="-95" dirty="0">
                <a:latin typeface="Arial"/>
                <a:cs typeface="Arial"/>
              </a:rPr>
              <a:t>prolongé </a:t>
            </a:r>
            <a:r>
              <a:rPr sz="2700" spc="-25" dirty="0">
                <a:latin typeface="Arial"/>
                <a:cs typeface="Arial"/>
              </a:rPr>
              <a:t>: </a:t>
            </a:r>
            <a:r>
              <a:rPr sz="2700" spc="-120" dirty="0">
                <a:latin typeface="Arial"/>
                <a:cs typeface="Arial"/>
              </a:rPr>
              <a:t>modecate </a:t>
            </a:r>
            <a:r>
              <a:rPr sz="2700" spc="-80" dirty="0">
                <a:latin typeface="Arial"/>
                <a:cs typeface="Arial"/>
              </a:rPr>
              <a:t>retard,  </a:t>
            </a:r>
            <a:r>
              <a:rPr sz="2700" spc="-75" dirty="0">
                <a:latin typeface="Arial"/>
                <a:cs typeface="Arial"/>
              </a:rPr>
              <a:t>ou</a:t>
            </a:r>
            <a:r>
              <a:rPr sz="2700" spc="-130" dirty="0">
                <a:latin typeface="Arial"/>
                <a:cs typeface="Arial"/>
              </a:rPr>
              <a:t> </a:t>
            </a:r>
            <a:r>
              <a:rPr sz="2700" spc="-15" dirty="0">
                <a:latin typeface="Arial"/>
                <a:cs typeface="Arial"/>
              </a:rPr>
              <a:t>piportil</a:t>
            </a:r>
            <a:r>
              <a:rPr sz="2700" spc="-105" dirty="0">
                <a:latin typeface="Arial"/>
                <a:cs typeface="Arial"/>
              </a:rPr>
              <a:t> </a:t>
            </a:r>
            <a:r>
              <a:rPr sz="2700" spc="-80" dirty="0">
                <a:latin typeface="Arial"/>
                <a:cs typeface="Arial"/>
              </a:rPr>
              <a:t>retard	</a:t>
            </a:r>
            <a:r>
              <a:rPr sz="2700" spc="-55" dirty="0">
                <a:latin typeface="Arial"/>
                <a:cs typeface="Arial"/>
              </a:rPr>
              <a:t>injection </a:t>
            </a:r>
            <a:r>
              <a:rPr sz="2700" spc="-120" dirty="0">
                <a:latin typeface="Arial"/>
                <a:cs typeface="Arial"/>
              </a:rPr>
              <a:t>en </a:t>
            </a:r>
            <a:r>
              <a:rPr sz="2700" spc="-40" dirty="0">
                <a:latin typeface="Arial"/>
                <a:cs typeface="Arial"/>
              </a:rPr>
              <a:t>IM </a:t>
            </a:r>
            <a:r>
              <a:rPr sz="2700" spc="-140" dirty="0">
                <a:latin typeface="Arial"/>
                <a:cs typeface="Arial"/>
              </a:rPr>
              <a:t>chaque </a:t>
            </a:r>
            <a:r>
              <a:rPr sz="2700" spc="-130" dirty="0">
                <a:latin typeface="Arial"/>
                <a:cs typeface="Arial"/>
              </a:rPr>
              <a:t>4</a:t>
            </a:r>
            <a:r>
              <a:rPr sz="2700" spc="-450" dirty="0">
                <a:latin typeface="Arial"/>
                <a:cs typeface="Arial"/>
              </a:rPr>
              <a:t> </a:t>
            </a:r>
            <a:r>
              <a:rPr sz="2700" spc="-165" dirty="0">
                <a:latin typeface="Arial"/>
                <a:cs typeface="Arial"/>
              </a:rPr>
              <a:t>semaines</a:t>
            </a:r>
            <a:endParaRPr sz="27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310132" y="1858061"/>
            <a:ext cx="7962900" cy="4432623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sz="4400" b="1" spc="-40" dirty="0">
                <a:solidFill>
                  <a:srgbClr val="FF0000"/>
                </a:solidFill>
                <a:latin typeface="Arial"/>
                <a:cs typeface="Arial"/>
              </a:rPr>
              <a:t>I/</a:t>
            </a:r>
            <a:r>
              <a:rPr sz="4400" b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4400" b="1" spc="-6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Définition</a:t>
            </a:r>
            <a:endParaRPr sz="4400" b="1" dirty="0">
              <a:solidFill>
                <a:srgbClr val="FF0000"/>
              </a:solidFill>
              <a:latin typeface="Arial"/>
              <a:cs typeface="Arial"/>
            </a:endParaRPr>
          </a:p>
          <a:p>
            <a:pPr marL="356870" marR="5080" indent="-344805">
              <a:lnSpc>
                <a:spcPts val="3460"/>
              </a:lnSpc>
              <a:spcBef>
                <a:spcPts val="815"/>
              </a:spcBef>
            </a:pPr>
            <a:r>
              <a:rPr sz="3200" spc="-150" dirty="0">
                <a:latin typeface="Arial"/>
                <a:cs typeface="Arial"/>
              </a:rPr>
              <a:t>« </a:t>
            </a:r>
            <a:r>
              <a:rPr sz="3200" spc="-105" dirty="0">
                <a:latin typeface="Arial"/>
                <a:cs typeface="Arial"/>
              </a:rPr>
              <a:t>un </a:t>
            </a:r>
            <a:r>
              <a:rPr sz="3200" spc="-160" dirty="0">
                <a:latin typeface="Arial"/>
                <a:cs typeface="Arial"/>
              </a:rPr>
              <a:t>ensemble </a:t>
            </a:r>
            <a:r>
              <a:rPr sz="3200" spc="-150" dirty="0">
                <a:latin typeface="Arial"/>
                <a:cs typeface="Arial"/>
              </a:rPr>
              <a:t>de </a:t>
            </a:r>
            <a:r>
              <a:rPr sz="3200" spc="-100" dirty="0">
                <a:latin typeface="Arial"/>
                <a:cs typeface="Arial"/>
              </a:rPr>
              <a:t>troubles </a:t>
            </a:r>
            <a:r>
              <a:rPr sz="3200" spc="-105" dirty="0">
                <a:latin typeface="Arial"/>
                <a:cs typeface="Arial"/>
              </a:rPr>
              <a:t>où </a:t>
            </a:r>
            <a:r>
              <a:rPr sz="3200" spc="-95" dirty="0">
                <a:latin typeface="Arial"/>
                <a:cs typeface="Arial"/>
              </a:rPr>
              <a:t>dominent </a:t>
            </a:r>
            <a:r>
              <a:rPr sz="3200" spc="-120" dirty="0">
                <a:latin typeface="Arial"/>
                <a:cs typeface="Arial"/>
              </a:rPr>
              <a:t>la  </a:t>
            </a:r>
            <a:r>
              <a:rPr sz="3200" spc="-160" dirty="0">
                <a:latin typeface="Arial"/>
                <a:cs typeface="Arial"/>
              </a:rPr>
              <a:t>discordance, </a:t>
            </a:r>
            <a:r>
              <a:rPr sz="3200" spc="-114" dirty="0">
                <a:latin typeface="Arial"/>
                <a:cs typeface="Arial"/>
              </a:rPr>
              <a:t>l’incohérence </a:t>
            </a:r>
            <a:r>
              <a:rPr sz="3200" spc="-130" dirty="0">
                <a:latin typeface="Arial"/>
                <a:cs typeface="Arial"/>
              </a:rPr>
              <a:t>verbale,  </a:t>
            </a:r>
            <a:r>
              <a:rPr sz="3200" spc="-140" dirty="0">
                <a:latin typeface="Arial"/>
                <a:cs typeface="Arial"/>
              </a:rPr>
              <a:t>l’ambivalence, </a:t>
            </a:r>
            <a:r>
              <a:rPr sz="3200" spc="-120" dirty="0">
                <a:latin typeface="Arial"/>
                <a:cs typeface="Arial"/>
              </a:rPr>
              <a:t>l’autisme, </a:t>
            </a:r>
            <a:r>
              <a:rPr sz="3200" spc="-180" dirty="0">
                <a:latin typeface="Arial"/>
                <a:cs typeface="Arial"/>
              </a:rPr>
              <a:t>les </a:t>
            </a:r>
            <a:r>
              <a:rPr sz="3200" spc="-170" dirty="0">
                <a:latin typeface="Arial"/>
                <a:cs typeface="Arial"/>
              </a:rPr>
              <a:t>idées </a:t>
            </a:r>
            <a:r>
              <a:rPr sz="3200" spc="-120" dirty="0">
                <a:latin typeface="Arial"/>
                <a:cs typeface="Arial"/>
              </a:rPr>
              <a:t>délirantes,  </a:t>
            </a:r>
            <a:r>
              <a:rPr sz="3200" spc="-180" dirty="0">
                <a:latin typeface="Arial"/>
                <a:cs typeface="Arial"/>
              </a:rPr>
              <a:t>les </a:t>
            </a:r>
            <a:r>
              <a:rPr sz="3200" spc="-105" dirty="0">
                <a:latin typeface="Arial"/>
                <a:cs typeface="Arial"/>
              </a:rPr>
              <a:t>hallucinations, </a:t>
            </a:r>
            <a:r>
              <a:rPr sz="3200" spc="-114" dirty="0">
                <a:latin typeface="Arial"/>
                <a:cs typeface="Arial"/>
              </a:rPr>
              <a:t>et </a:t>
            </a:r>
            <a:r>
              <a:rPr sz="3200" spc="-150" dirty="0">
                <a:latin typeface="Arial"/>
                <a:cs typeface="Arial"/>
              </a:rPr>
              <a:t>de </a:t>
            </a:r>
            <a:r>
              <a:rPr sz="3200" spc="-130" dirty="0">
                <a:latin typeface="Arial"/>
                <a:cs typeface="Arial"/>
              </a:rPr>
              <a:t>profondes  </a:t>
            </a:r>
            <a:r>
              <a:rPr sz="3200" spc="-85" dirty="0">
                <a:latin typeface="Arial"/>
                <a:cs typeface="Arial"/>
              </a:rPr>
              <a:t>perturbations </a:t>
            </a:r>
            <a:r>
              <a:rPr sz="3200" spc="-135" dirty="0">
                <a:latin typeface="Arial"/>
                <a:cs typeface="Arial"/>
              </a:rPr>
              <a:t>affectives </a:t>
            </a:r>
            <a:r>
              <a:rPr sz="3200" spc="-204" dirty="0">
                <a:latin typeface="Arial"/>
                <a:cs typeface="Arial"/>
              </a:rPr>
              <a:t>dans </a:t>
            </a:r>
            <a:r>
              <a:rPr sz="3200" spc="-90" dirty="0">
                <a:latin typeface="Arial"/>
                <a:cs typeface="Arial"/>
              </a:rPr>
              <a:t>le </a:t>
            </a:r>
            <a:r>
              <a:rPr sz="3200" spc="-254" dirty="0">
                <a:latin typeface="Arial"/>
                <a:cs typeface="Arial"/>
              </a:rPr>
              <a:t>sens </a:t>
            </a:r>
            <a:r>
              <a:rPr sz="3200" spc="-105" dirty="0">
                <a:latin typeface="Arial"/>
                <a:cs typeface="Arial"/>
              </a:rPr>
              <a:t>du  </a:t>
            </a:r>
            <a:r>
              <a:rPr sz="3200" spc="-140" dirty="0">
                <a:latin typeface="Arial"/>
                <a:cs typeface="Arial"/>
              </a:rPr>
              <a:t>détachement </a:t>
            </a:r>
            <a:r>
              <a:rPr sz="3200" spc="-114" dirty="0">
                <a:latin typeface="Arial"/>
                <a:cs typeface="Arial"/>
              </a:rPr>
              <a:t>et </a:t>
            </a:r>
            <a:r>
              <a:rPr sz="3200" spc="-150" dirty="0">
                <a:latin typeface="Arial"/>
                <a:cs typeface="Arial"/>
              </a:rPr>
              <a:t>de </a:t>
            </a:r>
            <a:r>
              <a:rPr sz="3200" spc="-125" dirty="0">
                <a:latin typeface="Arial"/>
                <a:cs typeface="Arial"/>
              </a:rPr>
              <a:t>l’étrangeté </a:t>
            </a:r>
            <a:r>
              <a:rPr sz="3200" spc="-220" dirty="0">
                <a:latin typeface="Arial"/>
                <a:cs typeface="Arial"/>
              </a:rPr>
              <a:t>des </a:t>
            </a:r>
            <a:r>
              <a:rPr sz="3200" spc="-125" dirty="0">
                <a:latin typeface="Arial"/>
                <a:cs typeface="Arial"/>
              </a:rPr>
              <a:t>sentiments,  </a:t>
            </a:r>
            <a:r>
              <a:rPr sz="3200" spc="-235" dirty="0">
                <a:latin typeface="Arial"/>
                <a:cs typeface="Arial"/>
              </a:rPr>
              <a:t>avec </a:t>
            </a:r>
            <a:r>
              <a:rPr sz="3200" spc="-80" dirty="0">
                <a:latin typeface="Arial"/>
                <a:cs typeface="Arial"/>
              </a:rPr>
              <a:t>évolution </a:t>
            </a:r>
            <a:r>
              <a:rPr sz="3200" spc="-195" dirty="0">
                <a:latin typeface="Arial"/>
                <a:cs typeface="Arial"/>
              </a:rPr>
              <a:t>vers </a:t>
            </a:r>
            <a:r>
              <a:rPr sz="3200" spc="-105" dirty="0">
                <a:latin typeface="Arial"/>
                <a:cs typeface="Arial"/>
              </a:rPr>
              <a:t>un </a:t>
            </a:r>
            <a:r>
              <a:rPr sz="3200" spc="-70" dirty="0">
                <a:latin typeface="Arial"/>
                <a:cs typeface="Arial"/>
              </a:rPr>
              <a:t>déficit </a:t>
            </a:r>
            <a:r>
              <a:rPr sz="3200" spc="-114" dirty="0">
                <a:latin typeface="Arial"/>
                <a:cs typeface="Arial"/>
              </a:rPr>
              <a:t>et </a:t>
            </a:r>
            <a:r>
              <a:rPr sz="3200" spc="-135" dirty="0">
                <a:latin typeface="Arial"/>
                <a:cs typeface="Arial"/>
              </a:rPr>
              <a:t>une  </a:t>
            </a:r>
            <a:r>
              <a:rPr sz="3200" spc="-125" dirty="0">
                <a:latin typeface="Arial"/>
                <a:cs typeface="Arial"/>
              </a:rPr>
              <a:t>dissociation </a:t>
            </a:r>
            <a:r>
              <a:rPr sz="3200" spc="-150" dirty="0">
                <a:latin typeface="Arial"/>
                <a:cs typeface="Arial"/>
              </a:rPr>
              <a:t>de </a:t>
            </a:r>
            <a:r>
              <a:rPr sz="3200" spc="-120" dirty="0">
                <a:latin typeface="Arial"/>
                <a:cs typeface="Arial"/>
              </a:rPr>
              <a:t>la </a:t>
            </a:r>
            <a:r>
              <a:rPr sz="3200" spc="-114" dirty="0">
                <a:latin typeface="Arial"/>
                <a:cs typeface="Arial"/>
              </a:rPr>
              <a:t>personnalité</a:t>
            </a:r>
            <a:r>
              <a:rPr sz="3200" spc="-270" dirty="0">
                <a:latin typeface="Arial"/>
                <a:cs typeface="Arial"/>
              </a:rPr>
              <a:t> </a:t>
            </a:r>
            <a:r>
              <a:rPr sz="3200" spc="-150" dirty="0">
                <a:latin typeface="Arial"/>
                <a:cs typeface="Arial"/>
              </a:rPr>
              <a:t>»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310132" y="1901951"/>
            <a:ext cx="7442200" cy="42513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00" b="1" u="sng" spc="-65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200" b="1" u="sng" spc="-175" dirty="0">
                <a:solidFill>
                  <a:srgbClr val="0070C0"/>
                </a:solidFill>
                <a:latin typeface="Arial"/>
                <a:cs typeface="Arial"/>
              </a:rPr>
              <a:t>Prise </a:t>
            </a:r>
            <a:r>
              <a:rPr sz="2200" b="1" u="sng" spc="-145" dirty="0">
                <a:solidFill>
                  <a:srgbClr val="0070C0"/>
                </a:solidFill>
                <a:latin typeface="Arial"/>
                <a:cs typeface="Arial"/>
              </a:rPr>
              <a:t>en </a:t>
            </a:r>
            <a:r>
              <a:rPr sz="2200" b="1" u="sng" spc="-190" dirty="0">
                <a:solidFill>
                  <a:srgbClr val="0070C0"/>
                </a:solidFill>
                <a:latin typeface="Arial"/>
                <a:cs typeface="Arial"/>
              </a:rPr>
              <a:t>charge</a:t>
            </a:r>
            <a:r>
              <a:rPr sz="2200" b="1" u="sng" spc="-17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200" b="1" u="sng" spc="-150" dirty="0">
                <a:solidFill>
                  <a:srgbClr val="0070C0"/>
                </a:solidFill>
                <a:latin typeface="Arial"/>
                <a:cs typeface="Arial"/>
              </a:rPr>
              <a:t>somatique</a:t>
            </a:r>
            <a:endParaRPr sz="2200" u="sng" dirty="0">
              <a:solidFill>
                <a:srgbClr val="0070C0"/>
              </a:solidFill>
              <a:latin typeface="Arial"/>
              <a:cs typeface="Arial"/>
            </a:endParaRPr>
          </a:p>
          <a:p>
            <a:pPr marL="356870" marR="5080" indent="-344805">
              <a:lnSpc>
                <a:spcPct val="80000"/>
              </a:lnSpc>
              <a:spcBef>
                <a:spcPts val="530"/>
              </a:spcBef>
              <a:buFont typeface="Wingdings"/>
              <a:buChar char=""/>
              <a:tabLst>
                <a:tab pos="417830" algn="l"/>
                <a:tab pos="418465" algn="l"/>
              </a:tabLst>
            </a:pPr>
            <a:r>
              <a:rPr dirty="0"/>
              <a:t>	</a:t>
            </a:r>
            <a:r>
              <a:rPr sz="2200" spc="-80" dirty="0">
                <a:latin typeface="Arial"/>
                <a:cs typeface="Arial"/>
              </a:rPr>
              <a:t>Eliminer </a:t>
            </a:r>
            <a:r>
              <a:rPr sz="2200" spc="-95" dirty="0">
                <a:latin typeface="Arial"/>
                <a:cs typeface="Arial"/>
              </a:rPr>
              <a:t>une </a:t>
            </a:r>
            <a:r>
              <a:rPr sz="2200" spc="-70" dirty="0">
                <a:latin typeface="Arial"/>
                <a:cs typeface="Arial"/>
              </a:rPr>
              <a:t>contre </a:t>
            </a:r>
            <a:r>
              <a:rPr sz="2200" spc="-60" dirty="0">
                <a:latin typeface="Arial"/>
                <a:cs typeface="Arial"/>
              </a:rPr>
              <a:t>indication </a:t>
            </a:r>
            <a:r>
              <a:rPr sz="2200" spc="-130" dirty="0">
                <a:latin typeface="Arial"/>
                <a:cs typeface="Arial"/>
              </a:rPr>
              <a:t>aux </a:t>
            </a:r>
            <a:r>
              <a:rPr sz="2200" spc="-60" dirty="0">
                <a:latin typeface="Arial"/>
                <a:cs typeface="Arial"/>
              </a:rPr>
              <a:t>neuroleptique</a:t>
            </a:r>
            <a:r>
              <a:rPr sz="2200" spc="-470" dirty="0">
                <a:latin typeface="Arial"/>
                <a:cs typeface="Arial"/>
              </a:rPr>
              <a:t> </a:t>
            </a:r>
            <a:r>
              <a:rPr sz="2200" spc="-80" dirty="0">
                <a:latin typeface="Arial"/>
                <a:cs typeface="Arial"/>
              </a:rPr>
              <a:t>par </a:t>
            </a:r>
            <a:r>
              <a:rPr sz="2200" spc="-110" dirty="0">
                <a:latin typeface="Arial"/>
                <a:cs typeface="Arial"/>
              </a:rPr>
              <a:t>l’examen  </a:t>
            </a:r>
            <a:r>
              <a:rPr sz="2200" spc="-65" dirty="0">
                <a:latin typeface="Arial"/>
                <a:cs typeface="Arial"/>
              </a:rPr>
              <a:t>clinique </a:t>
            </a:r>
            <a:r>
              <a:rPr sz="2200" spc="-75" dirty="0">
                <a:latin typeface="Arial"/>
                <a:cs typeface="Arial"/>
              </a:rPr>
              <a:t>et </a:t>
            </a:r>
            <a:r>
              <a:rPr sz="2200" spc="-145" dirty="0">
                <a:latin typeface="Arial"/>
                <a:cs typeface="Arial"/>
              </a:rPr>
              <a:t>des examens</a:t>
            </a:r>
            <a:r>
              <a:rPr sz="2200" spc="-210" dirty="0">
                <a:latin typeface="Arial"/>
                <a:cs typeface="Arial"/>
              </a:rPr>
              <a:t> </a:t>
            </a:r>
            <a:r>
              <a:rPr sz="2200" spc="-85" dirty="0">
                <a:latin typeface="Arial"/>
                <a:cs typeface="Arial"/>
              </a:rPr>
              <a:t>complémentaires</a:t>
            </a:r>
            <a:endParaRPr sz="2200" dirty="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Font typeface="Wingdings"/>
              <a:buChar char=""/>
              <a:tabLst>
                <a:tab pos="357505" algn="l"/>
              </a:tabLst>
            </a:pPr>
            <a:r>
              <a:rPr sz="2200" spc="-90" dirty="0">
                <a:latin typeface="Arial"/>
                <a:cs typeface="Arial"/>
              </a:rPr>
              <a:t>Surveiller </a:t>
            </a:r>
            <a:r>
              <a:rPr sz="2200" spc="-85" dirty="0">
                <a:latin typeface="Arial"/>
                <a:cs typeface="Arial"/>
              </a:rPr>
              <a:t>la </a:t>
            </a:r>
            <a:r>
              <a:rPr sz="2200" spc="-80" dirty="0">
                <a:latin typeface="Arial"/>
                <a:cs typeface="Arial"/>
              </a:rPr>
              <a:t>tolérance </a:t>
            </a:r>
            <a:r>
              <a:rPr sz="2200" spc="-130" dirty="0">
                <a:latin typeface="Arial"/>
                <a:cs typeface="Arial"/>
              </a:rPr>
              <a:t>aux</a:t>
            </a:r>
            <a:r>
              <a:rPr sz="2200" spc="-330" dirty="0">
                <a:latin typeface="Arial"/>
                <a:cs typeface="Arial"/>
              </a:rPr>
              <a:t> </a:t>
            </a:r>
            <a:r>
              <a:rPr sz="2200" spc="-265" dirty="0">
                <a:latin typeface="Arial"/>
                <a:cs typeface="Arial"/>
              </a:rPr>
              <a:t>NLP</a:t>
            </a:r>
            <a:endParaRPr sz="2200" dirty="0">
              <a:latin typeface="Arial"/>
              <a:cs typeface="Arial"/>
            </a:endParaRPr>
          </a:p>
          <a:p>
            <a:pPr marL="356870" marR="326390" indent="-344805">
              <a:lnSpc>
                <a:spcPct val="80000"/>
              </a:lnSpc>
              <a:spcBef>
                <a:spcPts val="530"/>
              </a:spcBef>
              <a:buFont typeface="Wingdings"/>
              <a:buChar char=""/>
              <a:tabLst>
                <a:tab pos="357505" algn="l"/>
              </a:tabLst>
            </a:pPr>
            <a:r>
              <a:rPr sz="2200" spc="-110" dirty="0">
                <a:latin typeface="Arial"/>
                <a:cs typeface="Arial"/>
              </a:rPr>
              <a:t>Surveillance </a:t>
            </a:r>
            <a:r>
              <a:rPr sz="2200" spc="-70" dirty="0">
                <a:latin typeface="Arial"/>
                <a:cs typeface="Arial"/>
              </a:rPr>
              <a:t>du </a:t>
            </a:r>
            <a:r>
              <a:rPr sz="2200" spc="-85" dirty="0">
                <a:latin typeface="Arial"/>
                <a:cs typeface="Arial"/>
              </a:rPr>
              <a:t>poids, </a:t>
            </a:r>
            <a:r>
              <a:rPr sz="2200" spc="-125" dirty="0">
                <a:latin typeface="Arial"/>
                <a:cs typeface="Arial"/>
              </a:rPr>
              <a:t>IMC, </a:t>
            </a:r>
            <a:r>
              <a:rPr sz="2200" spc="-50" dirty="0">
                <a:latin typeface="Arial"/>
                <a:cs typeface="Arial"/>
              </a:rPr>
              <a:t>périmètre </a:t>
            </a:r>
            <a:r>
              <a:rPr sz="2200" spc="-70" dirty="0">
                <a:latin typeface="Arial"/>
                <a:cs typeface="Arial"/>
              </a:rPr>
              <a:t>ombilicale, </a:t>
            </a:r>
            <a:r>
              <a:rPr sz="2200" spc="-225" dirty="0">
                <a:latin typeface="Arial"/>
                <a:cs typeface="Arial"/>
              </a:rPr>
              <a:t>TA, </a:t>
            </a:r>
            <a:r>
              <a:rPr sz="2200" spc="-280" dirty="0">
                <a:latin typeface="Arial"/>
                <a:cs typeface="Arial"/>
              </a:rPr>
              <a:t>FC, </a:t>
            </a:r>
            <a:r>
              <a:rPr sz="2200" spc="-265" dirty="0">
                <a:latin typeface="Arial"/>
                <a:cs typeface="Arial"/>
              </a:rPr>
              <a:t>FR,  </a:t>
            </a:r>
            <a:r>
              <a:rPr sz="2200" spc="-65" dirty="0">
                <a:latin typeface="Arial"/>
                <a:cs typeface="Arial"/>
              </a:rPr>
              <a:t>température.</a:t>
            </a:r>
            <a:endParaRPr sz="2200" dirty="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Font typeface="Wingdings"/>
              <a:buChar char=""/>
              <a:tabLst>
                <a:tab pos="357505" algn="l"/>
              </a:tabLst>
            </a:pPr>
            <a:r>
              <a:rPr sz="2200" spc="-100" dirty="0">
                <a:latin typeface="Arial"/>
                <a:cs typeface="Arial"/>
              </a:rPr>
              <a:t>Bilan</a:t>
            </a:r>
            <a:r>
              <a:rPr sz="2200" spc="-165" dirty="0">
                <a:latin typeface="Arial"/>
                <a:cs typeface="Arial"/>
              </a:rPr>
              <a:t> </a:t>
            </a:r>
            <a:r>
              <a:rPr sz="2200" spc="-70" dirty="0">
                <a:latin typeface="Arial"/>
                <a:cs typeface="Arial"/>
              </a:rPr>
              <a:t>métabolique</a:t>
            </a:r>
            <a:r>
              <a:rPr sz="2200" spc="-150" dirty="0">
                <a:latin typeface="Arial"/>
                <a:cs typeface="Arial"/>
              </a:rPr>
              <a:t> </a:t>
            </a:r>
            <a:r>
              <a:rPr sz="2200" spc="-20" dirty="0">
                <a:latin typeface="Arial"/>
                <a:cs typeface="Arial"/>
              </a:rPr>
              <a:t>:</a:t>
            </a:r>
            <a:r>
              <a:rPr sz="2200" spc="-120" dirty="0">
                <a:latin typeface="Arial"/>
                <a:cs typeface="Arial"/>
              </a:rPr>
              <a:t> </a:t>
            </a:r>
            <a:r>
              <a:rPr sz="2200" spc="-60" dirty="0">
                <a:latin typeface="Arial"/>
                <a:cs typeface="Arial"/>
              </a:rPr>
              <a:t>triglycéride,</a:t>
            </a:r>
            <a:r>
              <a:rPr sz="2200" spc="-155" dirty="0">
                <a:latin typeface="Arial"/>
                <a:cs typeface="Arial"/>
              </a:rPr>
              <a:t> </a:t>
            </a:r>
            <a:r>
              <a:rPr sz="2200" spc="-75" dirty="0">
                <a:latin typeface="Arial"/>
                <a:cs typeface="Arial"/>
              </a:rPr>
              <a:t>cholestérol</a:t>
            </a:r>
            <a:r>
              <a:rPr sz="2200" spc="-200" dirty="0">
                <a:latin typeface="Arial"/>
                <a:cs typeface="Arial"/>
              </a:rPr>
              <a:t> </a:t>
            </a:r>
            <a:r>
              <a:rPr sz="2200" spc="-35" dirty="0">
                <a:latin typeface="Arial"/>
                <a:cs typeface="Arial"/>
              </a:rPr>
              <a:t>total,</a:t>
            </a:r>
            <a:r>
              <a:rPr sz="2200" spc="-155" dirty="0">
                <a:latin typeface="Arial"/>
                <a:cs typeface="Arial"/>
              </a:rPr>
              <a:t> </a:t>
            </a:r>
            <a:r>
              <a:rPr sz="2200" spc="-195" dirty="0">
                <a:latin typeface="Arial"/>
                <a:cs typeface="Arial"/>
              </a:rPr>
              <a:t>HDL,</a:t>
            </a:r>
            <a:r>
              <a:rPr sz="2200" spc="-130" dirty="0">
                <a:latin typeface="Arial"/>
                <a:cs typeface="Arial"/>
              </a:rPr>
              <a:t> </a:t>
            </a:r>
            <a:r>
              <a:rPr sz="2200" spc="-270" dirty="0">
                <a:latin typeface="Arial"/>
                <a:cs typeface="Arial"/>
              </a:rPr>
              <a:t>LDL</a:t>
            </a:r>
            <a:endParaRPr sz="2200" dirty="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Font typeface="Wingdings"/>
              <a:buChar char=""/>
              <a:tabLst>
                <a:tab pos="357505" algn="l"/>
              </a:tabLst>
            </a:pPr>
            <a:r>
              <a:rPr sz="2200" spc="-100" dirty="0">
                <a:latin typeface="Arial"/>
                <a:cs typeface="Arial"/>
              </a:rPr>
              <a:t>Bilan </a:t>
            </a:r>
            <a:r>
              <a:rPr sz="2200" spc="-75" dirty="0">
                <a:latin typeface="Arial"/>
                <a:cs typeface="Arial"/>
              </a:rPr>
              <a:t>hépatique </a:t>
            </a:r>
            <a:r>
              <a:rPr sz="2200" spc="-20" dirty="0">
                <a:latin typeface="Arial"/>
                <a:cs typeface="Arial"/>
              </a:rPr>
              <a:t>:</a:t>
            </a:r>
            <a:r>
              <a:rPr sz="2200" spc="-250" dirty="0">
                <a:latin typeface="Arial"/>
                <a:cs typeface="Arial"/>
              </a:rPr>
              <a:t> </a:t>
            </a:r>
            <a:r>
              <a:rPr sz="2200" spc="-120" dirty="0">
                <a:latin typeface="Arial"/>
                <a:cs typeface="Arial"/>
              </a:rPr>
              <a:t>transaminases</a:t>
            </a:r>
            <a:endParaRPr sz="2200" dirty="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Font typeface="Wingdings"/>
              <a:buChar char=""/>
              <a:tabLst>
                <a:tab pos="357505" algn="l"/>
              </a:tabLst>
            </a:pPr>
            <a:r>
              <a:rPr sz="2200" spc="-335" dirty="0">
                <a:latin typeface="Arial"/>
                <a:cs typeface="Arial"/>
              </a:rPr>
              <a:t>NFS </a:t>
            </a:r>
            <a:r>
              <a:rPr sz="2200" spc="-20" dirty="0">
                <a:latin typeface="Arial"/>
                <a:cs typeface="Arial"/>
              </a:rPr>
              <a:t>: </a:t>
            </a:r>
            <a:r>
              <a:rPr sz="2200" spc="-45" dirty="0">
                <a:latin typeface="Arial"/>
                <a:cs typeface="Arial"/>
              </a:rPr>
              <a:t>formule </a:t>
            </a:r>
            <a:r>
              <a:rPr sz="2200" spc="-95" dirty="0">
                <a:latin typeface="Arial"/>
                <a:cs typeface="Arial"/>
              </a:rPr>
              <a:t>blanche,</a:t>
            </a:r>
            <a:r>
              <a:rPr sz="2200" spc="-434" dirty="0">
                <a:latin typeface="Arial"/>
                <a:cs typeface="Arial"/>
              </a:rPr>
              <a:t> </a:t>
            </a:r>
            <a:r>
              <a:rPr sz="2200" spc="-95" dirty="0">
                <a:latin typeface="Arial"/>
                <a:cs typeface="Arial"/>
              </a:rPr>
              <a:t>anémie</a:t>
            </a:r>
            <a:endParaRPr sz="2200" dirty="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Font typeface="Wingdings"/>
              <a:buChar char=""/>
              <a:tabLst>
                <a:tab pos="357505" algn="l"/>
              </a:tabLst>
            </a:pPr>
            <a:r>
              <a:rPr sz="2200" spc="-390" dirty="0">
                <a:latin typeface="Arial"/>
                <a:cs typeface="Arial"/>
              </a:rPr>
              <a:t>ECG </a:t>
            </a:r>
            <a:r>
              <a:rPr sz="2200" spc="-20" dirty="0">
                <a:latin typeface="Arial"/>
                <a:cs typeface="Arial"/>
              </a:rPr>
              <a:t>: </a:t>
            </a:r>
            <a:r>
              <a:rPr sz="2200" spc="-45" dirty="0">
                <a:latin typeface="Arial"/>
                <a:cs typeface="Arial"/>
              </a:rPr>
              <a:t>rythme </a:t>
            </a:r>
            <a:r>
              <a:rPr sz="2200" spc="-95" dirty="0">
                <a:latin typeface="Arial"/>
                <a:cs typeface="Arial"/>
              </a:rPr>
              <a:t>cardiaque, </a:t>
            </a:r>
            <a:r>
              <a:rPr sz="2200" spc="-55" dirty="0">
                <a:latin typeface="Arial"/>
                <a:cs typeface="Arial"/>
              </a:rPr>
              <a:t>intervalle</a:t>
            </a:r>
            <a:r>
              <a:rPr sz="2200" spc="-405" dirty="0">
                <a:latin typeface="Arial"/>
                <a:cs typeface="Arial"/>
              </a:rPr>
              <a:t> </a:t>
            </a:r>
            <a:r>
              <a:rPr sz="2200" spc="-300" dirty="0">
                <a:latin typeface="Arial"/>
                <a:cs typeface="Arial"/>
              </a:rPr>
              <a:t>QT</a:t>
            </a:r>
            <a:endParaRPr sz="2200" dirty="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Font typeface="Wingdings"/>
              <a:buChar char=""/>
              <a:tabLst>
                <a:tab pos="357505" algn="l"/>
              </a:tabLst>
            </a:pPr>
            <a:r>
              <a:rPr sz="2200" spc="-170" dirty="0">
                <a:latin typeface="Arial"/>
                <a:cs typeface="Arial"/>
              </a:rPr>
              <a:t>Examen </a:t>
            </a:r>
            <a:r>
              <a:rPr sz="2200" spc="-75" dirty="0">
                <a:latin typeface="Arial"/>
                <a:cs typeface="Arial"/>
              </a:rPr>
              <a:t>neurologique </a:t>
            </a:r>
            <a:r>
              <a:rPr sz="2200" spc="-20" dirty="0">
                <a:latin typeface="Arial"/>
                <a:cs typeface="Arial"/>
              </a:rPr>
              <a:t>: </a:t>
            </a:r>
            <a:r>
              <a:rPr sz="2200" spc="-110" dirty="0">
                <a:latin typeface="Arial"/>
                <a:cs typeface="Arial"/>
              </a:rPr>
              <a:t>dyskinésie </a:t>
            </a:r>
            <a:r>
              <a:rPr sz="2200" spc="-114" dirty="0">
                <a:latin typeface="Arial"/>
                <a:cs typeface="Arial"/>
              </a:rPr>
              <a:t>aiguë </a:t>
            </a:r>
            <a:r>
              <a:rPr sz="2200" spc="-60" dirty="0">
                <a:latin typeface="Arial"/>
                <a:cs typeface="Arial"/>
              </a:rPr>
              <a:t>ou</a:t>
            </a:r>
            <a:r>
              <a:rPr sz="2200" spc="-365" dirty="0">
                <a:latin typeface="Arial"/>
                <a:cs typeface="Arial"/>
              </a:rPr>
              <a:t> </a:t>
            </a:r>
            <a:r>
              <a:rPr sz="2200" spc="-70" dirty="0">
                <a:latin typeface="Arial"/>
                <a:cs typeface="Arial"/>
              </a:rPr>
              <a:t>tardive</a:t>
            </a:r>
            <a:endParaRPr sz="2200" dirty="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Font typeface="Wingdings"/>
              <a:buChar char=""/>
              <a:tabLst>
                <a:tab pos="357505" algn="l"/>
              </a:tabLst>
            </a:pPr>
            <a:r>
              <a:rPr sz="2200" spc="-145" dirty="0">
                <a:latin typeface="Arial"/>
                <a:cs typeface="Arial"/>
              </a:rPr>
              <a:t>Recherche </a:t>
            </a:r>
            <a:r>
              <a:rPr sz="2200" spc="-100" dirty="0">
                <a:latin typeface="Arial"/>
                <a:cs typeface="Arial"/>
              </a:rPr>
              <a:t>de </a:t>
            </a:r>
            <a:r>
              <a:rPr sz="2200" spc="-105" dirty="0">
                <a:latin typeface="Arial"/>
                <a:cs typeface="Arial"/>
              </a:rPr>
              <a:t>foyers </a:t>
            </a:r>
            <a:r>
              <a:rPr sz="2200" spc="-70" dirty="0">
                <a:latin typeface="Arial"/>
                <a:cs typeface="Arial"/>
              </a:rPr>
              <a:t>infectieux, </a:t>
            </a:r>
            <a:r>
              <a:rPr sz="2200" spc="-120" dirty="0">
                <a:latin typeface="Arial"/>
                <a:cs typeface="Arial"/>
              </a:rPr>
              <a:t>soins</a:t>
            </a:r>
            <a:r>
              <a:rPr sz="2200" spc="-295" dirty="0">
                <a:latin typeface="Arial"/>
                <a:cs typeface="Arial"/>
              </a:rPr>
              <a:t> </a:t>
            </a:r>
            <a:r>
              <a:rPr sz="2200" spc="-90" dirty="0">
                <a:latin typeface="Arial"/>
                <a:cs typeface="Arial"/>
              </a:rPr>
              <a:t>dentaires</a:t>
            </a:r>
            <a:endParaRPr sz="2200" dirty="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Font typeface="Wingdings"/>
              <a:buChar char=""/>
              <a:tabLst>
                <a:tab pos="357505" algn="l"/>
              </a:tabLst>
            </a:pPr>
            <a:r>
              <a:rPr sz="2200" spc="-190" dirty="0">
                <a:latin typeface="Arial"/>
                <a:cs typeface="Arial"/>
              </a:rPr>
              <a:t>Règles</a:t>
            </a:r>
            <a:r>
              <a:rPr sz="2200" spc="-55" dirty="0">
                <a:latin typeface="Arial"/>
                <a:cs typeface="Arial"/>
              </a:rPr>
              <a:t> </a:t>
            </a:r>
            <a:r>
              <a:rPr sz="2200" spc="-70" dirty="0">
                <a:latin typeface="Arial"/>
                <a:cs typeface="Arial"/>
              </a:rPr>
              <a:t>hygiéno-diététique.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297432" y="1858061"/>
            <a:ext cx="7827645" cy="466602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484"/>
              </a:spcBef>
            </a:pPr>
            <a:r>
              <a:rPr sz="4000" spc="-50" dirty="0">
                <a:solidFill>
                  <a:srgbClr val="FF0000"/>
                </a:solidFill>
                <a:latin typeface="Arial"/>
                <a:cs typeface="Arial"/>
              </a:rPr>
              <a:t>II/</a:t>
            </a:r>
            <a:r>
              <a:rPr sz="4000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4000" u="heavy" spc="-114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Historique</a:t>
            </a:r>
            <a:endParaRPr sz="40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369570" marR="17780" indent="-344805">
              <a:lnSpc>
                <a:spcPts val="3460"/>
              </a:lnSpc>
              <a:spcBef>
                <a:spcPts val="815"/>
              </a:spcBef>
              <a:buChar char="•"/>
              <a:tabLst>
                <a:tab pos="369570" algn="l"/>
                <a:tab pos="370205" algn="l"/>
              </a:tabLst>
            </a:pPr>
            <a:r>
              <a:rPr sz="3200" spc="-155" dirty="0">
                <a:latin typeface="Arial"/>
                <a:cs typeface="Arial"/>
              </a:rPr>
              <a:t>Kraeplin en </a:t>
            </a:r>
            <a:r>
              <a:rPr sz="3200" spc="-175" dirty="0">
                <a:latin typeface="Arial"/>
                <a:cs typeface="Arial"/>
              </a:rPr>
              <a:t>1899 </a:t>
            </a:r>
            <a:r>
              <a:rPr sz="3200" spc="-254" dirty="0">
                <a:latin typeface="Arial"/>
                <a:cs typeface="Arial"/>
              </a:rPr>
              <a:t>a </a:t>
            </a:r>
            <a:r>
              <a:rPr sz="3200" spc="-135" dirty="0">
                <a:latin typeface="Arial"/>
                <a:cs typeface="Arial"/>
              </a:rPr>
              <a:t>regroupé </a:t>
            </a:r>
            <a:r>
              <a:rPr sz="3200" spc="-110" dirty="0">
                <a:latin typeface="Arial"/>
                <a:cs typeface="Arial"/>
              </a:rPr>
              <a:t>cette </a:t>
            </a:r>
            <a:r>
              <a:rPr sz="3200" spc="-55" dirty="0">
                <a:latin typeface="Arial"/>
                <a:cs typeface="Arial"/>
              </a:rPr>
              <a:t>entité </a:t>
            </a:r>
            <a:r>
              <a:rPr sz="3200" spc="-229" dirty="0">
                <a:latin typeface="Arial"/>
                <a:cs typeface="Arial"/>
              </a:rPr>
              <a:t>sous  </a:t>
            </a:r>
            <a:r>
              <a:rPr sz="3200" spc="-90" dirty="0">
                <a:latin typeface="Arial"/>
                <a:cs typeface="Arial"/>
              </a:rPr>
              <a:t>le </a:t>
            </a:r>
            <a:r>
              <a:rPr sz="3200" spc="-110" dirty="0">
                <a:latin typeface="Arial"/>
                <a:cs typeface="Arial"/>
              </a:rPr>
              <a:t>nom </a:t>
            </a:r>
            <a:r>
              <a:rPr sz="3200" spc="-150" dirty="0">
                <a:latin typeface="Arial"/>
                <a:cs typeface="Arial"/>
              </a:rPr>
              <a:t>« </a:t>
            </a:r>
            <a:r>
              <a:rPr sz="3200" spc="-170" dirty="0">
                <a:latin typeface="Arial"/>
                <a:cs typeface="Arial"/>
              </a:rPr>
              <a:t>démence précoce</a:t>
            </a:r>
            <a:r>
              <a:rPr sz="3200" spc="-229" dirty="0">
                <a:latin typeface="Arial"/>
                <a:cs typeface="Arial"/>
              </a:rPr>
              <a:t> </a:t>
            </a:r>
            <a:r>
              <a:rPr sz="3200" spc="-150" dirty="0">
                <a:latin typeface="Arial"/>
                <a:cs typeface="Arial"/>
              </a:rPr>
              <a:t>»</a:t>
            </a:r>
            <a:endParaRPr sz="3200" dirty="0">
              <a:latin typeface="Arial"/>
              <a:cs typeface="Arial"/>
            </a:endParaRPr>
          </a:p>
          <a:p>
            <a:pPr marL="369570" indent="-344805">
              <a:lnSpc>
                <a:spcPts val="3650"/>
              </a:lnSpc>
              <a:spcBef>
                <a:spcPts val="330"/>
              </a:spcBef>
              <a:buChar char="•"/>
              <a:tabLst>
                <a:tab pos="369570" algn="l"/>
                <a:tab pos="370205" algn="l"/>
              </a:tabLst>
            </a:pPr>
            <a:r>
              <a:rPr sz="3200" spc="-130" dirty="0">
                <a:latin typeface="Arial"/>
                <a:cs typeface="Arial"/>
              </a:rPr>
              <a:t>Bleuler </a:t>
            </a:r>
            <a:r>
              <a:rPr sz="3200" spc="-155" dirty="0">
                <a:latin typeface="Arial"/>
                <a:cs typeface="Arial"/>
              </a:rPr>
              <a:t>en </a:t>
            </a:r>
            <a:r>
              <a:rPr sz="3200" spc="-195" dirty="0">
                <a:latin typeface="Arial"/>
                <a:cs typeface="Arial"/>
              </a:rPr>
              <a:t>1911a </a:t>
            </a:r>
            <a:r>
              <a:rPr sz="3200" spc="-175" dirty="0">
                <a:latin typeface="Arial"/>
                <a:cs typeface="Arial"/>
              </a:rPr>
              <a:t>crée </a:t>
            </a:r>
            <a:r>
              <a:rPr sz="3200" spc="-90" dirty="0">
                <a:latin typeface="Arial"/>
                <a:cs typeface="Arial"/>
              </a:rPr>
              <a:t>le terme</a:t>
            </a:r>
            <a:r>
              <a:rPr sz="3200" spc="-130" dirty="0">
                <a:latin typeface="Arial"/>
                <a:cs typeface="Arial"/>
              </a:rPr>
              <a:t> </a:t>
            </a:r>
            <a:r>
              <a:rPr sz="3200" spc="-150" dirty="0">
                <a:latin typeface="Arial"/>
                <a:cs typeface="Arial"/>
              </a:rPr>
              <a:t>de</a:t>
            </a:r>
            <a:endParaRPr sz="3200" dirty="0">
              <a:latin typeface="Arial"/>
              <a:cs typeface="Arial"/>
            </a:endParaRPr>
          </a:p>
          <a:p>
            <a:pPr marL="369570">
              <a:lnSpc>
                <a:spcPts val="3650"/>
              </a:lnSpc>
            </a:pPr>
            <a:r>
              <a:rPr sz="3200" spc="-150" dirty="0">
                <a:latin typeface="Arial"/>
                <a:cs typeface="Arial"/>
              </a:rPr>
              <a:t>« schizophrénie » « </a:t>
            </a:r>
            <a:r>
              <a:rPr sz="3200" spc="-105" dirty="0">
                <a:latin typeface="Arial"/>
                <a:cs typeface="Arial"/>
              </a:rPr>
              <a:t>esprit </a:t>
            </a:r>
            <a:r>
              <a:rPr sz="3200" spc="-170" dirty="0">
                <a:latin typeface="Arial"/>
                <a:cs typeface="Arial"/>
              </a:rPr>
              <a:t>scindé</a:t>
            </a:r>
            <a:r>
              <a:rPr sz="3200" spc="-155" dirty="0">
                <a:latin typeface="Arial"/>
                <a:cs typeface="Arial"/>
              </a:rPr>
              <a:t> </a:t>
            </a:r>
            <a:r>
              <a:rPr sz="3200" spc="-150" dirty="0">
                <a:latin typeface="Arial"/>
                <a:cs typeface="Arial"/>
              </a:rPr>
              <a:t>»</a:t>
            </a:r>
            <a:endParaRPr sz="3200" dirty="0">
              <a:latin typeface="Arial"/>
              <a:cs typeface="Arial"/>
            </a:endParaRPr>
          </a:p>
          <a:p>
            <a:pPr marL="369570" indent="-344805">
              <a:lnSpc>
                <a:spcPts val="3650"/>
              </a:lnSpc>
              <a:spcBef>
                <a:spcPts val="380"/>
              </a:spcBef>
              <a:buChar char="•"/>
              <a:tabLst>
                <a:tab pos="369570" algn="l"/>
                <a:tab pos="370205" algn="l"/>
              </a:tabLst>
            </a:pPr>
            <a:r>
              <a:rPr sz="3200" spc="-200" dirty="0">
                <a:latin typeface="Arial"/>
                <a:cs typeface="Arial"/>
              </a:rPr>
              <a:t>Chaslin </a:t>
            </a:r>
            <a:r>
              <a:rPr sz="3200" spc="-155" dirty="0">
                <a:latin typeface="Arial"/>
                <a:cs typeface="Arial"/>
              </a:rPr>
              <a:t>en </a:t>
            </a:r>
            <a:r>
              <a:rPr sz="3200" spc="-175" dirty="0">
                <a:latin typeface="Arial"/>
                <a:cs typeface="Arial"/>
              </a:rPr>
              <a:t>1912 </a:t>
            </a:r>
            <a:r>
              <a:rPr sz="3200" spc="-254" dirty="0">
                <a:latin typeface="Arial"/>
                <a:cs typeface="Arial"/>
              </a:rPr>
              <a:t>a </a:t>
            </a:r>
            <a:r>
              <a:rPr sz="3200" spc="-155" dirty="0">
                <a:latin typeface="Arial"/>
                <a:cs typeface="Arial"/>
              </a:rPr>
              <a:t>mis en évidence </a:t>
            </a:r>
            <a:r>
              <a:rPr sz="3200" spc="-90" dirty="0">
                <a:latin typeface="Arial"/>
                <a:cs typeface="Arial"/>
              </a:rPr>
              <a:t>le</a:t>
            </a:r>
            <a:r>
              <a:rPr sz="3200" spc="35" dirty="0">
                <a:latin typeface="Arial"/>
                <a:cs typeface="Arial"/>
              </a:rPr>
              <a:t> </a:t>
            </a:r>
            <a:r>
              <a:rPr sz="3200" spc="-155" dirty="0">
                <a:latin typeface="Arial"/>
                <a:cs typeface="Arial"/>
              </a:rPr>
              <a:t>concept</a:t>
            </a:r>
            <a:endParaRPr sz="3200" dirty="0">
              <a:latin typeface="Arial"/>
              <a:cs typeface="Arial"/>
            </a:endParaRPr>
          </a:p>
          <a:p>
            <a:pPr marL="369570">
              <a:lnSpc>
                <a:spcPts val="3650"/>
              </a:lnSpc>
            </a:pPr>
            <a:r>
              <a:rPr sz="3200" spc="-150" dirty="0">
                <a:latin typeface="Arial"/>
                <a:cs typeface="Arial"/>
              </a:rPr>
              <a:t>« </a:t>
            </a:r>
            <a:r>
              <a:rPr sz="3200" spc="-165" dirty="0">
                <a:latin typeface="Arial"/>
                <a:cs typeface="Arial"/>
              </a:rPr>
              <a:t>discordance </a:t>
            </a:r>
            <a:r>
              <a:rPr sz="3200" spc="-150" dirty="0">
                <a:latin typeface="Arial"/>
                <a:cs typeface="Arial"/>
              </a:rPr>
              <a:t>» </a:t>
            </a:r>
            <a:r>
              <a:rPr sz="3200" spc="-155" dirty="0">
                <a:latin typeface="Arial"/>
                <a:cs typeface="Arial"/>
              </a:rPr>
              <a:t>sur </a:t>
            </a:r>
            <a:r>
              <a:rPr sz="3200" spc="-90" dirty="0">
                <a:latin typeface="Arial"/>
                <a:cs typeface="Arial"/>
              </a:rPr>
              <a:t>le </a:t>
            </a:r>
            <a:r>
              <a:rPr sz="3200" spc="-110" dirty="0">
                <a:latin typeface="Arial"/>
                <a:cs typeface="Arial"/>
              </a:rPr>
              <a:t>plan</a:t>
            </a:r>
            <a:r>
              <a:rPr sz="3200" spc="-220" dirty="0">
                <a:latin typeface="Arial"/>
                <a:cs typeface="Arial"/>
              </a:rPr>
              <a:t> </a:t>
            </a:r>
            <a:r>
              <a:rPr sz="3200" spc="-90" dirty="0">
                <a:latin typeface="Arial"/>
                <a:cs typeface="Arial"/>
              </a:rPr>
              <a:t>clinique</a:t>
            </a:r>
            <a:endParaRPr sz="3200" dirty="0">
              <a:latin typeface="Arial"/>
              <a:cs typeface="Arial"/>
            </a:endParaRPr>
          </a:p>
          <a:p>
            <a:pPr marL="369570" marR="1264920" indent="-344805">
              <a:lnSpc>
                <a:spcPts val="3460"/>
              </a:lnSpc>
              <a:spcBef>
                <a:spcPts val="820"/>
              </a:spcBef>
              <a:buChar char="•"/>
              <a:tabLst>
                <a:tab pos="369570" algn="l"/>
                <a:tab pos="370205" algn="l"/>
              </a:tabLst>
            </a:pPr>
            <a:r>
              <a:rPr sz="3200" spc="-155" dirty="0">
                <a:latin typeface="Arial"/>
                <a:cs typeface="Arial"/>
              </a:rPr>
              <a:t>Découverte </a:t>
            </a:r>
            <a:r>
              <a:rPr sz="3200" spc="-150" dirty="0">
                <a:latin typeface="Arial"/>
                <a:cs typeface="Arial"/>
              </a:rPr>
              <a:t>de </a:t>
            </a:r>
            <a:r>
              <a:rPr sz="3200" spc="-120" dirty="0">
                <a:latin typeface="Arial"/>
                <a:cs typeface="Arial"/>
              </a:rPr>
              <a:t>la </a:t>
            </a:r>
            <a:r>
              <a:rPr sz="3200" spc="-70" dirty="0">
                <a:latin typeface="Arial"/>
                <a:cs typeface="Arial"/>
              </a:rPr>
              <a:t>1</a:t>
            </a:r>
            <a:r>
              <a:rPr sz="3150" spc="-104" baseline="25132" dirty="0">
                <a:latin typeface="Arial"/>
                <a:cs typeface="Arial"/>
              </a:rPr>
              <a:t>ère </a:t>
            </a:r>
            <a:r>
              <a:rPr sz="3200" spc="-120" dirty="0">
                <a:latin typeface="Arial"/>
                <a:cs typeface="Arial"/>
              </a:rPr>
              <a:t>molécule  antipsychotique </a:t>
            </a:r>
            <a:r>
              <a:rPr sz="3200" spc="-35" dirty="0">
                <a:latin typeface="Arial"/>
                <a:cs typeface="Arial"/>
              </a:rPr>
              <a:t>: </a:t>
            </a:r>
            <a:r>
              <a:rPr sz="3200" spc="-90" dirty="0">
                <a:latin typeface="Arial"/>
                <a:cs typeface="Arial"/>
              </a:rPr>
              <a:t>le </a:t>
            </a:r>
            <a:r>
              <a:rPr sz="3200" spc="-170" dirty="0">
                <a:latin typeface="Arial"/>
                <a:cs typeface="Arial"/>
              </a:rPr>
              <a:t>Largagtil </a:t>
            </a:r>
            <a:r>
              <a:rPr sz="3200" spc="-155" dirty="0">
                <a:latin typeface="Arial"/>
                <a:cs typeface="Arial"/>
              </a:rPr>
              <a:t>en</a:t>
            </a:r>
            <a:r>
              <a:rPr sz="3200" spc="-330" dirty="0">
                <a:latin typeface="Arial"/>
                <a:cs typeface="Arial"/>
              </a:rPr>
              <a:t> </a:t>
            </a:r>
            <a:r>
              <a:rPr sz="3200" spc="-160" dirty="0">
                <a:latin typeface="Arial"/>
                <a:cs typeface="Arial"/>
              </a:rPr>
              <a:t>1952.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231900" y="1035050"/>
            <a:ext cx="8007350" cy="47057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u="sng" spc="-55" dirty="0">
                <a:solidFill>
                  <a:srgbClr val="FF0000"/>
                </a:solidFill>
                <a:latin typeface="Arial"/>
                <a:cs typeface="Arial"/>
              </a:rPr>
              <a:t>III/</a:t>
            </a:r>
            <a:r>
              <a:rPr sz="4000" u="sng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4000" u="sng" spc="-125" dirty="0">
                <a:solidFill>
                  <a:srgbClr val="FF0000"/>
                </a:solidFill>
                <a:latin typeface="Arial"/>
                <a:cs typeface="Arial"/>
              </a:rPr>
              <a:t>Nosographie</a:t>
            </a:r>
            <a:endParaRPr sz="4000" u="sng" dirty="0">
              <a:solidFill>
                <a:srgbClr val="FF0000"/>
              </a:solidFill>
              <a:latin typeface="Arial"/>
              <a:cs typeface="Arial"/>
            </a:endParaRPr>
          </a:p>
          <a:p>
            <a:pPr marL="356870" marR="1246505" indent="-344805">
              <a:lnSpc>
                <a:spcPts val="2400"/>
              </a:lnSpc>
              <a:spcBef>
                <a:spcPts val="580"/>
              </a:spcBef>
            </a:pPr>
            <a:r>
              <a:rPr sz="2500" spc="-140" dirty="0">
                <a:latin typeface="Arial"/>
                <a:cs typeface="Arial"/>
              </a:rPr>
              <a:t>Plusieurs </a:t>
            </a:r>
            <a:r>
              <a:rPr sz="2500" spc="-100" dirty="0">
                <a:latin typeface="Arial"/>
                <a:cs typeface="Arial"/>
              </a:rPr>
              <a:t>classification </a:t>
            </a:r>
            <a:r>
              <a:rPr sz="2500" spc="-60" dirty="0">
                <a:latin typeface="Arial"/>
                <a:cs typeface="Arial"/>
              </a:rPr>
              <a:t>ont </a:t>
            </a:r>
            <a:r>
              <a:rPr sz="2500" spc="-114" dirty="0">
                <a:latin typeface="Arial"/>
                <a:cs typeface="Arial"/>
              </a:rPr>
              <a:t>eu </a:t>
            </a:r>
            <a:r>
              <a:rPr sz="2500" spc="-55" dirty="0">
                <a:latin typeface="Arial"/>
                <a:cs typeface="Arial"/>
              </a:rPr>
              <a:t>lieu </a:t>
            </a:r>
            <a:r>
              <a:rPr sz="2500" spc="-60" dirty="0">
                <a:latin typeface="Arial"/>
                <a:cs typeface="Arial"/>
              </a:rPr>
              <a:t>pour </a:t>
            </a:r>
            <a:r>
              <a:rPr sz="2500" spc="-90" dirty="0">
                <a:latin typeface="Arial"/>
                <a:cs typeface="Arial"/>
              </a:rPr>
              <a:t>regrouper</a:t>
            </a:r>
            <a:r>
              <a:rPr sz="2500" spc="-380" dirty="0">
                <a:latin typeface="Arial"/>
                <a:cs typeface="Arial"/>
              </a:rPr>
              <a:t> </a:t>
            </a:r>
            <a:r>
              <a:rPr sz="2500" spc="-140" dirty="0">
                <a:latin typeface="Arial"/>
                <a:cs typeface="Arial"/>
              </a:rPr>
              <a:t>les  </a:t>
            </a:r>
            <a:r>
              <a:rPr sz="2500" spc="-130" dirty="0">
                <a:latin typeface="Arial"/>
                <a:cs typeface="Arial"/>
              </a:rPr>
              <a:t>symptômes </a:t>
            </a:r>
            <a:r>
              <a:rPr sz="2500" spc="-114" dirty="0">
                <a:latin typeface="Arial"/>
                <a:cs typeface="Arial"/>
              </a:rPr>
              <a:t>de </a:t>
            </a:r>
            <a:r>
              <a:rPr sz="2500" spc="-100" dirty="0">
                <a:latin typeface="Arial"/>
                <a:cs typeface="Arial"/>
              </a:rPr>
              <a:t>la</a:t>
            </a:r>
            <a:r>
              <a:rPr sz="2500" spc="-200" dirty="0">
                <a:latin typeface="Arial"/>
                <a:cs typeface="Arial"/>
              </a:rPr>
              <a:t> </a:t>
            </a:r>
            <a:r>
              <a:rPr sz="2500" spc="-100" dirty="0">
                <a:latin typeface="Arial"/>
                <a:cs typeface="Arial"/>
              </a:rPr>
              <a:t>maladie</a:t>
            </a:r>
            <a:endParaRPr sz="25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  <a:tabLst>
                <a:tab pos="527685" algn="l"/>
              </a:tabLst>
            </a:pPr>
            <a:r>
              <a:rPr sz="2500" b="1" u="sng" spc="-150" dirty="0">
                <a:solidFill>
                  <a:srgbClr val="00AF50"/>
                </a:solidFill>
                <a:latin typeface="Arial"/>
                <a:cs typeface="Arial"/>
              </a:rPr>
              <a:t>A.	</a:t>
            </a:r>
            <a:r>
              <a:rPr sz="2500" b="1" u="sng" spc="-114" dirty="0">
                <a:solidFill>
                  <a:srgbClr val="00AF50"/>
                </a:solidFill>
                <a:latin typeface="Arial"/>
                <a:cs typeface="Arial"/>
              </a:rPr>
              <a:t>Approche</a:t>
            </a:r>
            <a:r>
              <a:rPr sz="2500" b="1" u="sng" spc="-14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500" b="1" u="sng" spc="-50" dirty="0">
                <a:solidFill>
                  <a:srgbClr val="00AF50"/>
                </a:solidFill>
                <a:latin typeface="Arial"/>
                <a:cs typeface="Arial"/>
              </a:rPr>
              <a:t>criterielle</a:t>
            </a:r>
            <a:endParaRPr sz="2500" b="1" u="sng" dirty="0">
              <a:latin typeface="Arial"/>
              <a:cs typeface="Arial"/>
            </a:endParaRPr>
          </a:p>
          <a:p>
            <a:pPr marL="527685" marR="282575" indent="-515620">
              <a:lnSpc>
                <a:spcPct val="90000"/>
              </a:lnSpc>
              <a:spcBef>
                <a:spcPts val="300"/>
              </a:spcBef>
              <a:tabLst>
                <a:tab pos="527685" algn="l"/>
                <a:tab pos="528320" algn="l"/>
              </a:tabLst>
            </a:pPr>
            <a:r>
              <a:rPr lang="fr-FR" sz="2500" spc="-150" dirty="0" smtClean="0">
                <a:latin typeface="Arial"/>
                <a:cs typeface="Arial"/>
              </a:rPr>
              <a:t>        </a:t>
            </a:r>
            <a:r>
              <a:rPr sz="2500" spc="-150" dirty="0" smtClean="0">
                <a:latin typeface="Arial"/>
                <a:cs typeface="Arial"/>
              </a:rPr>
              <a:t>Elle </a:t>
            </a:r>
            <a:r>
              <a:rPr sz="2500" spc="-145" dirty="0">
                <a:latin typeface="Arial"/>
                <a:cs typeface="Arial"/>
              </a:rPr>
              <a:t>est </a:t>
            </a:r>
            <a:r>
              <a:rPr sz="2500" spc="-155" dirty="0">
                <a:latin typeface="Arial"/>
                <a:cs typeface="Arial"/>
              </a:rPr>
              <a:t>issue </a:t>
            </a:r>
            <a:r>
              <a:rPr sz="2500" spc="-80" dirty="0">
                <a:latin typeface="Arial"/>
                <a:cs typeface="Arial"/>
              </a:rPr>
              <a:t>du </a:t>
            </a:r>
            <a:r>
              <a:rPr sz="2500" spc="-265" dirty="0">
                <a:latin typeface="Arial"/>
                <a:cs typeface="Arial"/>
              </a:rPr>
              <a:t>DSM </a:t>
            </a:r>
            <a:r>
              <a:rPr sz="2500" spc="-114" dirty="0">
                <a:latin typeface="Arial"/>
                <a:cs typeface="Arial"/>
              </a:rPr>
              <a:t>de </a:t>
            </a:r>
            <a:r>
              <a:rPr sz="2500" spc="-310" dirty="0">
                <a:latin typeface="Arial"/>
                <a:cs typeface="Arial"/>
              </a:rPr>
              <a:t>L’APA. </a:t>
            </a:r>
            <a:r>
              <a:rPr sz="2500" spc="-254" dirty="0">
                <a:latin typeface="Arial"/>
                <a:cs typeface="Arial"/>
              </a:rPr>
              <a:t>Les </a:t>
            </a:r>
            <a:r>
              <a:rPr sz="2500" spc="-90" dirty="0">
                <a:latin typeface="Arial"/>
                <a:cs typeface="Arial"/>
              </a:rPr>
              <a:t>critères </a:t>
            </a:r>
            <a:r>
              <a:rPr sz="2500" spc="-80" dirty="0">
                <a:latin typeface="Arial"/>
                <a:cs typeface="Arial"/>
              </a:rPr>
              <a:t>principaux:  </a:t>
            </a:r>
            <a:r>
              <a:rPr sz="2500" b="1" spc="-150" dirty="0">
                <a:latin typeface="Arial"/>
                <a:cs typeface="Arial"/>
              </a:rPr>
              <a:t>Critère </a:t>
            </a:r>
            <a:r>
              <a:rPr sz="2500" b="1" spc="-295" dirty="0">
                <a:latin typeface="Arial"/>
                <a:cs typeface="Arial"/>
              </a:rPr>
              <a:t>A </a:t>
            </a:r>
            <a:r>
              <a:rPr sz="2500" spc="-30" dirty="0">
                <a:latin typeface="Arial"/>
                <a:cs typeface="Arial"/>
              </a:rPr>
              <a:t>: </a:t>
            </a:r>
            <a:r>
              <a:rPr sz="2500" spc="-170" dirty="0">
                <a:latin typeface="Arial"/>
                <a:cs typeface="Arial"/>
              </a:rPr>
              <a:t>Présence </a:t>
            </a:r>
            <a:r>
              <a:rPr sz="2500" spc="-114" dirty="0">
                <a:latin typeface="Arial"/>
                <a:cs typeface="Arial"/>
              </a:rPr>
              <a:t>de </a:t>
            </a:r>
            <a:r>
              <a:rPr sz="2500" spc="-120" dirty="0">
                <a:latin typeface="Arial"/>
                <a:cs typeface="Arial"/>
              </a:rPr>
              <a:t>deux </a:t>
            </a:r>
            <a:r>
              <a:rPr sz="2500" spc="-80" dirty="0">
                <a:latin typeface="Arial"/>
                <a:cs typeface="Arial"/>
              </a:rPr>
              <a:t>ou </a:t>
            </a:r>
            <a:r>
              <a:rPr sz="2500" spc="-105" dirty="0">
                <a:latin typeface="Arial"/>
                <a:cs typeface="Arial"/>
              </a:rPr>
              <a:t>plus </a:t>
            </a:r>
            <a:r>
              <a:rPr sz="2500" spc="-165" dirty="0">
                <a:latin typeface="Arial"/>
                <a:cs typeface="Arial"/>
              </a:rPr>
              <a:t>des </a:t>
            </a:r>
            <a:r>
              <a:rPr sz="2500" spc="-100" dirty="0">
                <a:latin typeface="Arial"/>
                <a:cs typeface="Arial"/>
              </a:rPr>
              <a:t>manifestations  </a:t>
            </a:r>
            <a:r>
              <a:rPr sz="2500" spc="-135" dirty="0">
                <a:latin typeface="Arial"/>
                <a:cs typeface="Arial"/>
              </a:rPr>
              <a:t>suivantes </a:t>
            </a:r>
            <a:r>
              <a:rPr sz="2500" spc="-95" dirty="0">
                <a:latin typeface="Arial"/>
                <a:cs typeface="Arial"/>
              </a:rPr>
              <a:t>pendant </a:t>
            </a:r>
            <a:r>
              <a:rPr sz="2500" spc="-140" dirty="0">
                <a:latin typeface="Arial"/>
                <a:cs typeface="Arial"/>
              </a:rPr>
              <a:t>au </a:t>
            </a:r>
            <a:r>
              <a:rPr sz="2500" spc="-105" dirty="0">
                <a:latin typeface="Arial"/>
                <a:cs typeface="Arial"/>
              </a:rPr>
              <a:t>moins </a:t>
            </a:r>
            <a:r>
              <a:rPr sz="2500" spc="-80" dirty="0">
                <a:latin typeface="Arial"/>
                <a:cs typeface="Arial"/>
              </a:rPr>
              <a:t>un</a:t>
            </a:r>
            <a:r>
              <a:rPr sz="2500" spc="-215" dirty="0">
                <a:latin typeface="Arial"/>
                <a:cs typeface="Arial"/>
              </a:rPr>
              <a:t> </a:t>
            </a:r>
            <a:r>
              <a:rPr sz="2500" spc="-110" dirty="0">
                <a:latin typeface="Arial"/>
                <a:cs typeface="Arial"/>
              </a:rPr>
              <a:t>mois</a:t>
            </a:r>
            <a:endParaRPr sz="25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527685" algn="l"/>
              </a:tabLst>
            </a:pPr>
            <a:r>
              <a:rPr sz="2500" spc="-245" dirty="0">
                <a:solidFill>
                  <a:srgbClr val="FF0000"/>
                </a:solidFill>
                <a:latin typeface="Arial"/>
                <a:cs typeface="Arial"/>
              </a:rPr>
              <a:t>→	</a:t>
            </a:r>
            <a:r>
              <a:rPr sz="2500" spc="-145" dirty="0">
                <a:latin typeface="Arial"/>
                <a:cs typeface="Arial"/>
              </a:rPr>
              <a:t>Idées</a:t>
            </a:r>
            <a:r>
              <a:rPr sz="2500" spc="-165" dirty="0">
                <a:latin typeface="Arial"/>
                <a:cs typeface="Arial"/>
              </a:rPr>
              <a:t> </a:t>
            </a:r>
            <a:r>
              <a:rPr sz="2500" spc="-95" dirty="0">
                <a:latin typeface="Arial"/>
                <a:cs typeface="Arial"/>
              </a:rPr>
              <a:t>délirantes</a:t>
            </a:r>
            <a:endParaRPr sz="25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527685" algn="l"/>
              </a:tabLst>
            </a:pPr>
            <a:r>
              <a:rPr sz="2500" spc="-245" dirty="0">
                <a:solidFill>
                  <a:srgbClr val="FF0000"/>
                </a:solidFill>
                <a:latin typeface="Arial"/>
                <a:cs typeface="Arial"/>
              </a:rPr>
              <a:t>→	</a:t>
            </a:r>
            <a:r>
              <a:rPr sz="2500" spc="-100" dirty="0">
                <a:latin typeface="Arial"/>
                <a:cs typeface="Arial"/>
              </a:rPr>
              <a:t>Hallucinations</a:t>
            </a:r>
            <a:endParaRPr sz="25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527685" algn="l"/>
              </a:tabLst>
            </a:pPr>
            <a:r>
              <a:rPr sz="2500" spc="-245" dirty="0">
                <a:solidFill>
                  <a:srgbClr val="FF0000"/>
                </a:solidFill>
                <a:latin typeface="Arial"/>
                <a:cs typeface="Arial"/>
              </a:rPr>
              <a:t>→	</a:t>
            </a:r>
            <a:r>
              <a:rPr sz="2500" spc="-155" dirty="0">
                <a:latin typeface="Arial"/>
                <a:cs typeface="Arial"/>
              </a:rPr>
              <a:t>Discours </a:t>
            </a:r>
            <a:r>
              <a:rPr sz="2500" spc="-140" dirty="0">
                <a:latin typeface="Arial"/>
                <a:cs typeface="Arial"/>
              </a:rPr>
              <a:t>désorganisé </a:t>
            </a:r>
            <a:r>
              <a:rPr sz="2500" spc="-114" dirty="0">
                <a:latin typeface="Arial"/>
                <a:cs typeface="Arial"/>
              </a:rPr>
              <a:t>(coq </a:t>
            </a:r>
            <a:r>
              <a:rPr sz="2500" spc="-195" dirty="0">
                <a:latin typeface="Arial"/>
                <a:cs typeface="Arial"/>
              </a:rPr>
              <a:t>à </a:t>
            </a:r>
            <a:r>
              <a:rPr sz="2500" spc="-114" dirty="0">
                <a:latin typeface="Arial"/>
                <a:cs typeface="Arial"/>
              </a:rPr>
              <a:t>l’âne </a:t>
            </a:r>
            <a:r>
              <a:rPr sz="2500" spc="-80" dirty="0">
                <a:latin typeface="Arial"/>
                <a:cs typeface="Arial"/>
              </a:rPr>
              <a:t>ou</a:t>
            </a:r>
            <a:r>
              <a:rPr sz="2500" spc="-135" dirty="0">
                <a:latin typeface="Arial"/>
                <a:cs typeface="Arial"/>
              </a:rPr>
              <a:t> </a:t>
            </a:r>
            <a:r>
              <a:rPr sz="2500" spc="-105" dirty="0">
                <a:latin typeface="Arial"/>
                <a:cs typeface="Arial"/>
              </a:rPr>
              <a:t>incohérence)</a:t>
            </a:r>
            <a:endParaRPr sz="25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527685" algn="l"/>
              </a:tabLst>
            </a:pPr>
            <a:r>
              <a:rPr sz="2500" spc="-245" dirty="0">
                <a:solidFill>
                  <a:srgbClr val="FF0000"/>
                </a:solidFill>
                <a:latin typeface="Arial"/>
                <a:cs typeface="Arial"/>
              </a:rPr>
              <a:t>→	</a:t>
            </a:r>
            <a:r>
              <a:rPr sz="2500" spc="-105" dirty="0">
                <a:latin typeface="Arial"/>
                <a:cs typeface="Arial"/>
              </a:rPr>
              <a:t>Comportement </a:t>
            </a:r>
            <a:r>
              <a:rPr sz="2500" spc="-120" dirty="0">
                <a:latin typeface="Arial"/>
                <a:cs typeface="Arial"/>
              </a:rPr>
              <a:t>grossièrement </a:t>
            </a:r>
            <a:r>
              <a:rPr sz="2500" spc="-140" dirty="0">
                <a:latin typeface="Arial"/>
                <a:cs typeface="Arial"/>
              </a:rPr>
              <a:t>désorganisé </a:t>
            </a:r>
            <a:r>
              <a:rPr sz="2500" spc="-80" dirty="0">
                <a:latin typeface="Arial"/>
                <a:cs typeface="Arial"/>
              </a:rPr>
              <a:t>ou</a:t>
            </a:r>
            <a:r>
              <a:rPr sz="2500" spc="-25" dirty="0">
                <a:latin typeface="Arial"/>
                <a:cs typeface="Arial"/>
              </a:rPr>
              <a:t> </a:t>
            </a:r>
            <a:r>
              <a:rPr sz="2500" spc="-95" dirty="0">
                <a:latin typeface="Arial"/>
                <a:cs typeface="Arial"/>
              </a:rPr>
              <a:t>catatonique</a:t>
            </a:r>
            <a:endParaRPr sz="25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527685" algn="l"/>
              </a:tabLst>
            </a:pPr>
            <a:r>
              <a:rPr sz="2500" spc="-245" dirty="0">
                <a:solidFill>
                  <a:srgbClr val="FF0000"/>
                </a:solidFill>
                <a:latin typeface="Arial"/>
                <a:cs typeface="Arial"/>
              </a:rPr>
              <a:t>→	</a:t>
            </a:r>
            <a:r>
              <a:rPr sz="2500" spc="-155" dirty="0">
                <a:latin typeface="Arial"/>
                <a:cs typeface="Arial"/>
              </a:rPr>
              <a:t>Symptômes </a:t>
            </a:r>
            <a:r>
              <a:rPr sz="2500" spc="-110" dirty="0">
                <a:latin typeface="Arial"/>
                <a:cs typeface="Arial"/>
              </a:rPr>
              <a:t>négatifs </a:t>
            </a:r>
            <a:r>
              <a:rPr sz="2500" spc="-125" dirty="0">
                <a:latin typeface="Arial"/>
                <a:cs typeface="Arial"/>
              </a:rPr>
              <a:t>(émoussement </a:t>
            </a:r>
            <a:r>
              <a:rPr sz="2500" spc="-75" dirty="0">
                <a:latin typeface="Arial"/>
                <a:cs typeface="Arial"/>
              </a:rPr>
              <a:t>affectif, </a:t>
            </a:r>
            <a:r>
              <a:rPr sz="2500" spc="-80" dirty="0">
                <a:latin typeface="Arial"/>
                <a:cs typeface="Arial"/>
              </a:rPr>
              <a:t>aboulie,</a:t>
            </a:r>
            <a:r>
              <a:rPr sz="2500" spc="-250" dirty="0">
                <a:latin typeface="Arial"/>
                <a:cs typeface="Arial"/>
              </a:rPr>
              <a:t> </a:t>
            </a:r>
            <a:r>
              <a:rPr sz="2500" spc="-425" dirty="0">
                <a:latin typeface="Arial"/>
                <a:cs typeface="Arial"/>
              </a:rPr>
              <a:t>…)</a:t>
            </a:r>
            <a:endParaRPr sz="25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310132" y="1858061"/>
            <a:ext cx="7726045" cy="441452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70"/>
              </a:spcBef>
            </a:pPr>
            <a:r>
              <a:rPr sz="3200" b="1" spc="-204" dirty="0">
                <a:latin typeface="Arial"/>
                <a:cs typeface="Arial"/>
              </a:rPr>
              <a:t>Critère </a:t>
            </a:r>
            <a:r>
              <a:rPr sz="3200" b="1" spc="-525" dirty="0">
                <a:latin typeface="Arial"/>
                <a:cs typeface="Arial"/>
              </a:rPr>
              <a:t>B </a:t>
            </a:r>
            <a:r>
              <a:rPr sz="3200" spc="-35" dirty="0">
                <a:latin typeface="Arial"/>
                <a:cs typeface="Arial"/>
              </a:rPr>
              <a:t>: </a:t>
            </a:r>
            <a:r>
              <a:rPr sz="3200" spc="-120" dirty="0">
                <a:latin typeface="Arial"/>
                <a:cs typeface="Arial"/>
              </a:rPr>
              <a:t>dysfonctionnement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spc="-160" dirty="0">
                <a:latin typeface="Arial"/>
                <a:cs typeface="Arial"/>
              </a:rPr>
              <a:t>social</a:t>
            </a:r>
            <a:endParaRPr sz="3200">
              <a:latin typeface="Arial"/>
              <a:cs typeface="Arial"/>
            </a:endParaRPr>
          </a:p>
          <a:p>
            <a:pPr marL="356870" marR="299085" indent="-344805">
              <a:lnSpc>
                <a:spcPct val="100000"/>
              </a:lnSpc>
              <a:spcBef>
                <a:spcPts val="765"/>
              </a:spcBef>
            </a:pPr>
            <a:r>
              <a:rPr sz="3200" b="1" spc="-204" dirty="0">
                <a:latin typeface="Arial"/>
                <a:cs typeface="Arial"/>
              </a:rPr>
              <a:t>Critère </a:t>
            </a:r>
            <a:r>
              <a:rPr sz="3200" b="1" spc="-625" dirty="0">
                <a:latin typeface="Arial"/>
                <a:cs typeface="Arial"/>
              </a:rPr>
              <a:t>C </a:t>
            </a:r>
            <a:r>
              <a:rPr sz="3200" spc="-35" dirty="0">
                <a:latin typeface="Arial"/>
                <a:cs typeface="Arial"/>
              </a:rPr>
              <a:t>: </a:t>
            </a:r>
            <a:r>
              <a:rPr sz="3200" spc="-130" dirty="0">
                <a:latin typeface="Arial"/>
                <a:cs typeface="Arial"/>
              </a:rPr>
              <a:t>durée supérieure </a:t>
            </a:r>
            <a:r>
              <a:rPr sz="3200" spc="-254" dirty="0">
                <a:latin typeface="Arial"/>
                <a:cs typeface="Arial"/>
              </a:rPr>
              <a:t>à </a:t>
            </a:r>
            <a:r>
              <a:rPr sz="3200" spc="-165" dirty="0">
                <a:latin typeface="Arial"/>
                <a:cs typeface="Arial"/>
              </a:rPr>
              <a:t>6 </a:t>
            </a:r>
            <a:r>
              <a:rPr sz="3200" spc="-145" dirty="0">
                <a:latin typeface="Arial"/>
                <a:cs typeface="Arial"/>
              </a:rPr>
              <a:t>mois </a:t>
            </a:r>
            <a:r>
              <a:rPr sz="3200" spc="-90" dirty="0">
                <a:latin typeface="Arial"/>
                <a:cs typeface="Arial"/>
              </a:rPr>
              <a:t>(dont le  </a:t>
            </a:r>
            <a:r>
              <a:rPr sz="3200" spc="-85" dirty="0">
                <a:latin typeface="Arial"/>
                <a:cs typeface="Arial"/>
              </a:rPr>
              <a:t>critère </a:t>
            </a:r>
            <a:r>
              <a:rPr sz="3200" spc="-290" dirty="0">
                <a:latin typeface="Arial"/>
                <a:cs typeface="Arial"/>
              </a:rPr>
              <a:t>A </a:t>
            </a:r>
            <a:r>
              <a:rPr sz="3200" spc="-280" dirty="0">
                <a:latin typeface="Arial"/>
                <a:cs typeface="Arial"/>
              </a:rPr>
              <a:t>&gt; </a:t>
            </a:r>
            <a:r>
              <a:rPr sz="3200" spc="-165" dirty="0">
                <a:latin typeface="Arial"/>
                <a:cs typeface="Arial"/>
              </a:rPr>
              <a:t>1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135" dirty="0">
                <a:latin typeface="Arial"/>
                <a:cs typeface="Arial"/>
              </a:rPr>
              <a:t>mois)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b="1" spc="-204" dirty="0">
                <a:latin typeface="Arial"/>
                <a:cs typeface="Arial"/>
              </a:rPr>
              <a:t>Critère </a:t>
            </a:r>
            <a:r>
              <a:rPr sz="3200" b="1" spc="-300" dirty="0">
                <a:latin typeface="Arial"/>
                <a:cs typeface="Arial"/>
              </a:rPr>
              <a:t>D </a:t>
            </a:r>
            <a:r>
              <a:rPr sz="3200" spc="-35" dirty="0">
                <a:latin typeface="Arial"/>
                <a:cs typeface="Arial"/>
              </a:rPr>
              <a:t>: </a:t>
            </a:r>
            <a:r>
              <a:rPr sz="3200" spc="-235" dirty="0">
                <a:latin typeface="Arial"/>
                <a:cs typeface="Arial"/>
              </a:rPr>
              <a:t>pas </a:t>
            </a:r>
            <a:r>
              <a:rPr sz="3200" spc="-150" dirty="0">
                <a:latin typeface="Arial"/>
                <a:cs typeface="Arial"/>
              </a:rPr>
              <a:t>de </a:t>
            </a:r>
            <a:r>
              <a:rPr sz="3200" spc="-100" dirty="0">
                <a:latin typeface="Arial"/>
                <a:cs typeface="Arial"/>
              </a:rPr>
              <a:t>troubles </a:t>
            </a:r>
            <a:r>
              <a:rPr sz="3200" spc="-150" dirty="0">
                <a:latin typeface="Arial"/>
                <a:cs typeface="Arial"/>
              </a:rPr>
              <a:t>de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75" dirty="0">
                <a:latin typeface="Arial"/>
                <a:cs typeface="Arial"/>
              </a:rPr>
              <a:t>l’humeur</a:t>
            </a:r>
            <a:endParaRPr sz="3200">
              <a:latin typeface="Arial"/>
              <a:cs typeface="Arial"/>
            </a:endParaRPr>
          </a:p>
          <a:p>
            <a:pPr marL="356870" marR="5080" indent="-344805">
              <a:lnSpc>
                <a:spcPct val="100000"/>
              </a:lnSpc>
              <a:spcBef>
                <a:spcPts val="765"/>
              </a:spcBef>
            </a:pPr>
            <a:r>
              <a:rPr sz="3200" b="1" spc="-204" dirty="0">
                <a:latin typeface="Arial"/>
                <a:cs typeface="Arial"/>
              </a:rPr>
              <a:t>Critère </a:t>
            </a:r>
            <a:r>
              <a:rPr sz="3200" b="1" spc="-580" dirty="0">
                <a:latin typeface="Arial"/>
                <a:cs typeface="Arial"/>
              </a:rPr>
              <a:t>E </a:t>
            </a:r>
            <a:r>
              <a:rPr sz="3200" spc="-35" dirty="0">
                <a:latin typeface="Arial"/>
                <a:cs typeface="Arial"/>
              </a:rPr>
              <a:t>: </a:t>
            </a:r>
            <a:r>
              <a:rPr sz="3200" spc="-235" dirty="0">
                <a:latin typeface="Arial"/>
                <a:cs typeface="Arial"/>
              </a:rPr>
              <a:t>pas </a:t>
            </a:r>
            <a:r>
              <a:rPr sz="3200" spc="-105" dirty="0">
                <a:latin typeface="Arial"/>
                <a:cs typeface="Arial"/>
              </a:rPr>
              <a:t>d’affection </a:t>
            </a:r>
            <a:r>
              <a:rPr sz="3200" spc="-140" dirty="0">
                <a:latin typeface="Arial"/>
                <a:cs typeface="Arial"/>
              </a:rPr>
              <a:t>médicale </a:t>
            </a:r>
            <a:r>
              <a:rPr sz="3200" spc="-155" dirty="0">
                <a:latin typeface="Arial"/>
                <a:cs typeface="Arial"/>
              </a:rPr>
              <a:t>générale, </a:t>
            </a:r>
            <a:r>
              <a:rPr sz="3200" spc="-55" dirty="0">
                <a:latin typeface="Arial"/>
                <a:cs typeface="Arial"/>
              </a:rPr>
              <a:t>ni  </a:t>
            </a:r>
            <a:r>
              <a:rPr sz="3200" spc="-90" dirty="0">
                <a:latin typeface="Arial"/>
                <a:cs typeface="Arial"/>
              </a:rPr>
              <a:t>effet</a:t>
            </a:r>
            <a:r>
              <a:rPr sz="3200" spc="-125" dirty="0">
                <a:latin typeface="Arial"/>
                <a:cs typeface="Arial"/>
              </a:rPr>
              <a:t> iatrogène</a:t>
            </a:r>
            <a:endParaRPr sz="3200">
              <a:latin typeface="Arial"/>
              <a:cs typeface="Arial"/>
            </a:endParaRPr>
          </a:p>
          <a:p>
            <a:pPr marL="356870" marR="1077595" indent="-344805">
              <a:lnSpc>
                <a:spcPct val="100000"/>
              </a:lnSpc>
              <a:spcBef>
                <a:spcPts val="770"/>
              </a:spcBef>
            </a:pPr>
            <a:r>
              <a:rPr sz="3200" b="1" spc="-204" dirty="0">
                <a:latin typeface="Arial"/>
                <a:cs typeface="Arial"/>
              </a:rPr>
              <a:t>Critère </a:t>
            </a:r>
            <a:r>
              <a:rPr sz="3200" b="1" spc="-490" dirty="0">
                <a:latin typeface="Arial"/>
                <a:cs typeface="Arial"/>
              </a:rPr>
              <a:t>F </a:t>
            </a:r>
            <a:r>
              <a:rPr sz="3200" spc="-35" dirty="0">
                <a:latin typeface="Arial"/>
                <a:cs typeface="Arial"/>
              </a:rPr>
              <a:t>: </a:t>
            </a:r>
            <a:r>
              <a:rPr sz="3200" spc="-235" dirty="0">
                <a:latin typeface="Arial"/>
                <a:cs typeface="Arial"/>
              </a:rPr>
              <a:t>pas </a:t>
            </a:r>
            <a:r>
              <a:rPr sz="3200" spc="-150" dirty="0">
                <a:latin typeface="Arial"/>
                <a:cs typeface="Arial"/>
              </a:rPr>
              <a:t>de </a:t>
            </a:r>
            <a:r>
              <a:rPr sz="3200" spc="-65" dirty="0">
                <a:latin typeface="Arial"/>
                <a:cs typeface="Arial"/>
              </a:rPr>
              <a:t>trouble </a:t>
            </a:r>
            <a:r>
              <a:rPr sz="3200" spc="-180" dirty="0">
                <a:latin typeface="Arial"/>
                <a:cs typeface="Arial"/>
              </a:rPr>
              <a:t>envahissant </a:t>
            </a:r>
            <a:r>
              <a:rPr sz="3200" spc="-105" dirty="0">
                <a:latin typeface="Arial"/>
                <a:cs typeface="Arial"/>
              </a:rPr>
              <a:t>du  </a:t>
            </a:r>
            <a:r>
              <a:rPr sz="3200" spc="-130" dirty="0">
                <a:latin typeface="Arial"/>
                <a:cs typeface="Arial"/>
              </a:rPr>
              <a:t>développement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310132" y="1874520"/>
            <a:ext cx="7987665" cy="4467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u="sng" spc="-225" dirty="0">
                <a:solidFill>
                  <a:srgbClr val="00AF50"/>
                </a:solidFill>
                <a:latin typeface="Arial"/>
                <a:cs typeface="Arial"/>
              </a:rPr>
              <a:t>B. </a:t>
            </a:r>
            <a:r>
              <a:rPr sz="3000" b="1" u="sng" spc="-135" dirty="0">
                <a:solidFill>
                  <a:srgbClr val="00AF50"/>
                </a:solidFill>
                <a:latin typeface="Arial"/>
                <a:cs typeface="Arial"/>
              </a:rPr>
              <a:t>Approche</a:t>
            </a:r>
            <a:r>
              <a:rPr sz="3000" b="1" u="sng" spc="-150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3000" b="1" u="sng" spc="-114" dirty="0">
                <a:solidFill>
                  <a:srgbClr val="00AF50"/>
                </a:solidFill>
                <a:latin typeface="Arial"/>
                <a:cs typeface="Arial"/>
              </a:rPr>
              <a:t>syndromique</a:t>
            </a:r>
            <a:endParaRPr sz="3000" b="1" u="sng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000" spc="-235" dirty="0">
                <a:latin typeface="Arial"/>
                <a:cs typeface="Arial"/>
              </a:rPr>
              <a:t>C’est </a:t>
            </a:r>
            <a:r>
              <a:rPr sz="3000" spc="-120" dirty="0">
                <a:latin typeface="Arial"/>
                <a:cs typeface="Arial"/>
              </a:rPr>
              <a:t>une </a:t>
            </a:r>
            <a:r>
              <a:rPr sz="3000" spc="-130" dirty="0">
                <a:latin typeface="Arial"/>
                <a:cs typeface="Arial"/>
              </a:rPr>
              <a:t>approche </a:t>
            </a:r>
            <a:r>
              <a:rPr sz="3000" spc="-160" dirty="0">
                <a:latin typeface="Arial"/>
                <a:cs typeface="Arial"/>
              </a:rPr>
              <a:t>classique </a:t>
            </a:r>
            <a:r>
              <a:rPr sz="3000" spc="-135" dirty="0">
                <a:latin typeface="Arial"/>
                <a:cs typeface="Arial"/>
              </a:rPr>
              <a:t>de </a:t>
            </a:r>
            <a:r>
              <a:rPr sz="3000" spc="-110" dirty="0">
                <a:latin typeface="Arial"/>
                <a:cs typeface="Arial"/>
              </a:rPr>
              <a:t>la </a:t>
            </a:r>
            <a:r>
              <a:rPr sz="3000" spc="-40" dirty="0">
                <a:latin typeface="Arial"/>
                <a:cs typeface="Arial"/>
              </a:rPr>
              <a:t>tradition</a:t>
            </a:r>
            <a:r>
              <a:rPr sz="3000" spc="-360" dirty="0">
                <a:latin typeface="Arial"/>
                <a:cs typeface="Arial"/>
              </a:rPr>
              <a:t> </a:t>
            </a:r>
            <a:r>
              <a:rPr sz="3000" spc="-80" dirty="0">
                <a:latin typeface="Arial"/>
                <a:cs typeface="Arial"/>
              </a:rPr>
              <a:t>clinique</a:t>
            </a:r>
            <a:endParaRPr sz="3000" dirty="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Char char="•"/>
              <a:tabLst>
                <a:tab pos="356870" algn="l"/>
                <a:tab pos="357505" algn="l"/>
              </a:tabLst>
            </a:pPr>
            <a:r>
              <a:rPr sz="3000" spc="-175" dirty="0">
                <a:latin typeface="Arial"/>
                <a:cs typeface="Arial"/>
              </a:rPr>
              <a:t>Syndrome</a:t>
            </a:r>
            <a:r>
              <a:rPr sz="3000" spc="-200" dirty="0">
                <a:latin typeface="Arial"/>
                <a:cs typeface="Arial"/>
              </a:rPr>
              <a:t> </a:t>
            </a:r>
            <a:r>
              <a:rPr sz="3000" spc="-80" dirty="0">
                <a:latin typeface="Arial"/>
                <a:cs typeface="Arial"/>
              </a:rPr>
              <a:t>délirant</a:t>
            </a:r>
            <a:endParaRPr sz="3000" dirty="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Char char="•"/>
              <a:tabLst>
                <a:tab pos="356870" algn="l"/>
                <a:tab pos="357505" algn="l"/>
              </a:tabLst>
            </a:pPr>
            <a:r>
              <a:rPr sz="3000" spc="-175" dirty="0">
                <a:latin typeface="Arial"/>
                <a:cs typeface="Arial"/>
              </a:rPr>
              <a:t>Syndrome</a:t>
            </a:r>
            <a:r>
              <a:rPr sz="3000" spc="-200" dirty="0">
                <a:latin typeface="Arial"/>
                <a:cs typeface="Arial"/>
              </a:rPr>
              <a:t> </a:t>
            </a:r>
            <a:r>
              <a:rPr sz="3000" spc="-85" dirty="0">
                <a:latin typeface="Arial"/>
                <a:cs typeface="Arial"/>
              </a:rPr>
              <a:t>hallucinatoire</a:t>
            </a:r>
            <a:endParaRPr sz="3000" dirty="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Char char="•"/>
              <a:tabLst>
                <a:tab pos="356870" algn="l"/>
                <a:tab pos="357505" algn="l"/>
              </a:tabLst>
            </a:pPr>
            <a:r>
              <a:rPr sz="3000" spc="-175" dirty="0">
                <a:latin typeface="Arial"/>
                <a:cs typeface="Arial"/>
              </a:rPr>
              <a:t>Syndrome</a:t>
            </a:r>
            <a:r>
              <a:rPr sz="3000" spc="-229" dirty="0">
                <a:latin typeface="Arial"/>
                <a:cs typeface="Arial"/>
              </a:rPr>
              <a:t> </a:t>
            </a:r>
            <a:r>
              <a:rPr sz="3000" spc="-110" dirty="0">
                <a:latin typeface="Arial"/>
                <a:cs typeface="Arial"/>
              </a:rPr>
              <a:t>dissociatif</a:t>
            </a:r>
            <a:endParaRPr sz="3000" dirty="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Char char="•"/>
              <a:tabLst>
                <a:tab pos="356870" algn="l"/>
                <a:tab pos="357505" algn="l"/>
              </a:tabLst>
            </a:pPr>
            <a:r>
              <a:rPr sz="3000" spc="-175" dirty="0">
                <a:latin typeface="Arial"/>
                <a:cs typeface="Arial"/>
              </a:rPr>
              <a:t>Syndrome</a:t>
            </a:r>
            <a:r>
              <a:rPr sz="3000" spc="-235" dirty="0">
                <a:latin typeface="Arial"/>
                <a:cs typeface="Arial"/>
              </a:rPr>
              <a:t> </a:t>
            </a:r>
            <a:r>
              <a:rPr sz="3000" spc="-85" dirty="0">
                <a:latin typeface="Arial"/>
                <a:cs typeface="Arial"/>
              </a:rPr>
              <a:t>autistique</a:t>
            </a:r>
            <a:endParaRPr sz="3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750" dirty="0">
              <a:latin typeface="Arial"/>
              <a:cs typeface="Arial"/>
            </a:endParaRPr>
          </a:p>
          <a:p>
            <a:pPr marL="356870" marR="154940" indent="-344805">
              <a:lnSpc>
                <a:spcPct val="80000"/>
              </a:lnSpc>
            </a:pPr>
            <a:r>
              <a:rPr sz="3000" u="heavy" spc="-19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Faire </a:t>
            </a:r>
            <a:r>
              <a:rPr sz="3000" u="heavy" spc="-6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attention </a:t>
            </a:r>
            <a:r>
              <a:rPr sz="3000" u="heavy" spc="-3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: </a:t>
            </a:r>
            <a:r>
              <a:rPr sz="3000" u="heavy" spc="-1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l’autisme </a:t>
            </a:r>
            <a:r>
              <a:rPr sz="3000" u="heavy" spc="-9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ou </a:t>
            </a:r>
            <a:r>
              <a:rPr sz="3000" u="heavy" spc="-5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trouble </a:t>
            </a:r>
            <a:r>
              <a:rPr sz="3000" u="heavy" spc="-85" dirty="0" err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autistique</a:t>
            </a:r>
            <a:r>
              <a:rPr sz="3000" u="heavy" spc="-8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</a:t>
            </a:r>
            <a:r>
              <a:rPr sz="3000" u="heavy" spc="-180" dirty="0" err="1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est</a:t>
            </a:r>
            <a:endParaRPr lang="fr-FR" sz="3000" u="heavy" spc="-180" dirty="0">
              <a:solidFill>
                <a:srgbClr val="FF0000"/>
              </a:solidFill>
              <a:uFill>
                <a:solidFill>
                  <a:srgbClr val="FF0000"/>
                </a:solidFill>
              </a:uFill>
              <a:latin typeface="Arial"/>
              <a:cs typeface="Arial"/>
            </a:endParaRPr>
          </a:p>
          <a:p>
            <a:pPr marL="356870" marR="154940" indent="-344805">
              <a:lnSpc>
                <a:spcPct val="80000"/>
              </a:lnSpc>
            </a:pPr>
            <a:r>
              <a:rPr sz="3000" u="heavy" spc="-95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un </a:t>
            </a:r>
            <a:r>
              <a:rPr sz="3000" u="heavy" spc="-5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trouble </a:t>
            </a:r>
            <a:r>
              <a:rPr sz="3000" u="heavy" spc="-17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envahissant </a:t>
            </a:r>
            <a:r>
              <a:rPr sz="3000" u="heavy" spc="-9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du </a:t>
            </a:r>
            <a:r>
              <a:rPr sz="3000" u="heavy" spc="-110" dirty="0" err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développement</a:t>
            </a:r>
            <a:r>
              <a:rPr sz="3000" u="heavy" spc="-110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,</a:t>
            </a:r>
            <a:r>
              <a:rPr sz="3000" spc="-11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000" u="heavy" spc="-130" dirty="0" err="1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appelé</a:t>
            </a:r>
            <a:endParaRPr lang="fr-FR" sz="3000" u="heavy" spc="-130" dirty="0" smtClean="0">
              <a:solidFill>
                <a:srgbClr val="FF0000"/>
              </a:solidFill>
              <a:uFill>
                <a:solidFill>
                  <a:srgbClr val="FF0000"/>
                </a:solidFill>
              </a:uFill>
              <a:latin typeface="Arial"/>
              <a:cs typeface="Arial"/>
            </a:endParaRPr>
          </a:p>
          <a:p>
            <a:pPr marL="356870" marR="154940" indent="-344805">
              <a:lnSpc>
                <a:spcPct val="80000"/>
              </a:lnSpc>
            </a:pPr>
            <a:r>
              <a:rPr sz="3000" u="heavy" spc="-110" dirty="0" err="1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l’autisme</a:t>
            </a:r>
            <a:r>
              <a:rPr sz="3000" u="heavy" spc="-110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</a:t>
            </a:r>
            <a:r>
              <a:rPr sz="3000" u="heavy" spc="-13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de</a:t>
            </a:r>
            <a:r>
              <a:rPr sz="3000" u="heavy" spc="-37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</a:t>
            </a:r>
            <a:r>
              <a:rPr sz="3000" u="heavy" spc="-2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Kanner.</a:t>
            </a:r>
            <a:endParaRPr sz="30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231900" y="958850"/>
            <a:ext cx="7382509" cy="488787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u="sng" spc="-110" dirty="0">
                <a:solidFill>
                  <a:srgbClr val="FF0000"/>
                </a:solidFill>
                <a:latin typeface="Arial"/>
                <a:cs typeface="Arial"/>
              </a:rPr>
              <a:t>IV/</a:t>
            </a:r>
            <a:r>
              <a:rPr sz="4000" b="1" u="sng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4000" b="1" u="sng" spc="-195" dirty="0">
                <a:solidFill>
                  <a:srgbClr val="FF0000"/>
                </a:solidFill>
                <a:latin typeface="Arial"/>
                <a:cs typeface="Arial"/>
              </a:rPr>
              <a:t>L’épidémiologie</a:t>
            </a:r>
            <a:endParaRPr sz="4000" u="sng" dirty="0">
              <a:solidFill>
                <a:srgbClr val="FF0000"/>
              </a:solidFill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Char char="•"/>
              <a:tabLst>
                <a:tab pos="356870" algn="l"/>
                <a:tab pos="357505" algn="l"/>
              </a:tabLst>
            </a:pPr>
            <a:r>
              <a:rPr sz="2500" spc="-85" dirty="0">
                <a:latin typeface="Arial"/>
                <a:cs typeface="Arial"/>
              </a:rPr>
              <a:t>Maladie</a:t>
            </a:r>
            <a:r>
              <a:rPr sz="2500" spc="-170" dirty="0">
                <a:latin typeface="Arial"/>
                <a:cs typeface="Arial"/>
              </a:rPr>
              <a:t> </a:t>
            </a:r>
            <a:r>
              <a:rPr sz="2500" spc="-95" dirty="0">
                <a:latin typeface="Arial"/>
                <a:cs typeface="Arial"/>
              </a:rPr>
              <a:t>universelle</a:t>
            </a:r>
            <a:endParaRPr sz="2500" dirty="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Char char="•"/>
              <a:tabLst>
                <a:tab pos="356870" algn="l"/>
                <a:tab pos="357505" algn="l"/>
              </a:tabLst>
            </a:pPr>
            <a:r>
              <a:rPr sz="2500" spc="-150" dirty="0">
                <a:latin typeface="Arial"/>
                <a:cs typeface="Arial"/>
              </a:rPr>
              <a:t>Prévalence </a:t>
            </a:r>
            <a:r>
              <a:rPr sz="2500" spc="-70" dirty="0">
                <a:latin typeface="Arial"/>
                <a:cs typeface="Arial"/>
              </a:rPr>
              <a:t>entre </a:t>
            </a:r>
            <a:r>
              <a:rPr sz="2500" spc="-110" dirty="0">
                <a:latin typeface="Arial"/>
                <a:cs typeface="Arial"/>
              </a:rPr>
              <a:t>0.5 </a:t>
            </a:r>
            <a:r>
              <a:rPr sz="2500" spc="-440" dirty="0">
                <a:latin typeface="Arial"/>
                <a:cs typeface="Arial"/>
              </a:rPr>
              <a:t>% </a:t>
            </a:r>
            <a:r>
              <a:rPr sz="2500" spc="-85" dirty="0">
                <a:latin typeface="Arial"/>
                <a:cs typeface="Arial"/>
              </a:rPr>
              <a:t>et </a:t>
            </a:r>
            <a:r>
              <a:rPr sz="2500" spc="-125" dirty="0">
                <a:latin typeface="Arial"/>
                <a:cs typeface="Arial"/>
              </a:rPr>
              <a:t>1</a:t>
            </a:r>
            <a:r>
              <a:rPr sz="2500" spc="-145" dirty="0">
                <a:latin typeface="Arial"/>
                <a:cs typeface="Arial"/>
              </a:rPr>
              <a:t> </a:t>
            </a:r>
            <a:r>
              <a:rPr sz="2500" spc="-440" dirty="0">
                <a:latin typeface="Arial"/>
                <a:cs typeface="Arial"/>
              </a:rPr>
              <a:t>%</a:t>
            </a:r>
            <a:endParaRPr sz="2500" dirty="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Char char="•"/>
              <a:tabLst>
                <a:tab pos="356870" algn="l"/>
                <a:tab pos="357505" algn="l"/>
              </a:tabLst>
            </a:pPr>
            <a:r>
              <a:rPr sz="2500" spc="-235" dirty="0">
                <a:latin typeface="Arial"/>
                <a:cs typeface="Arial"/>
              </a:rPr>
              <a:t>Taux </a:t>
            </a:r>
            <a:r>
              <a:rPr sz="2500" spc="-90" dirty="0">
                <a:latin typeface="Arial"/>
                <a:cs typeface="Arial"/>
              </a:rPr>
              <a:t>d’incidence </a:t>
            </a:r>
            <a:r>
              <a:rPr sz="2500" spc="-70" dirty="0">
                <a:latin typeface="Arial"/>
                <a:cs typeface="Arial"/>
              </a:rPr>
              <a:t>entre </a:t>
            </a:r>
            <a:r>
              <a:rPr sz="2500" spc="-125" dirty="0">
                <a:latin typeface="Arial"/>
                <a:cs typeface="Arial"/>
              </a:rPr>
              <a:t>2 </a:t>
            </a:r>
            <a:r>
              <a:rPr sz="2500" spc="-85" dirty="0">
                <a:latin typeface="Arial"/>
                <a:cs typeface="Arial"/>
              </a:rPr>
              <a:t>et </a:t>
            </a:r>
            <a:r>
              <a:rPr sz="2500" spc="-125" dirty="0">
                <a:latin typeface="Arial"/>
                <a:cs typeface="Arial"/>
              </a:rPr>
              <a:t>4 </a:t>
            </a:r>
            <a:r>
              <a:rPr sz="2500" spc="-60" dirty="0">
                <a:latin typeface="Arial"/>
                <a:cs typeface="Arial"/>
              </a:rPr>
              <a:t>pour </a:t>
            </a:r>
            <a:r>
              <a:rPr sz="2500" spc="-114" dirty="0">
                <a:latin typeface="Arial"/>
                <a:cs typeface="Arial"/>
              </a:rPr>
              <a:t>10.000</a:t>
            </a:r>
            <a:r>
              <a:rPr sz="2500" spc="-270" dirty="0">
                <a:latin typeface="Arial"/>
                <a:cs typeface="Arial"/>
              </a:rPr>
              <a:t> </a:t>
            </a:r>
            <a:r>
              <a:rPr sz="2500" spc="-90" dirty="0">
                <a:latin typeface="Arial"/>
                <a:cs typeface="Arial"/>
              </a:rPr>
              <a:t>habitants</a:t>
            </a:r>
            <a:endParaRPr sz="2500" dirty="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Char char="•"/>
              <a:tabLst>
                <a:tab pos="356870" algn="l"/>
                <a:tab pos="357505" algn="l"/>
              </a:tabLst>
            </a:pPr>
            <a:r>
              <a:rPr sz="2500" spc="-295" dirty="0">
                <a:latin typeface="Arial"/>
                <a:cs typeface="Arial"/>
              </a:rPr>
              <a:t>Sex </a:t>
            </a:r>
            <a:r>
              <a:rPr sz="2500" spc="-55" dirty="0">
                <a:latin typeface="Arial"/>
                <a:cs typeface="Arial"/>
              </a:rPr>
              <a:t>ratio </a:t>
            </a:r>
            <a:r>
              <a:rPr sz="2500" spc="-105" dirty="0">
                <a:latin typeface="Arial"/>
                <a:cs typeface="Arial"/>
              </a:rPr>
              <a:t>proche </a:t>
            </a:r>
            <a:r>
              <a:rPr sz="2500" spc="-114" dirty="0">
                <a:latin typeface="Arial"/>
                <a:cs typeface="Arial"/>
              </a:rPr>
              <a:t>de</a:t>
            </a:r>
            <a:r>
              <a:rPr sz="2500" spc="-490" dirty="0">
                <a:latin typeface="Arial"/>
                <a:cs typeface="Arial"/>
              </a:rPr>
              <a:t> </a:t>
            </a:r>
            <a:r>
              <a:rPr sz="2500" spc="-125" dirty="0">
                <a:latin typeface="Arial"/>
                <a:cs typeface="Arial"/>
              </a:rPr>
              <a:t>1</a:t>
            </a:r>
            <a:endParaRPr sz="2500" dirty="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Char char="•"/>
              <a:tabLst>
                <a:tab pos="356870" algn="l"/>
                <a:tab pos="357505" algn="l"/>
              </a:tabLst>
            </a:pPr>
            <a:r>
              <a:rPr sz="2500" spc="-210" dirty="0">
                <a:latin typeface="Arial"/>
                <a:cs typeface="Arial"/>
              </a:rPr>
              <a:t>Age </a:t>
            </a:r>
            <a:r>
              <a:rPr sz="2500" spc="-114" dirty="0">
                <a:latin typeface="Arial"/>
                <a:cs typeface="Arial"/>
              </a:rPr>
              <a:t>de </a:t>
            </a:r>
            <a:r>
              <a:rPr sz="2500" spc="-75" dirty="0">
                <a:latin typeface="Arial"/>
                <a:cs typeface="Arial"/>
              </a:rPr>
              <a:t>début </a:t>
            </a:r>
            <a:r>
              <a:rPr sz="2500" spc="-30" dirty="0">
                <a:latin typeface="Arial"/>
                <a:cs typeface="Arial"/>
              </a:rPr>
              <a:t>: </a:t>
            </a:r>
            <a:r>
              <a:rPr sz="2500" spc="-15" dirty="0">
                <a:latin typeface="Arial"/>
                <a:cs typeface="Arial"/>
              </a:rPr>
              <a:t>fin </a:t>
            </a:r>
            <a:r>
              <a:rPr sz="2500" spc="-114" dirty="0">
                <a:latin typeface="Arial"/>
                <a:cs typeface="Arial"/>
              </a:rPr>
              <a:t>de</a:t>
            </a:r>
            <a:r>
              <a:rPr sz="2500" spc="-330" dirty="0">
                <a:latin typeface="Arial"/>
                <a:cs typeface="Arial"/>
              </a:rPr>
              <a:t> </a:t>
            </a:r>
            <a:r>
              <a:rPr sz="2500" spc="-130" dirty="0">
                <a:latin typeface="Arial"/>
                <a:cs typeface="Arial"/>
              </a:rPr>
              <a:t>l’adolescence</a:t>
            </a:r>
            <a:endParaRPr sz="2500" dirty="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10"/>
              </a:spcBef>
              <a:tabLst>
                <a:tab pos="926465" algn="l"/>
              </a:tabLst>
            </a:pPr>
            <a:r>
              <a:rPr sz="2200" spc="-204" dirty="0">
                <a:solidFill>
                  <a:srgbClr val="FF0000"/>
                </a:solidFill>
                <a:latin typeface="Arial"/>
                <a:cs typeface="Arial"/>
              </a:rPr>
              <a:t>→	</a:t>
            </a:r>
            <a:r>
              <a:rPr sz="2200" spc="-70" dirty="0">
                <a:latin typeface="Arial"/>
                <a:cs typeface="Arial"/>
              </a:rPr>
              <a:t>début </a:t>
            </a:r>
            <a:r>
              <a:rPr sz="2200" spc="-100" dirty="0">
                <a:latin typeface="Arial"/>
                <a:cs typeface="Arial"/>
              </a:rPr>
              <a:t>plus </a:t>
            </a:r>
            <a:r>
              <a:rPr sz="2200" spc="-110" dirty="0">
                <a:latin typeface="Arial"/>
                <a:cs typeface="Arial"/>
              </a:rPr>
              <a:t>précoce </a:t>
            </a:r>
            <a:r>
              <a:rPr sz="2200" spc="-100" dirty="0">
                <a:latin typeface="Arial"/>
                <a:cs typeface="Arial"/>
              </a:rPr>
              <a:t>possible </a:t>
            </a:r>
            <a:r>
              <a:rPr sz="2200" spc="-130" dirty="0">
                <a:latin typeface="Arial"/>
                <a:cs typeface="Arial"/>
              </a:rPr>
              <a:t>vers </a:t>
            </a:r>
            <a:r>
              <a:rPr sz="2200" spc="-105" dirty="0">
                <a:latin typeface="Arial"/>
                <a:cs typeface="Arial"/>
              </a:rPr>
              <a:t>15</a:t>
            </a:r>
            <a:r>
              <a:rPr sz="2200" spc="-290" dirty="0">
                <a:latin typeface="Arial"/>
                <a:cs typeface="Arial"/>
              </a:rPr>
              <a:t> </a:t>
            </a:r>
            <a:r>
              <a:rPr sz="2200" spc="-165" dirty="0">
                <a:latin typeface="Arial"/>
                <a:cs typeface="Arial"/>
              </a:rPr>
              <a:t>ans</a:t>
            </a:r>
            <a:endParaRPr sz="2200" dirty="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</a:pPr>
            <a:r>
              <a:rPr sz="2200" spc="-75" dirty="0">
                <a:solidFill>
                  <a:srgbClr val="FF0000"/>
                </a:solidFill>
                <a:latin typeface="Arial"/>
                <a:cs typeface="Arial"/>
              </a:rPr>
              <a:t>→</a:t>
            </a:r>
            <a:r>
              <a:rPr sz="2200" spc="-75" dirty="0">
                <a:latin typeface="Arial"/>
                <a:cs typeface="Arial"/>
              </a:rPr>
              <a:t>Début </a:t>
            </a:r>
            <a:r>
              <a:rPr sz="2200" spc="-35" dirty="0">
                <a:latin typeface="Arial"/>
                <a:cs typeface="Arial"/>
              </a:rPr>
              <a:t>tardif </a:t>
            </a:r>
            <a:r>
              <a:rPr sz="2200" spc="-100" dirty="0">
                <a:latin typeface="Arial"/>
                <a:cs typeface="Arial"/>
              </a:rPr>
              <a:t>possible </a:t>
            </a:r>
            <a:r>
              <a:rPr sz="2200" spc="-130" dirty="0">
                <a:latin typeface="Arial"/>
                <a:cs typeface="Arial"/>
              </a:rPr>
              <a:t>vers </a:t>
            </a:r>
            <a:r>
              <a:rPr sz="2200" spc="-105" dirty="0">
                <a:latin typeface="Arial"/>
                <a:cs typeface="Arial"/>
              </a:rPr>
              <a:t>35</a:t>
            </a:r>
            <a:r>
              <a:rPr sz="2200" spc="-300" dirty="0">
                <a:latin typeface="Arial"/>
                <a:cs typeface="Arial"/>
              </a:rPr>
              <a:t> </a:t>
            </a:r>
            <a:r>
              <a:rPr sz="2200" spc="-165" dirty="0">
                <a:latin typeface="Arial"/>
                <a:cs typeface="Arial"/>
              </a:rPr>
              <a:t>ans</a:t>
            </a:r>
            <a:endParaRPr sz="2200" dirty="0">
              <a:latin typeface="Arial"/>
              <a:cs typeface="Arial"/>
            </a:endParaRPr>
          </a:p>
          <a:p>
            <a:pPr marL="469900">
              <a:lnSpc>
                <a:spcPts val="2635"/>
              </a:lnSpc>
            </a:pPr>
            <a:r>
              <a:rPr sz="2200" spc="-125" dirty="0">
                <a:solidFill>
                  <a:srgbClr val="FF0000"/>
                </a:solidFill>
                <a:latin typeface="Arial"/>
                <a:cs typeface="Arial"/>
              </a:rPr>
              <a:t>→</a:t>
            </a:r>
            <a:r>
              <a:rPr sz="2200" spc="-125" dirty="0">
                <a:latin typeface="Arial"/>
                <a:cs typeface="Arial"/>
              </a:rPr>
              <a:t>Le </a:t>
            </a:r>
            <a:r>
              <a:rPr sz="2200" spc="-70" dirty="0">
                <a:latin typeface="Arial"/>
                <a:cs typeface="Arial"/>
              </a:rPr>
              <a:t>debut </a:t>
            </a:r>
            <a:r>
              <a:rPr sz="2200" spc="-95" dirty="0">
                <a:latin typeface="Arial"/>
                <a:cs typeface="Arial"/>
              </a:rPr>
              <a:t>en </a:t>
            </a:r>
            <a:r>
              <a:rPr sz="2200" spc="-100" dirty="0">
                <a:latin typeface="Arial"/>
                <a:cs typeface="Arial"/>
              </a:rPr>
              <a:t>dehors de </a:t>
            </a:r>
            <a:r>
              <a:rPr sz="2200" spc="-45" dirty="0">
                <a:latin typeface="Arial"/>
                <a:cs typeface="Arial"/>
              </a:rPr>
              <a:t>l’intervalle </a:t>
            </a:r>
            <a:r>
              <a:rPr sz="2200" spc="-90" dirty="0">
                <a:latin typeface="Arial"/>
                <a:cs typeface="Arial"/>
              </a:rPr>
              <a:t>(15-35 </a:t>
            </a:r>
            <a:r>
              <a:rPr sz="2200" spc="-140" dirty="0">
                <a:latin typeface="Arial"/>
                <a:cs typeface="Arial"/>
              </a:rPr>
              <a:t>ans) </a:t>
            </a:r>
            <a:r>
              <a:rPr sz="2200" spc="-95" dirty="0">
                <a:latin typeface="Arial"/>
                <a:cs typeface="Arial"/>
              </a:rPr>
              <a:t>reste</a:t>
            </a:r>
            <a:r>
              <a:rPr sz="2200" spc="-440" dirty="0">
                <a:latin typeface="Arial"/>
                <a:cs typeface="Arial"/>
              </a:rPr>
              <a:t> </a:t>
            </a:r>
            <a:r>
              <a:rPr sz="2200" spc="-80" dirty="0">
                <a:latin typeface="Arial"/>
                <a:cs typeface="Arial"/>
              </a:rPr>
              <a:t>rare.</a:t>
            </a:r>
            <a:endParaRPr sz="2200" dirty="0">
              <a:latin typeface="Arial"/>
              <a:cs typeface="Arial"/>
            </a:endParaRPr>
          </a:p>
          <a:p>
            <a:pPr marL="356870" indent="-344805">
              <a:lnSpc>
                <a:spcPts val="2995"/>
              </a:lnSpc>
              <a:buChar char="•"/>
              <a:tabLst>
                <a:tab pos="356870" algn="l"/>
                <a:tab pos="357505" algn="l"/>
              </a:tabLst>
            </a:pPr>
            <a:r>
              <a:rPr sz="2500" spc="-140" dirty="0">
                <a:latin typeface="Arial"/>
                <a:cs typeface="Arial"/>
              </a:rPr>
              <a:t>Fréquence </a:t>
            </a:r>
            <a:r>
              <a:rPr sz="2500" spc="-80" dirty="0">
                <a:latin typeface="Arial"/>
                <a:cs typeface="Arial"/>
              </a:rPr>
              <a:t>d’une </a:t>
            </a:r>
            <a:r>
              <a:rPr sz="2500" spc="-90" dirty="0">
                <a:latin typeface="Arial"/>
                <a:cs typeface="Arial"/>
              </a:rPr>
              <a:t>personnalité</a:t>
            </a:r>
            <a:r>
              <a:rPr sz="2500" spc="-254" dirty="0">
                <a:latin typeface="Arial"/>
                <a:cs typeface="Arial"/>
              </a:rPr>
              <a:t> </a:t>
            </a:r>
            <a:r>
              <a:rPr sz="2500" spc="-80" dirty="0">
                <a:latin typeface="Arial"/>
                <a:cs typeface="Arial"/>
              </a:rPr>
              <a:t>pathologique</a:t>
            </a:r>
            <a:endParaRPr sz="2500" dirty="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15"/>
              </a:spcBef>
            </a:pPr>
            <a:r>
              <a:rPr sz="2200" spc="-130" dirty="0">
                <a:solidFill>
                  <a:srgbClr val="FF0000"/>
                </a:solidFill>
                <a:latin typeface="Arial"/>
                <a:cs typeface="Arial"/>
              </a:rPr>
              <a:t>→</a:t>
            </a:r>
            <a:r>
              <a:rPr sz="2200" spc="-130" dirty="0">
                <a:latin typeface="Arial"/>
                <a:cs typeface="Arial"/>
              </a:rPr>
              <a:t>Schizoïde </a:t>
            </a:r>
            <a:r>
              <a:rPr sz="2200" spc="-20" dirty="0">
                <a:latin typeface="Arial"/>
                <a:cs typeface="Arial"/>
              </a:rPr>
              <a:t>: </a:t>
            </a:r>
            <a:r>
              <a:rPr sz="2200" spc="-105" dirty="0">
                <a:latin typeface="Arial"/>
                <a:cs typeface="Arial"/>
              </a:rPr>
              <a:t>caractère </a:t>
            </a:r>
            <a:r>
              <a:rPr sz="2200" spc="-100" dirty="0">
                <a:latin typeface="Arial"/>
                <a:cs typeface="Arial"/>
              </a:rPr>
              <a:t>rêveur, </a:t>
            </a:r>
            <a:r>
              <a:rPr sz="2200" spc="-85" dirty="0">
                <a:latin typeface="Arial"/>
                <a:cs typeface="Arial"/>
              </a:rPr>
              <a:t>isolé </a:t>
            </a:r>
            <a:r>
              <a:rPr sz="2200" spc="-75" dirty="0">
                <a:latin typeface="Arial"/>
                <a:cs typeface="Arial"/>
              </a:rPr>
              <a:t>et</a:t>
            </a:r>
            <a:r>
              <a:rPr sz="2200" spc="-350" dirty="0">
                <a:latin typeface="Arial"/>
                <a:cs typeface="Arial"/>
              </a:rPr>
              <a:t> </a:t>
            </a:r>
            <a:r>
              <a:rPr sz="2200" spc="-20" dirty="0">
                <a:latin typeface="Arial"/>
                <a:cs typeface="Arial"/>
              </a:rPr>
              <a:t>froid</a:t>
            </a:r>
            <a:endParaRPr sz="2200" dirty="0">
              <a:latin typeface="Arial"/>
              <a:cs typeface="Arial"/>
            </a:endParaRPr>
          </a:p>
          <a:p>
            <a:pPr marL="756285" marR="5080" indent="-287020">
              <a:lnSpc>
                <a:spcPts val="2110"/>
              </a:lnSpc>
              <a:spcBef>
                <a:spcPts val="509"/>
              </a:spcBef>
            </a:pPr>
            <a:r>
              <a:rPr sz="2200" spc="-100" dirty="0">
                <a:solidFill>
                  <a:srgbClr val="FF0000"/>
                </a:solidFill>
                <a:latin typeface="Arial"/>
                <a:cs typeface="Arial"/>
              </a:rPr>
              <a:t>→</a:t>
            </a:r>
            <a:r>
              <a:rPr sz="2200" spc="-100" dirty="0">
                <a:latin typeface="Arial"/>
                <a:cs typeface="Arial"/>
              </a:rPr>
              <a:t>Schizotypique </a:t>
            </a:r>
            <a:r>
              <a:rPr sz="2200" spc="-20" dirty="0">
                <a:latin typeface="Arial"/>
                <a:cs typeface="Arial"/>
              </a:rPr>
              <a:t>: </a:t>
            </a:r>
            <a:r>
              <a:rPr sz="2200" spc="-130" dirty="0">
                <a:latin typeface="Arial"/>
                <a:cs typeface="Arial"/>
              </a:rPr>
              <a:t>croyances </a:t>
            </a:r>
            <a:r>
              <a:rPr sz="2200" spc="-110" dirty="0">
                <a:latin typeface="Arial"/>
                <a:cs typeface="Arial"/>
              </a:rPr>
              <a:t>bizarres </a:t>
            </a:r>
            <a:r>
              <a:rPr sz="2200" spc="-75" dirty="0">
                <a:latin typeface="Arial"/>
                <a:cs typeface="Arial"/>
              </a:rPr>
              <a:t>et </a:t>
            </a:r>
            <a:r>
              <a:rPr sz="2200" spc="-60" dirty="0">
                <a:latin typeface="Arial"/>
                <a:cs typeface="Arial"/>
              </a:rPr>
              <a:t>irrationnelles,</a:t>
            </a:r>
            <a:r>
              <a:rPr sz="2200" spc="-365" dirty="0">
                <a:latin typeface="Arial"/>
                <a:cs typeface="Arial"/>
              </a:rPr>
              <a:t> </a:t>
            </a:r>
            <a:r>
              <a:rPr sz="2200" spc="-130" dirty="0">
                <a:latin typeface="Arial"/>
                <a:cs typeface="Arial"/>
              </a:rPr>
              <a:t>pensée  </a:t>
            </a:r>
            <a:r>
              <a:rPr sz="2200" spc="-95" dirty="0">
                <a:latin typeface="Arial"/>
                <a:cs typeface="Arial"/>
              </a:rPr>
              <a:t>magique.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310132" y="1865375"/>
            <a:ext cx="7942580" cy="4683332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19"/>
              </a:spcBef>
            </a:pPr>
            <a:r>
              <a:rPr sz="4000" b="1" u="sng" spc="-185" dirty="0">
                <a:solidFill>
                  <a:srgbClr val="FF0000"/>
                </a:solidFill>
                <a:latin typeface="Arial"/>
                <a:cs typeface="Arial"/>
              </a:rPr>
              <a:t>V/</a:t>
            </a:r>
            <a:r>
              <a:rPr sz="4000" b="1" u="sng" spc="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4000" b="1" u="sng" spc="-215" dirty="0">
                <a:solidFill>
                  <a:srgbClr val="FF0000"/>
                </a:solidFill>
                <a:latin typeface="Arial"/>
                <a:cs typeface="Arial"/>
              </a:rPr>
              <a:t>Clinique</a:t>
            </a:r>
            <a:endParaRPr sz="4000" u="sng" dirty="0">
              <a:solidFill>
                <a:srgbClr val="FF0000"/>
              </a:solidFill>
              <a:latin typeface="Arial"/>
              <a:cs typeface="Arial"/>
            </a:endParaRPr>
          </a:p>
          <a:p>
            <a:pPr marL="356870" marR="5080" indent="-344805">
              <a:lnSpc>
                <a:spcPct val="100000"/>
              </a:lnSpc>
              <a:spcBef>
                <a:spcPts val="720"/>
              </a:spcBef>
              <a:buChar char="•"/>
              <a:tabLst>
                <a:tab pos="356870" algn="l"/>
                <a:tab pos="357505" algn="l"/>
              </a:tabLst>
            </a:pPr>
            <a:r>
              <a:rPr sz="3000" spc="-315" dirty="0">
                <a:latin typeface="Arial"/>
                <a:cs typeface="Arial"/>
              </a:rPr>
              <a:t>La </a:t>
            </a:r>
            <a:r>
              <a:rPr sz="3000" spc="-114" dirty="0">
                <a:latin typeface="Arial"/>
                <a:cs typeface="Arial"/>
              </a:rPr>
              <a:t>maladie </a:t>
            </a:r>
            <a:r>
              <a:rPr sz="3000" spc="-155" dirty="0">
                <a:latin typeface="Arial"/>
                <a:cs typeface="Arial"/>
              </a:rPr>
              <a:t>commence </a:t>
            </a:r>
            <a:r>
              <a:rPr sz="3000" spc="-105" dirty="0">
                <a:latin typeface="Arial"/>
                <a:cs typeface="Arial"/>
              </a:rPr>
              <a:t>et </a:t>
            </a:r>
            <a:r>
              <a:rPr sz="3000" spc="-125" dirty="0">
                <a:latin typeface="Arial"/>
                <a:cs typeface="Arial"/>
              </a:rPr>
              <a:t>évolue </a:t>
            </a:r>
            <a:r>
              <a:rPr sz="3000" spc="-140" dirty="0">
                <a:latin typeface="Arial"/>
                <a:cs typeface="Arial"/>
              </a:rPr>
              <a:t>selon </a:t>
            </a:r>
            <a:r>
              <a:rPr sz="3000" spc="-125" dirty="0">
                <a:latin typeface="Arial"/>
                <a:cs typeface="Arial"/>
              </a:rPr>
              <a:t>plusieurs  </a:t>
            </a:r>
            <a:r>
              <a:rPr sz="3000" spc="-114" dirty="0">
                <a:latin typeface="Arial"/>
                <a:cs typeface="Arial"/>
              </a:rPr>
              <a:t>formes. </a:t>
            </a:r>
            <a:r>
              <a:rPr sz="3000" spc="-175" dirty="0">
                <a:latin typeface="Arial"/>
                <a:cs typeface="Arial"/>
              </a:rPr>
              <a:t>Elle </a:t>
            </a:r>
            <a:r>
              <a:rPr sz="3000" spc="-90" dirty="0">
                <a:latin typeface="Arial"/>
                <a:cs typeface="Arial"/>
              </a:rPr>
              <a:t>peut </a:t>
            </a:r>
            <a:r>
              <a:rPr sz="3000" spc="-140" dirty="0">
                <a:latin typeface="Arial"/>
                <a:cs typeface="Arial"/>
              </a:rPr>
              <a:t>commencer </a:t>
            </a:r>
            <a:r>
              <a:rPr sz="3000" spc="-85" dirty="0">
                <a:latin typeface="Arial"/>
                <a:cs typeface="Arial"/>
              </a:rPr>
              <a:t>brutalement </a:t>
            </a:r>
            <a:r>
              <a:rPr sz="3000" spc="-95" dirty="0">
                <a:latin typeface="Arial"/>
                <a:cs typeface="Arial"/>
              </a:rPr>
              <a:t>ou  </a:t>
            </a:r>
            <a:r>
              <a:rPr sz="3000" spc="-130" dirty="0">
                <a:latin typeface="Arial"/>
                <a:cs typeface="Arial"/>
              </a:rPr>
              <a:t>progressivement, </a:t>
            </a:r>
            <a:r>
              <a:rPr sz="3000" spc="-220" dirty="0">
                <a:latin typeface="Arial"/>
                <a:cs typeface="Arial"/>
              </a:rPr>
              <a:t>avec </a:t>
            </a:r>
            <a:r>
              <a:rPr sz="3000" spc="-200" dirty="0">
                <a:latin typeface="Arial"/>
                <a:cs typeface="Arial"/>
              </a:rPr>
              <a:t>des </a:t>
            </a:r>
            <a:r>
              <a:rPr sz="3000" spc="-155" dirty="0">
                <a:latin typeface="Arial"/>
                <a:cs typeface="Arial"/>
              </a:rPr>
              <a:t>symptômes </a:t>
            </a:r>
            <a:r>
              <a:rPr sz="3000" spc="-100" dirty="0">
                <a:latin typeface="Arial"/>
                <a:cs typeface="Arial"/>
              </a:rPr>
              <a:t>purement  </a:t>
            </a:r>
            <a:r>
              <a:rPr sz="3000" spc="-140" dirty="0">
                <a:latin typeface="Arial"/>
                <a:cs typeface="Arial"/>
              </a:rPr>
              <a:t>psychotiques </a:t>
            </a:r>
            <a:r>
              <a:rPr sz="3000" spc="-95" dirty="0">
                <a:latin typeface="Arial"/>
                <a:cs typeface="Arial"/>
              </a:rPr>
              <a:t>ou </a:t>
            </a:r>
            <a:r>
              <a:rPr sz="3000" spc="-130" dirty="0">
                <a:latin typeface="Arial"/>
                <a:cs typeface="Arial"/>
              </a:rPr>
              <a:t>autres </a:t>
            </a:r>
            <a:r>
              <a:rPr sz="3000" spc="-155" dirty="0">
                <a:latin typeface="Arial"/>
                <a:cs typeface="Arial"/>
              </a:rPr>
              <a:t>symptômes </a:t>
            </a:r>
            <a:r>
              <a:rPr sz="3000" spc="-145" dirty="0">
                <a:latin typeface="Arial"/>
                <a:cs typeface="Arial"/>
              </a:rPr>
              <a:t>anxieux</a:t>
            </a:r>
            <a:r>
              <a:rPr sz="3000" spc="-400" dirty="0">
                <a:latin typeface="Arial"/>
                <a:cs typeface="Arial"/>
              </a:rPr>
              <a:t> </a:t>
            </a:r>
            <a:r>
              <a:rPr sz="3000" spc="-60" dirty="0">
                <a:latin typeface="Arial"/>
                <a:cs typeface="Arial"/>
              </a:rPr>
              <a:t>ou/et  </a:t>
            </a:r>
            <a:r>
              <a:rPr sz="3000" spc="-110" dirty="0">
                <a:latin typeface="Arial"/>
                <a:cs typeface="Arial"/>
              </a:rPr>
              <a:t>thymiques</a:t>
            </a:r>
            <a:r>
              <a:rPr sz="3000" spc="-240" dirty="0">
                <a:latin typeface="Arial"/>
                <a:cs typeface="Arial"/>
              </a:rPr>
              <a:t> </a:t>
            </a:r>
            <a:r>
              <a:rPr sz="3000" spc="-114" dirty="0">
                <a:latin typeface="Arial"/>
                <a:cs typeface="Arial"/>
              </a:rPr>
              <a:t>atypiques.</a:t>
            </a:r>
            <a:endParaRPr sz="3000" dirty="0">
              <a:latin typeface="Arial"/>
              <a:cs typeface="Arial"/>
            </a:endParaRPr>
          </a:p>
          <a:p>
            <a:pPr marL="356870" marR="10795" indent="-344805">
              <a:lnSpc>
                <a:spcPct val="100000"/>
              </a:lnSpc>
              <a:spcBef>
                <a:spcPts val="720"/>
              </a:spcBef>
              <a:buChar char="•"/>
              <a:tabLst>
                <a:tab pos="356870" algn="l"/>
                <a:tab pos="357505" algn="l"/>
              </a:tabLst>
            </a:pPr>
            <a:r>
              <a:rPr sz="3000" spc="-185" dirty="0">
                <a:latin typeface="Arial"/>
                <a:cs typeface="Arial"/>
              </a:rPr>
              <a:t>Retard </a:t>
            </a:r>
            <a:r>
              <a:rPr sz="3000" spc="-135" dirty="0">
                <a:latin typeface="Arial"/>
                <a:cs typeface="Arial"/>
              </a:rPr>
              <a:t>de </a:t>
            </a:r>
            <a:r>
              <a:rPr sz="3000" spc="-125" dirty="0">
                <a:latin typeface="Arial"/>
                <a:cs typeface="Arial"/>
              </a:rPr>
              <a:t>diagnostic </a:t>
            </a:r>
            <a:r>
              <a:rPr sz="3000" spc="-250" dirty="0">
                <a:latin typeface="Arial"/>
                <a:cs typeface="Arial"/>
              </a:rPr>
              <a:t>+++ </a:t>
            </a:r>
            <a:r>
              <a:rPr sz="3000" spc="-125" dirty="0">
                <a:latin typeface="Arial"/>
                <a:cs typeface="Arial"/>
              </a:rPr>
              <a:t>plusieurs </a:t>
            </a:r>
            <a:r>
              <a:rPr sz="3000" spc="-120" dirty="0">
                <a:latin typeface="Arial"/>
                <a:cs typeface="Arial"/>
              </a:rPr>
              <a:t>facteurs:  </a:t>
            </a:r>
            <a:r>
              <a:rPr sz="3000" spc="-90" dirty="0">
                <a:latin typeface="Arial"/>
                <a:cs typeface="Arial"/>
              </a:rPr>
              <a:t>culturels, </a:t>
            </a:r>
            <a:r>
              <a:rPr sz="3000" spc="-105" dirty="0">
                <a:latin typeface="Arial"/>
                <a:cs typeface="Arial"/>
              </a:rPr>
              <a:t>stigmatisation </a:t>
            </a:r>
            <a:r>
              <a:rPr sz="3000" spc="-140" dirty="0">
                <a:latin typeface="Arial"/>
                <a:cs typeface="Arial"/>
              </a:rPr>
              <a:t>sociale, </a:t>
            </a:r>
            <a:r>
              <a:rPr sz="3000" spc="-130" dirty="0">
                <a:latin typeface="Arial"/>
                <a:cs typeface="Arial"/>
              </a:rPr>
              <a:t>niveau</a:t>
            </a:r>
            <a:r>
              <a:rPr sz="3000" spc="-495" dirty="0">
                <a:latin typeface="Arial"/>
                <a:cs typeface="Arial"/>
              </a:rPr>
              <a:t> </a:t>
            </a:r>
            <a:r>
              <a:rPr sz="3000" spc="-125" dirty="0">
                <a:latin typeface="Arial"/>
                <a:cs typeface="Arial"/>
              </a:rPr>
              <a:t>d’études..</a:t>
            </a:r>
            <a:endParaRPr sz="3000" dirty="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spcBef>
                <a:spcPts val="720"/>
              </a:spcBef>
              <a:buChar char="•"/>
              <a:tabLst>
                <a:tab pos="356870" algn="l"/>
                <a:tab pos="357505" algn="l"/>
              </a:tabLst>
            </a:pPr>
            <a:r>
              <a:rPr sz="3000" spc="-95" dirty="0">
                <a:latin typeface="Arial"/>
                <a:cs typeface="Arial"/>
              </a:rPr>
              <a:t>Difficultés </a:t>
            </a:r>
            <a:r>
              <a:rPr sz="3000" spc="-135" dirty="0">
                <a:latin typeface="Arial"/>
                <a:cs typeface="Arial"/>
              </a:rPr>
              <a:t>de </a:t>
            </a:r>
            <a:r>
              <a:rPr sz="3000" spc="-125" dirty="0">
                <a:latin typeface="Arial"/>
                <a:cs typeface="Arial"/>
              </a:rPr>
              <a:t>diagnostic </a:t>
            </a:r>
            <a:r>
              <a:rPr sz="3000" spc="-75" dirty="0">
                <a:latin typeface="Arial"/>
                <a:cs typeface="Arial"/>
              </a:rPr>
              <a:t>surtout </a:t>
            </a:r>
            <a:r>
              <a:rPr sz="3000" spc="-235" dirty="0">
                <a:latin typeface="Arial"/>
                <a:cs typeface="Arial"/>
              </a:rPr>
              <a:t>à</a:t>
            </a:r>
            <a:r>
              <a:rPr sz="3000" spc="-475" dirty="0">
                <a:latin typeface="Arial"/>
                <a:cs typeface="Arial"/>
              </a:rPr>
              <a:t> </a:t>
            </a:r>
            <a:r>
              <a:rPr sz="3000" spc="-150" dirty="0">
                <a:latin typeface="Arial"/>
                <a:cs typeface="Arial"/>
              </a:rPr>
              <a:t>l’adolescence.</a:t>
            </a:r>
            <a:endParaRPr sz="30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Diapositive 1&quot;/&gt;&lt;property id=&quot;20307&quot; value=&quot;256&quot;/&gt;&lt;/object&gt;&lt;object type=&quot;3&quot; unique_id=&quot;10005&quot;&gt;&lt;property id=&quot;20148&quot; value=&quot;5&quot;/&gt;&lt;property id=&quot;20300&quot; value=&quot;Diapositive 2&quot;/&gt;&lt;property id=&quot;20307&quot; value=&quot;257&quot;/&gt;&lt;/object&gt;&lt;object type=&quot;3&quot; unique_id=&quot;10006&quot;&gt;&lt;property id=&quot;20148&quot; value=&quot;5&quot;/&gt;&lt;property id=&quot;20300&quot; value=&quot;Diapositive 3&quot;/&gt;&lt;property id=&quot;20307&quot; value=&quot;258&quot;/&gt;&lt;/object&gt;&lt;object type=&quot;3&quot; unique_id=&quot;10007&quot;&gt;&lt;property id=&quot;20148&quot; value=&quot;5&quot;/&gt;&lt;property id=&quot;20300&quot; value=&quot;Diapositive 4&quot;/&gt;&lt;property id=&quot;20307&quot; value=&quot;259&quot;/&gt;&lt;/object&gt;&lt;object type=&quot;3&quot; unique_id=&quot;10008&quot;&gt;&lt;property id=&quot;20148&quot; value=&quot;5&quot;/&gt;&lt;property id=&quot;20300&quot; value=&quot;Diapositive 5&quot;/&gt;&lt;property id=&quot;20307&quot; value=&quot;260&quot;/&gt;&lt;/object&gt;&lt;object type=&quot;3&quot; unique_id=&quot;10009&quot;&gt;&lt;property id=&quot;20148&quot; value=&quot;5&quot;/&gt;&lt;property id=&quot;20300&quot; value=&quot;Diapositive 6&quot;/&gt;&lt;property id=&quot;20307&quot; value=&quot;261&quot;/&gt;&lt;/object&gt;&lt;object type=&quot;3&quot; unique_id=&quot;10010&quot;&gt;&lt;property id=&quot;20148&quot; value=&quot;5&quot;/&gt;&lt;property id=&quot;20300&quot; value=&quot;Diapositive 7&quot;/&gt;&lt;property id=&quot;20307&quot; value=&quot;262&quot;/&gt;&lt;/object&gt;&lt;object type=&quot;3&quot; unique_id=&quot;10011&quot;&gt;&lt;property id=&quot;20148&quot; value=&quot;5&quot;/&gt;&lt;property id=&quot;20300&quot; value=&quot;Diapositive 8&quot;/&gt;&lt;property id=&quot;20307&quot; value=&quot;263&quot;/&gt;&lt;/object&gt;&lt;object type=&quot;3&quot; unique_id=&quot;10012&quot;&gt;&lt;property id=&quot;20148&quot; value=&quot;5&quot;/&gt;&lt;property id=&quot;20300&quot; value=&quot;Diapositive 9&quot;/&gt;&lt;property id=&quot;20307&quot; value=&quot;264&quot;/&gt;&lt;/object&gt;&lt;object type=&quot;3&quot; unique_id=&quot;10013&quot;&gt;&lt;property id=&quot;20148&quot; value=&quot;5&quot;/&gt;&lt;property id=&quot;20300&quot; value=&quot;Diapositive 10&quot;/&gt;&lt;property id=&quot;20307&quot; value=&quot;265&quot;/&gt;&lt;/object&gt;&lt;object type=&quot;3&quot; unique_id=&quot;10014&quot;&gt;&lt;property id=&quot;20148&quot; value=&quot;5&quot;/&gt;&lt;property id=&quot;20300&quot; value=&quot;Diapositive 11&quot;/&gt;&lt;property id=&quot;20307&quot; value=&quot;266&quot;/&gt;&lt;/object&gt;&lt;object type=&quot;3&quot; unique_id=&quot;10015&quot;&gt;&lt;property id=&quot;20148&quot; value=&quot;5&quot;/&gt;&lt;property id=&quot;20300&quot; value=&quot;Diapositive 12&quot;/&gt;&lt;property id=&quot;20307&quot; value=&quot;267&quot;/&gt;&lt;/object&gt;&lt;object type=&quot;3&quot; unique_id=&quot;10016&quot;&gt;&lt;property id=&quot;20148&quot; value=&quot;5&quot;/&gt;&lt;property id=&quot;20300&quot; value=&quot;Diapositive 13&quot;/&gt;&lt;property id=&quot;20307&quot; value=&quot;268&quot;/&gt;&lt;/object&gt;&lt;object type=&quot;3&quot; unique_id=&quot;10017&quot;&gt;&lt;property id=&quot;20148&quot; value=&quot;5&quot;/&gt;&lt;property id=&quot;20300&quot; value=&quot;Diapositive 14&quot;/&gt;&lt;property id=&quot;20307&quot; value=&quot;269&quot;/&gt;&lt;/object&gt;&lt;object type=&quot;3&quot; unique_id=&quot;10018&quot;&gt;&lt;property id=&quot;20148&quot; value=&quot;5&quot;/&gt;&lt;property id=&quot;20300&quot; value=&quot;Diapositive 15&quot;/&gt;&lt;property id=&quot;20307&quot; value=&quot;270&quot;/&gt;&lt;/object&gt;&lt;object type=&quot;3&quot; unique_id=&quot;10019&quot;&gt;&lt;property id=&quot;20148&quot; value=&quot;5&quot;/&gt;&lt;property id=&quot;20300&quot; value=&quot;Diapositive 16&quot;/&gt;&lt;property id=&quot;20307&quot; value=&quot;271&quot;/&gt;&lt;/object&gt;&lt;object type=&quot;3&quot; unique_id=&quot;10020&quot;&gt;&lt;property id=&quot;20148&quot; value=&quot;5&quot;/&gt;&lt;property id=&quot;20300&quot; value=&quot;Diapositive 17&quot;/&gt;&lt;property id=&quot;20307&quot; value=&quot;272&quot;/&gt;&lt;/object&gt;&lt;object type=&quot;3&quot; unique_id=&quot;10021&quot;&gt;&lt;property id=&quot;20148&quot; value=&quot;5&quot;/&gt;&lt;property id=&quot;20300&quot; value=&quot;Diapositive 18&quot;/&gt;&lt;property id=&quot;20307&quot; value=&quot;273&quot;/&gt;&lt;/object&gt;&lt;object type=&quot;3&quot; unique_id=&quot;10022&quot;&gt;&lt;property id=&quot;20148&quot; value=&quot;5&quot;/&gt;&lt;property id=&quot;20300&quot; value=&quot;Diapositive 19&quot;/&gt;&lt;property id=&quot;20307&quot; value=&quot;274&quot;/&gt;&lt;/object&gt;&lt;object type=&quot;3&quot; unique_id=&quot;10023&quot;&gt;&lt;property id=&quot;20148&quot; value=&quot;5&quot;/&gt;&lt;property id=&quot;20300&quot; value=&quot;Diapositive 20&quot;/&gt;&lt;property id=&quot;20307&quot; value=&quot;275&quot;/&gt;&lt;/object&gt;&lt;object type=&quot;3&quot; unique_id=&quot;10024&quot;&gt;&lt;property id=&quot;20148&quot; value=&quot;5&quot;/&gt;&lt;property id=&quot;20300&quot; value=&quot;Diapositive 21&quot;/&gt;&lt;property id=&quot;20307&quot; value=&quot;276&quot;/&gt;&lt;/object&gt;&lt;object type=&quot;3&quot; unique_id=&quot;10025&quot;&gt;&lt;property id=&quot;20148&quot; value=&quot;5&quot;/&gt;&lt;property id=&quot;20300&quot; value=&quot;Diapositive 22&quot;/&gt;&lt;property id=&quot;20307&quot; value=&quot;277&quot;/&gt;&lt;/object&gt;&lt;object type=&quot;3&quot; unique_id=&quot;10026&quot;&gt;&lt;property id=&quot;20148&quot; value=&quot;5&quot;/&gt;&lt;property id=&quot;20300&quot; value=&quot;Diapositive 23&quot;/&gt;&lt;property id=&quot;20307&quot; value=&quot;278&quot;/&gt;&lt;/object&gt;&lt;object type=&quot;3&quot; unique_id=&quot;10027&quot;&gt;&lt;property id=&quot;20148&quot; value=&quot;5&quot;/&gt;&lt;property id=&quot;20300&quot; value=&quot;Diapositive 24&quot;/&gt;&lt;property id=&quot;20307&quot; value=&quot;279&quot;/&gt;&lt;/object&gt;&lt;object type=&quot;3&quot; unique_id=&quot;10028&quot;&gt;&lt;property id=&quot;20148&quot; value=&quot;5&quot;/&gt;&lt;property id=&quot;20300&quot; value=&quot;Diapositive 25&quot;/&gt;&lt;property id=&quot;20307&quot; value=&quot;280&quot;/&gt;&lt;/object&gt;&lt;object type=&quot;3&quot; unique_id=&quot;10029&quot;&gt;&lt;property id=&quot;20148&quot; value=&quot;5&quot;/&gt;&lt;property id=&quot;20300&quot; value=&quot;Diapositive 26&quot;/&gt;&lt;property id=&quot;20307&quot; value=&quot;281&quot;/&gt;&lt;/object&gt;&lt;object type=&quot;3&quot; unique_id=&quot;10030&quot;&gt;&lt;property id=&quot;20148&quot; value=&quot;5&quot;/&gt;&lt;property id=&quot;20300&quot; value=&quot;Diapositive 27&quot;/&gt;&lt;property id=&quot;20307&quot; value=&quot;282&quot;/&gt;&lt;/object&gt;&lt;object type=&quot;3&quot; unique_id=&quot;10031&quot;&gt;&lt;property id=&quot;20148&quot; value=&quot;5&quot;/&gt;&lt;property id=&quot;20300&quot; value=&quot;Diapositive 28&quot;/&gt;&lt;property id=&quot;20307&quot; value=&quot;283&quot;/&gt;&lt;/object&gt;&lt;object type=&quot;3&quot; unique_id=&quot;10032&quot;&gt;&lt;property id=&quot;20148&quot; value=&quot;5&quot;/&gt;&lt;property id=&quot;20300&quot; value=&quot;Diapositive 29&quot;/&gt;&lt;property id=&quot;20307&quot; value=&quot;284&quot;/&gt;&lt;/object&gt;&lt;object type=&quot;3&quot; unique_id=&quot;10033&quot;&gt;&lt;property id=&quot;20148&quot; value=&quot;5&quot;/&gt;&lt;property id=&quot;20300&quot; value=&quot;Diapositive 30&quot;/&gt;&lt;property id=&quot;20307&quot; value=&quot;285&quot;/&gt;&lt;/object&gt;&lt;/object&gt;&lt;/object&gt;&lt;/database&gt;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</TotalTime>
  <Words>1181</Words>
  <Application>Microsoft Office PowerPoint</Application>
  <PresentationFormat>Personnalisé</PresentationFormat>
  <Paragraphs>217</Paragraphs>
  <Slides>30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7" baseType="lpstr">
      <vt:lpstr>Arial</vt:lpstr>
      <vt:lpstr>Calibri</vt:lpstr>
      <vt:lpstr>Comic Sans MS</vt:lpstr>
      <vt:lpstr>Constantia</vt:lpstr>
      <vt:lpstr>Wingdings</vt:lpstr>
      <vt:lpstr>Wingdings 2</vt:lpstr>
      <vt:lpstr>Débit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05- a schizophrénie  [Mode de compatibilité]</dc:title>
  <dc:creator>belhabib</dc:creator>
  <cp:lastModifiedBy>surface</cp:lastModifiedBy>
  <cp:revision>6</cp:revision>
  <dcterms:created xsi:type="dcterms:W3CDTF">2021-03-19T20:39:52Z</dcterms:created>
  <dcterms:modified xsi:type="dcterms:W3CDTF">2021-04-17T00:34:24Z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2012-03-27T00:00:00Z</vt:filetime>
  </property>
  <property fmtid="{D5CDD505-2E9C-101B-9397-08002B2CF9AE}" pid="3" name="Creator">
    <vt:lpwstr>pdfFactory Pro www.pdffactory.com</vt:lpwstr>
  </property>
  <property fmtid="{D5CDD505-2E9C-101B-9397-08002B2CF9AE}" pid="4" name="LastSaved">
    <vt:filetime>2021-03-19T00:00:00Z</vt:filetime>
  </property>
</Properties>
</file>