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425" r:id="rId3"/>
    <p:sldId id="400" r:id="rId4"/>
    <p:sldId id="401" r:id="rId5"/>
    <p:sldId id="426" r:id="rId6"/>
    <p:sldId id="409" r:id="rId7"/>
    <p:sldId id="411" r:id="rId8"/>
    <p:sldId id="414" r:id="rId9"/>
    <p:sldId id="416" r:id="rId10"/>
    <p:sldId id="427" r:id="rId11"/>
    <p:sldId id="418" r:id="rId12"/>
    <p:sldId id="420" r:id="rId13"/>
    <p:sldId id="422" r:id="rId14"/>
    <p:sldId id="424" r:id="rId15"/>
    <p:sldId id="429" r:id="rId16"/>
    <p:sldId id="399" r:id="rId17"/>
    <p:sldId id="431" r:id="rId18"/>
    <p:sldId id="433" r:id="rId19"/>
    <p:sldId id="435" r:id="rId20"/>
    <p:sldId id="438" r:id="rId21"/>
    <p:sldId id="403" r:id="rId22"/>
    <p:sldId id="405" r:id="rId23"/>
    <p:sldId id="436" r:id="rId24"/>
    <p:sldId id="437" r:id="rId25"/>
    <p:sldId id="407" r:id="rId26"/>
    <p:sldId id="444" r:id="rId27"/>
    <p:sldId id="442"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48" autoAdjust="0"/>
  </p:normalViewPr>
  <p:slideViewPr>
    <p:cSldViewPr>
      <p:cViewPr>
        <p:scale>
          <a:sx n="71" d="100"/>
          <a:sy n="71" d="100"/>
        </p:scale>
        <p:origin x="-135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6E30E8-95D9-4C65-8BE0-09C6E562E031}" type="datetimeFigureOut">
              <a:rPr lang="fr-FR" smtClean="0"/>
              <a:pPr/>
              <a:t>14/03/2021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83C8A0-17DD-4A21-8033-E97CAA6AEF1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r>
              <a:rPr lang="fr-FR" smtClean="0"/>
              <a:t>23 &amp; 24 /10/2020</a:t>
            </a:r>
            <a:endParaRPr lang="fr-FR"/>
          </a:p>
        </p:txBody>
      </p:sp>
      <p:sp>
        <p:nvSpPr>
          <p:cNvPr id="5" name="Espace réservé du pied de page 4"/>
          <p:cNvSpPr>
            <a:spLocks noGrp="1"/>
          </p:cNvSpPr>
          <p:nvPr>
            <p:ph type="ftr" sz="quarter" idx="11"/>
          </p:nvPr>
        </p:nvSpPr>
        <p:spPr/>
        <p:txBody>
          <a:bodyPr/>
          <a:lstStyle/>
          <a:p>
            <a:r>
              <a:rPr lang="fr-FR" smtClean="0"/>
              <a:t>Troisième congrès national de l'Association Marocaine d'Addictologie</a:t>
            </a:r>
            <a:endParaRPr lang="fr-FR"/>
          </a:p>
        </p:txBody>
      </p:sp>
      <p:sp>
        <p:nvSpPr>
          <p:cNvPr id="6" name="Espace réservé du numéro de diapositive 5"/>
          <p:cNvSpPr>
            <a:spLocks noGrp="1"/>
          </p:cNvSpPr>
          <p:nvPr>
            <p:ph type="sldNum" sz="quarter" idx="12"/>
          </p:nvPr>
        </p:nvSpPr>
        <p:spPr/>
        <p:txBody>
          <a:bodyPr/>
          <a:lstStyle/>
          <a:p>
            <a:fld id="{C89FD8F2-04CF-4CAD-B749-3F8A1FD547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23 &amp; 24 /10/2020</a:t>
            </a:r>
            <a:endParaRPr lang="fr-FR"/>
          </a:p>
        </p:txBody>
      </p:sp>
      <p:sp>
        <p:nvSpPr>
          <p:cNvPr id="5" name="Espace réservé du pied de page 4"/>
          <p:cNvSpPr>
            <a:spLocks noGrp="1"/>
          </p:cNvSpPr>
          <p:nvPr>
            <p:ph type="ftr" sz="quarter" idx="11"/>
          </p:nvPr>
        </p:nvSpPr>
        <p:spPr/>
        <p:txBody>
          <a:bodyPr/>
          <a:lstStyle/>
          <a:p>
            <a:r>
              <a:rPr lang="fr-FR" smtClean="0"/>
              <a:t>Troisième congrès national de l'Association Marocaine d'Addictologie</a:t>
            </a:r>
            <a:endParaRPr lang="fr-FR"/>
          </a:p>
        </p:txBody>
      </p:sp>
      <p:sp>
        <p:nvSpPr>
          <p:cNvPr id="6" name="Espace réservé du numéro de diapositive 5"/>
          <p:cNvSpPr>
            <a:spLocks noGrp="1"/>
          </p:cNvSpPr>
          <p:nvPr>
            <p:ph type="sldNum" sz="quarter" idx="12"/>
          </p:nvPr>
        </p:nvSpPr>
        <p:spPr/>
        <p:txBody>
          <a:bodyPr/>
          <a:lstStyle/>
          <a:p>
            <a:fld id="{C89FD8F2-04CF-4CAD-B749-3F8A1FD547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23 &amp; 24 /10/2020</a:t>
            </a:r>
            <a:endParaRPr lang="fr-FR"/>
          </a:p>
        </p:txBody>
      </p:sp>
      <p:sp>
        <p:nvSpPr>
          <p:cNvPr id="5" name="Espace réservé du pied de page 4"/>
          <p:cNvSpPr>
            <a:spLocks noGrp="1"/>
          </p:cNvSpPr>
          <p:nvPr>
            <p:ph type="ftr" sz="quarter" idx="11"/>
          </p:nvPr>
        </p:nvSpPr>
        <p:spPr/>
        <p:txBody>
          <a:bodyPr/>
          <a:lstStyle/>
          <a:p>
            <a:r>
              <a:rPr lang="fr-FR" smtClean="0"/>
              <a:t>Troisième congrès national de l'Association Marocaine d'Addictologie</a:t>
            </a:r>
            <a:endParaRPr lang="fr-FR"/>
          </a:p>
        </p:txBody>
      </p:sp>
      <p:sp>
        <p:nvSpPr>
          <p:cNvPr id="6" name="Espace réservé du numéro de diapositive 5"/>
          <p:cNvSpPr>
            <a:spLocks noGrp="1"/>
          </p:cNvSpPr>
          <p:nvPr>
            <p:ph type="sldNum" sz="quarter" idx="12"/>
          </p:nvPr>
        </p:nvSpPr>
        <p:spPr/>
        <p:txBody>
          <a:bodyPr/>
          <a:lstStyle/>
          <a:p>
            <a:fld id="{C89FD8F2-04CF-4CAD-B749-3F8A1FD547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23 &amp; 24 /10/2020</a:t>
            </a:r>
            <a:endParaRPr lang="fr-FR"/>
          </a:p>
        </p:txBody>
      </p:sp>
      <p:sp>
        <p:nvSpPr>
          <p:cNvPr id="5" name="Espace réservé du pied de page 4"/>
          <p:cNvSpPr>
            <a:spLocks noGrp="1"/>
          </p:cNvSpPr>
          <p:nvPr>
            <p:ph type="ftr" sz="quarter" idx="11"/>
          </p:nvPr>
        </p:nvSpPr>
        <p:spPr/>
        <p:txBody>
          <a:bodyPr/>
          <a:lstStyle/>
          <a:p>
            <a:r>
              <a:rPr lang="fr-FR" smtClean="0"/>
              <a:t>Troisième congrès national de l'Association Marocaine d'Addictologie</a:t>
            </a:r>
            <a:endParaRPr lang="fr-FR"/>
          </a:p>
        </p:txBody>
      </p:sp>
      <p:sp>
        <p:nvSpPr>
          <p:cNvPr id="6" name="Espace réservé du numéro de diapositive 5"/>
          <p:cNvSpPr>
            <a:spLocks noGrp="1"/>
          </p:cNvSpPr>
          <p:nvPr>
            <p:ph type="sldNum" sz="quarter" idx="12"/>
          </p:nvPr>
        </p:nvSpPr>
        <p:spPr/>
        <p:txBody>
          <a:bodyPr/>
          <a:lstStyle/>
          <a:p>
            <a:fld id="{C89FD8F2-04CF-4CAD-B749-3F8A1FD547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r>
              <a:rPr lang="fr-FR" smtClean="0"/>
              <a:t>23 &amp; 24 /10/2020</a:t>
            </a:r>
            <a:endParaRPr lang="fr-FR"/>
          </a:p>
        </p:txBody>
      </p:sp>
      <p:sp>
        <p:nvSpPr>
          <p:cNvPr id="5" name="Espace réservé du pied de page 4"/>
          <p:cNvSpPr>
            <a:spLocks noGrp="1"/>
          </p:cNvSpPr>
          <p:nvPr>
            <p:ph type="ftr" sz="quarter" idx="11"/>
          </p:nvPr>
        </p:nvSpPr>
        <p:spPr/>
        <p:txBody>
          <a:bodyPr/>
          <a:lstStyle/>
          <a:p>
            <a:r>
              <a:rPr lang="fr-FR" smtClean="0"/>
              <a:t>Troisième congrès national de l'Association Marocaine d'Addictologie</a:t>
            </a:r>
            <a:endParaRPr lang="fr-FR"/>
          </a:p>
        </p:txBody>
      </p:sp>
      <p:sp>
        <p:nvSpPr>
          <p:cNvPr id="6" name="Espace réservé du numéro de diapositive 5"/>
          <p:cNvSpPr>
            <a:spLocks noGrp="1"/>
          </p:cNvSpPr>
          <p:nvPr>
            <p:ph type="sldNum" sz="quarter" idx="12"/>
          </p:nvPr>
        </p:nvSpPr>
        <p:spPr/>
        <p:txBody>
          <a:bodyPr/>
          <a:lstStyle/>
          <a:p>
            <a:fld id="{C89FD8F2-04CF-4CAD-B749-3F8A1FD547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r>
              <a:rPr lang="fr-FR" smtClean="0"/>
              <a:t>23 &amp; 24 /10/2020</a:t>
            </a:r>
            <a:endParaRPr lang="fr-FR"/>
          </a:p>
        </p:txBody>
      </p:sp>
      <p:sp>
        <p:nvSpPr>
          <p:cNvPr id="6" name="Espace réservé du pied de page 5"/>
          <p:cNvSpPr>
            <a:spLocks noGrp="1"/>
          </p:cNvSpPr>
          <p:nvPr>
            <p:ph type="ftr" sz="quarter" idx="11"/>
          </p:nvPr>
        </p:nvSpPr>
        <p:spPr/>
        <p:txBody>
          <a:bodyPr/>
          <a:lstStyle/>
          <a:p>
            <a:r>
              <a:rPr lang="fr-FR" smtClean="0"/>
              <a:t>Troisième congrès national de l'Association Marocaine d'Addictologie</a:t>
            </a:r>
            <a:endParaRPr lang="fr-FR"/>
          </a:p>
        </p:txBody>
      </p:sp>
      <p:sp>
        <p:nvSpPr>
          <p:cNvPr id="7" name="Espace réservé du numéro de diapositive 6"/>
          <p:cNvSpPr>
            <a:spLocks noGrp="1"/>
          </p:cNvSpPr>
          <p:nvPr>
            <p:ph type="sldNum" sz="quarter" idx="12"/>
          </p:nvPr>
        </p:nvSpPr>
        <p:spPr/>
        <p:txBody>
          <a:bodyPr/>
          <a:lstStyle/>
          <a:p>
            <a:fld id="{C89FD8F2-04CF-4CAD-B749-3F8A1FD547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r>
              <a:rPr lang="fr-FR" smtClean="0"/>
              <a:t>23 &amp; 24 /10/2020</a:t>
            </a:r>
            <a:endParaRPr lang="fr-FR"/>
          </a:p>
        </p:txBody>
      </p:sp>
      <p:sp>
        <p:nvSpPr>
          <p:cNvPr id="8" name="Espace réservé du pied de page 7"/>
          <p:cNvSpPr>
            <a:spLocks noGrp="1"/>
          </p:cNvSpPr>
          <p:nvPr>
            <p:ph type="ftr" sz="quarter" idx="11"/>
          </p:nvPr>
        </p:nvSpPr>
        <p:spPr/>
        <p:txBody>
          <a:bodyPr/>
          <a:lstStyle/>
          <a:p>
            <a:r>
              <a:rPr lang="fr-FR" smtClean="0"/>
              <a:t>Troisième congrès national de l'Association Marocaine d'Addictologie</a:t>
            </a:r>
            <a:endParaRPr lang="fr-FR"/>
          </a:p>
        </p:txBody>
      </p:sp>
      <p:sp>
        <p:nvSpPr>
          <p:cNvPr id="9" name="Espace réservé du numéro de diapositive 8"/>
          <p:cNvSpPr>
            <a:spLocks noGrp="1"/>
          </p:cNvSpPr>
          <p:nvPr>
            <p:ph type="sldNum" sz="quarter" idx="12"/>
          </p:nvPr>
        </p:nvSpPr>
        <p:spPr/>
        <p:txBody>
          <a:bodyPr/>
          <a:lstStyle/>
          <a:p>
            <a:fld id="{C89FD8F2-04CF-4CAD-B749-3F8A1FD547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r>
              <a:rPr lang="fr-FR" smtClean="0"/>
              <a:t>23 &amp; 24 /10/2020</a:t>
            </a:r>
            <a:endParaRPr lang="fr-FR"/>
          </a:p>
        </p:txBody>
      </p:sp>
      <p:sp>
        <p:nvSpPr>
          <p:cNvPr id="4" name="Espace réservé du pied de page 3"/>
          <p:cNvSpPr>
            <a:spLocks noGrp="1"/>
          </p:cNvSpPr>
          <p:nvPr>
            <p:ph type="ftr" sz="quarter" idx="11"/>
          </p:nvPr>
        </p:nvSpPr>
        <p:spPr/>
        <p:txBody>
          <a:bodyPr/>
          <a:lstStyle/>
          <a:p>
            <a:r>
              <a:rPr lang="fr-FR" smtClean="0"/>
              <a:t>Troisième congrès national de l'Association Marocaine d'Addictologie</a:t>
            </a:r>
            <a:endParaRPr lang="fr-FR"/>
          </a:p>
        </p:txBody>
      </p:sp>
      <p:sp>
        <p:nvSpPr>
          <p:cNvPr id="5" name="Espace réservé du numéro de diapositive 4"/>
          <p:cNvSpPr>
            <a:spLocks noGrp="1"/>
          </p:cNvSpPr>
          <p:nvPr>
            <p:ph type="sldNum" sz="quarter" idx="12"/>
          </p:nvPr>
        </p:nvSpPr>
        <p:spPr/>
        <p:txBody>
          <a:bodyPr/>
          <a:lstStyle/>
          <a:p>
            <a:fld id="{C89FD8F2-04CF-4CAD-B749-3F8A1FD547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23 &amp; 24 /10/2020</a:t>
            </a:r>
            <a:endParaRPr lang="fr-FR"/>
          </a:p>
        </p:txBody>
      </p:sp>
      <p:sp>
        <p:nvSpPr>
          <p:cNvPr id="3" name="Espace réservé du pied de page 2"/>
          <p:cNvSpPr>
            <a:spLocks noGrp="1"/>
          </p:cNvSpPr>
          <p:nvPr>
            <p:ph type="ftr" sz="quarter" idx="11"/>
          </p:nvPr>
        </p:nvSpPr>
        <p:spPr/>
        <p:txBody>
          <a:bodyPr/>
          <a:lstStyle/>
          <a:p>
            <a:r>
              <a:rPr lang="fr-FR" smtClean="0"/>
              <a:t>Troisième congrès national de l'Association Marocaine d'Addictologie</a:t>
            </a:r>
            <a:endParaRPr lang="fr-FR"/>
          </a:p>
        </p:txBody>
      </p:sp>
      <p:sp>
        <p:nvSpPr>
          <p:cNvPr id="4" name="Espace réservé du numéro de diapositive 3"/>
          <p:cNvSpPr>
            <a:spLocks noGrp="1"/>
          </p:cNvSpPr>
          <p:nvPr>
            <p:ph type="sldNum" sz="quarter" idx="12"/>
          </p:nvPr>
        </p:nvSpPr>
        <p:spPr/>
        <p:txBody>
          <a:bodyPr/>
          <a:lstStyle/>
          <a:p>
            <a:fld id="{C89FD8F2-04CF-4CAD-B749-3F8A1FD547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23 &amp; 24 /10/2020</a:t>
            </a:r>
            <a:endParaRPr lang="fr-FR"/>
          </a:p>
        </p:txBody>
      </p:sp>
      <p:sp>
        <p:nvSpPr>
          <p:cNvPr id="6" name="Espace réservé du pied de page 5"/>
          <p:cNvSpPr>
            <a:spLocks noGrp="1"/>
          </p:cNvSpPr>
          <p:nvPr>
            <p:ph type="ftr" sz="quarter" idx="11"/>
          </p:nvPr>
        </p:nvSpPr>
        <p:spPr/>
        <p:txBody>
          <a:bodyPr/>
          <a:lstStyle/>
          <a:p>
            <a:r>
              <a:rPr lang="fr-FR" smtClean="0"/>
              <a:t>Troisième congrès national de l'Association Marocaine d'Addictologie</a:t>
            </a:r>
            <a:endParaRPr lang="fr-FR"/>
          </a:p>
        </p:txBody>
      </p:sp>
      <p:sp>
        <p:nvSpPr>
          <p:cNvPr id="7" name="Espace réservé du numéro de diapositive 6"/>
          <p:cNvSpPr>
            <a:spLocks noGrp="1"/>
          </p:cNvSpPr>
          <p:nvPr>
            <p:ph type="sldNum" sz="quarter" idx="12"/>
          </p:nvPr>
        </p:nvSpPr>
        <p:spPr/>
        <p:txBody>
          <a:bodyPr/>
          <a:lstStyle/>
          <a:p>
            <a:fld id="{C89FD8F2-04CF-4CAD-B749-3F8A1FD547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23 &amp; 24 /10/2020</a:t>
            </a:r>
            <a:endParaRPr lang="fr-FR"/>
          </a:p>
        </p:txBody>
      </p:sp>
      <p:sp>
        <p:nvSpPr>
          <p:cNvPr id="6" name="Espace réservé du pied de page 5"/>
          <p:cNvSpPr>
            <a:spLocks noGrp="1"/>
          </p:cNvSpPr>
          <p:nvPr>
            <p:ph type="ftr" sz="quarter" idx="11"/>
          </p:nvPr>
        </p:nvSpPr>
        <p:spPr/>
        <p:txBody>
          <a:bodyPr/>
          <a:lstStyle/>
          <a:p>
            <a:r>
              <a:rPr lang="fr-FR" smtClean="0"/>
              <a:t>Troisième congrès national de l'Association Marocaine d'Addictologie</a:t>
            </a:r>
            <a:endParaRPr lang="fr-FR"/>
          </a:p>
        </p:txBody>
      </p:sp>
      <p:sp>
        <p:nvSpPr>
          <p:cNvPr id="7" name="Espace réservé du numéro de diapositive 6"/>
          <p:cNvSpPr>
            <a:spLocks noGrp="1"/>
          </p:cNvSpPr>
          <p:nvPr>
            <p:ph type="sldNum" sz="quarter" idx="12"/>
          </p:nvPr>
        </p:nvSpPr>
        <p:spPr/>
        <p:txBody>
          <a:bodyPr/>
          <a:lstStyle/>
          <a:p>
            <a:fld id="{C89FD8F2-04CF-4CAD-B749-3F8A1FD547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smtClean="0"/>
              <a:t>23 &amp; 24 /10/2020</a:t>
            </a: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Troisième congrès national de l'Association Marocaine d'Addictologie</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9FD8F2-04CF-4CAD-B749-3F8A1FD547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Graphique_Microsoft_Office_Excel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1340768"/>
            <a:ext cx="8568952" cy="3312367"/>
          </a:xfrm>
        </p:spPr>
        <p:txBody>
          <a:bodyPr>
            <a:normAutofit/>
          </a:bodyPr>
          <a:lstStyle/>
          <a:p>
            <a:r>
              <a:rPr lang="fr-FR" sz="4000" b="1" dirty="0" smtClean="0"/>
              <a:t>Etiologies des maladies mentales</a:t>
            </a:r>
            <a:r>
              <a:rPr lang="fr-FR" dirty="0" smtClean="0"/>
              <a:t/>
            </a:r>
            <a:br>
              <a:rPr lang="fr-FR" dirty="0" smtClean="0"/>
            </a:br>
            <a:endParaRPr lang="fr-FR" sz="3100" dirty="0"/>
          </a:p>
        </p:txBody>
      </p:sp>
      <p:sp>
        <p:nvSpPr>
          <p:cNvPr id="3" name="Sous-titre 2"/>
          <p:cNvSpPr>
            <a:spLocks noGrp="1"/>
          </p:cNvSpPr>
          <p:nvPr>
            <p:ph type="subTitle" idx="1"/>
          </p:nvPr>
        </p:nvSpPr>
        <p:spPr>
          <a:xfrm>
            <a:off x="1187624" y="4869160"/>
            <a:ext cx="6264696" cy="864096"/>
          </a:xfrm>
        </p:spPr>
        <p:txBody>
          <a:bodyPr>
            <a:normAutofit fontScale="25000" lnSpcReduction="20000"/>
          </a:bodyPr>
          <a:lstStyle/>
          <a:p>
            <a:endParaRPr lang="fr-FR" dirty="0"/>
          </a:p>
          <a:p>
            <a:pPr algn="r"/>
            <a:r>
              <a:rPr lang="fr-FR" sz="8000" b="1" dirty="0" smtClean="0"/>
              <a:t>Pr Ismail </a:t>
            </a:r>
            <a:r>
              <a:rPr lang="fr-FR" sz="8000" b="1" dirty="0" err="1" smtClean="0"/>
              <a:t>Rammouz</a:t>
            </a:r>
            <a:endParaRPr lang="fr-FR" sz="8000" b="1" dirty="0" smtClean="0"/>
          </a:p>
          <a:p>
            <a:pPr algn="r"/>
            <a:r>
              <a:rPr lang="fr-MA" sz="8000" dirty="0" smtClean="0"/>
              <a:t>Janvier 2021</a:t>
            </a:r>
            <a:endParaRPr lang="fr-FR" sz="8000" dirty="0" smtClean="0"/>
          </a:p>
        </p:txBody>
      </p:sp>
      <p:pic>
        <p:nvPicPr>
          <p:cNvPr id="4" name="Picture 4"/>
          <p:cNvPicPr>
            <a:picLocks noChangeAspect="1" noChangeArrowheads="1"/>
          </p:cNvPicPr>
          <p:nvPr/>
        </p:nvPicPr>
        <p:blipFill>
          <a:blip r:embed="rId2" cstate="print"/>
          <a:srcRect/>
          <a:stretch>
            <a:fillRect/>
          </a:stretch>
        </p:blipFill>
        <p:spPr bwMode="auto">
          <a:xfrm>
            <a:off x="1763688" y="188640"/>
            <a:ext cx="5400600" cy="7200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MA" dirty="0" smtClean="0"/>
              <a:t>La théorie Comportementaliste</a:t>
            </a:r>
            <a:endParaRPr lang="fr-FR" dirty="0"/>
          </a:p>
        </p:txBody>
      </p:sp>
      <p:sp>
        <p:nvSpPr>
          <p:cNvPr id="3" name="Espace réservé du contenu 2"/>
          <p:cNvSpPr>
            <a:spLocks noGrp="1"/>
          </p:cNvSpPr>
          <p:nvPr>
            <p:ph idx="1"/>
          </p:nvPr>
        </p:nvSpPr>
        <p:spPr/>
        <p:txBody>
          <a:bodyPr/>
          <a:lstStyle/>
          <a:p>
            <a:r>
              <a:rPr lang="fr-MA" dirty="0" smtClean="0"/>
              <a:t>Les maladies mentales passent par une étape importante: L’apprentissage</a:t>
            </a:r>
          </a:p>
          <a:p>
            <a:pPr marL="514350" indent="-514350">
              <a:buFont typeface="+mj-lt"/>
              <a:buAutoNum type="arabicPeriod"/>
            </a:pPr>
            <a:r>
              <a:rPr lang="fr-MA" dirty="0" smtClean="0"/>
              <a:t>Conditionnement pavlovien</a:t>
            </a:r>
          </a:p>
          <a:p>
            <a:pPr marL="514350" indent="-514350">
              <a:buFont typeface="+mj-lt"/>
              <a:buAutoNum type="arabicPeriod"/>
            </a:pPr>
            <a:r>
              <a:rPr lang="fr-MA" dirty="0" smtClean="0"/>
              <a:t>Conditionnement </a:t>
            </a:r>
            <a:r>
              <a:rPr lang="fr-MA" dirty="0" err="1" smtClean="0"/>
              <a:t>skinnerien</a:t>
            </a:r>
            <a:endParaRPr lang="fr-MA" dirty="0" smtClean="0"/>
          </a:p>
          <a:p>
            <a:pPr marL="514350" indent="-514350">
              <a:buFont typeface="+mj-lt"/>
              <a:buAutoNum type="arabicPeriod"/>
            </a:pPr>
            <a:r>
              <a:rPr lang="fr-MA" dirty="0" smtClean="0"/>
              <a:t>Conditionnement social</a:t>
            </a:r>
            <a:endParaRPr lang="fr-FR" dirty="0"/>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500" y="0"/>
            <a:ext cx="7467600" cy="1557338"/>
          </a:xfrm>
        </p:spPr>
        <p:txBody>
          <a:bodyPr/>
          <a:lstStyle/>
          <a:p>
            <a:pPr algn="ctr" eaLnBrk="1" hangingPunct="1">
              <a:defRPr/>
            </a:pPr>
            <a:endParaRPr lang="fr-FR" sz="2800" dirty="0"/>
          </a:p>
        </p:txBody>
      </p:sp>
      <p:sp>
        <p:nvSpPr>
          <p:cNvPr id="14339" name="Espace réservé du contenu 2"/>
          <p:cNvSpPr>
            <a:spLocks noGrp="1"/>
          </p:cNvSpPr>
          <p:nvPr>
            <p:ph sz="quarter" idx="1"/>
          </p:nvPr>
        </p:nvSpPr>
        <p:spPr>
          <a:xfrm>
            <a:off x="611188" y="1700213"/>
            <a:ext cx="7467600" cy="4873625"/>
          </a:xfrm>
        </p:spPr>
        <p:txBody>
          <a:bodyPr/>
          <a:lstStyle/>
          <a:p>
            <a:pPr eaLnBrk="1" hangingPunct="1">
              <a:buNone/>
            </a:pPr>
            <a:r>
              <a:rPr lang="fr-FR" sz="2000" b="1" dirty="0" smtClean="0"/>
              <a:t>Théorie comportementaliste</a:t>
            </a:r>
          </a:p>
          <a:p>
            <a:pPr eaLnBrk="1" hangingPunct="1"/>
            <a:r>
              <a:rPr lang="fr-FR" sz="2000" dirty="0" smtClean="0"/>
              <a:t>La salivation en réponse à la présence de nourriture n’est pas apprise : c’est une réponse inconditionnelle </a:t>
            </a:r>
          </a:p>
          <a:p>
            <a:pPr eaLnBrk="1" hangingPunct="1"/>
            <a:r>
              <a:rPr lang="fr-FR" sz="2000" dirty="0" smtClean="0"/>
              <a:t> la nourriture déclenche habituellement et sans apprentissage la salivation : c’est un stimulus  inconditionnel </a:t>
            </a:r>
          </a:p>
          <a:p>
            <a:pPr eaLnBrk="1" hangingPunct="1"/>
            <a:r>
              <a:rPr lang="fr-FR" sz="2000" dirty="0" smtClean="0"/>
              <a:t>La salivation en réponse du stimulus sonore n’a été déclenchée que par apprentissage : c’est une réponse conditionnelle</a:t>
            </a:r>
          </a:p>
          <a:p>
            <a:pPr eaLnBrk="1" hangingPunct="1"/>
            <a:r>
              <a:rPr lang="fr-FR" sz="2000" dirty="0" smtClean="0"/>
              <a:t>Le son qui était un stimulus neutre et grâce à l’apprentissage il devient un stimulus conditionnel.</a:t>
            </a:r>
          </a:p>
          <a:p>
            <a:pPr eaLnBrk="1" hangingPunct="1">
              <a:buFont typeface="Wingdings" pitchFamily="2" charset="2"/>
              <a:buNone/>
            </a:pPr>
            <a:r>
              <a:rPr lang="fr-FR" sz="2000" dirty="0" smtClean="0"/>
              <a:t>Donc: Conditionnel = appris </a:t>
            </a:r>
          </a:p>
          <a:p>
            <a:pPr eaLnBrk="1" hangingPunct="1">
              <a:buFont typeface="Wingdings" pitchFamily="2" charset="2"/>
              <a:buNone/>
            </a:pPr>
            <a:r>
              <a:rPr lang="fr-FR" sz="2000" dirty="0" smtClean="0"/>
              <a:t>          Inconditionnel = non appris  </a:t>
            </a:r>
          </a:p>
          <a:p>
            <a:pPr eaLnBrk="1" hangingPunct="1"/>
            <a:endParaRPr lang="fr-FR" sz="2800" dirty="0" smtClean="0"/>
          </a:p>
          <a:p>
            <a:pPr eaLnBrk="1" hangingPunct="1"/>
            <a:endParaRPr lang="fr-FR" sz="2800" dirty="0" smtClean="0"/>
          </a:p>
        </p:txBody>
      </p:sp>
      <p:sp>
        <p:nvSpPr>
          <p:cNvPr id="4" name="Espace réservé du numéro de diapositive 3"/>
          <p:cNvSpPr>
            <a:spLocks noGrp="1"/>
          </p:cNvSpPr>
          <p:nvPr>
            <p:ph type="sldNum" sz="quarter" idx="11"/>
          </p:nvPr>
        </p:nvSpPr>
        <p:spPr/>
        <p:txBody>
          <a:bodyPr/>
          <a:lstStyle/>
          <a:p>
            <a:pPr>
              <a:defRPr/>
            </a:pPr>
            <a:fld id="{5DEBDC23-2C32-4476-9582-C470341127C4}" type="slidenum">
              <a:rPr lang="fr-FR" smtClean="0"/>
              <a:pPr>
                <a:defRPr/>
              </a:pPr>
              <a:t>11</a:t>
            </a:fld>
            <a:endParaRPr lang="fr-FR"/>
          </a:p>
        </p:txBody>
      </p:sp>
      <p:pic>
        <p:nvPicPr>
          <p:cNvPr id="14341" name="Picture 6" descr="C:\Users\dell\Desktop\images Chien Pavlov.jpg"/>
          <p:cNvPicPr>
            <a:picLocks noChangeAspect="1" noChangeArrowheads="1"/>
          </p:cNvPicPr>
          <p:nvPr/>
        </p:nvPicPr>
        <p:blipFill>
          <a:blip r:embed="rId2" cstate="print"/>
          <a:srcRect/>
          <a:stretch>
            <a:fillRect/>
          </a:stretch>
        </p:blipFill>
        <p:spPr bwMode="auto">
          <a:xfrm>
            <a:off x="755650" y="260648"/>
            <a:ext cx="3240088" cy="1368127"/>
          </a:xfrm>
          <a:prstGeom prst="rect">
            <a:avLst/>
          </a:prstGeom>
          <a:noFill/>
          <a:ln w="9525">
            <a:noFill/>
            <a:miter lim="800000"/>
            <a:headEnd/>
            <a:tailEnd/>
          </a:ln>
        </p:spPr>
      </p:pic>
      <p:pic>
        <p:nvPicPr>
          <p:cNvPr id="14342" name="Picture 8" descr="C:\Users\dell\Desktop\images Chien Pavlov.jpg"/>
          <p:cNvPicPr>
            <a:picLocks noChangeAspect="1" noChangeArrowheads="1"/>
          </p:cNvPicPr>
          <p:nvPr/>
        </p:nvPicPr>
        <p:blipFill>
          <a:blip r:embed="rId3" cstate="print"/>
          <a:srcRect/>
          <a:stretch>
            <a:fillRect/>
          </a:stretch>
        </p:blipFill>
        <p:spPr bwMode="auto">
          <a:xfrm>
            <a:off x="4140200" y="260648"/>
            <a:ext cx="3527425" cy="136812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0825" y="0"/>
            <a:ext cx="8569325" cy="2565400"/>
          </a:xfrm>
        </p:spPr>
        <p:txBody>
          <a:bodyPr/>
          <a:lstStyle/>
          <a:p>
            <a:pPr algn="ctr" eaLnBrk="1" hangingPunct="1">
              <a:defRPr/>
            </a:pPr>
            <a:endParaRPr lang="fr-FR" sz="2800" dirty="0"/>
          </a:p>
        </p:txBody>
      </p:sp>
      <p:sp>
        <p:nvSpPr>
          <p:cNvPr id="20483" name="Espace réservé du contenu 2"/>
          <p:cNvSpPr>
            <a:spLocks noGrp="1"/>
          </p:cNvSpPr>
          <p:nvPr>
            <p:ph sz="quarter" idx="1"/>
          </p:nvPr>
        </p:nvSpPr>
        <p:spPr>
          <a:xfrm>
            <a:off x="457200" y="1600200"/>
            <a:ext cx="7467600" cy="4873625"/>
          </a:xfrm>
        </p:spPr>
        <p:txBody>
          <a:bodyPr/>
          <a:lstStyle/>
          <a:p>
            <a:pPr eaLnBrk="1" hangingPunct="1"/>
            <a:endParaRPr lang="fr-FR" sz="2000" smtClean="0"/>
          </a:p>
          <a:p>
            <a:pPr eaLnBrk="1" hangingPunct="1"/>
            <a:endParaRPr lang="fr-FR" sz="2000" smtClean="0"/>
          </a:p>
          <a:p>
            <a:pPr eaLnBrk="1" hangingPunct="1"/>
            <a:endParaRPr lang="fr-FR" sz="2000" smtClean="0"/>
          </a:p>
          <a:p>
            <a:pPr eaLnBrk="1" hangingPunct="1"/>
            <a:r>
              <a:rPr lang="fr-FR" sz="2000" smtClean="0"/>
              <a:t>Les applications : John.B.Watson ; courant du comportemtalisme dans l’explication des troubles psychologiques</a:t>
            </a:r>
          </a:p>
          <a:p>
            <a:pPr eaLnBrk="1" hangingPunct="1"/>
            <a:r>
              <a:rPr lang="fr-FR" sz="2000" smtClean="0"/>
              <a:t>Albert, 11 mois, craignait les bruit violents mais non les rats blancs, watson lui a présenté un rat blanc, et au moment où il allait le toucher, on frappe un coup de marteau sur une barre en acier. Après 7 répétitions Albert fondait en larmes à la simple vue du rat.</a:t>
            </a:r>
          </a:p>
          <a:p>
            <a:pPr eaLnBrk="1" hangingPunct="1">
              <a:buFont typeface="Wingdings" pitchFamily="2" charset="2"/>
              <a:buNone/>
            </a:pPr>
            <a:r>
              <a:rPr lang="fr-FR" sz="2000" smtClean="0"/>
              <a:t> 5 jours plus tard, il montra une crainte généralisée à la vue d’un lapin, d’un chien, d’un manteau en plan de phoque, …</a:t>
            </a:r>
          </a:p>
          <a:p>
            <a:pPr eaLnBrk="1" hangingPunct="1">
              <a:buFont typeface="Wingdings" pitchFamily="2" charset="2"/>
              <a:buNone/>
            </a:pPr>
            <a:endParaRPr lang="fr-FR" smtClean="0"/>
          </a:p>
        </p:txBody>
      </p:sp>
      <p:sp>
        <p:nvSpPr>
          <p:cNvPr id="4" name="Espace réservé du numéro de diapositive 3"/>
          <p:cNvSpPr>
            <a:spLocks noGrp="1"/>
          </p:cNvSpPr>
          <p:nvPr>
            <p:ph type="sldNum" sz="quarter" idx="11"/>
          </p:nvPr>
        </p:nvSpPr>
        <p:spPr/>
        <p:txBody>
          <a:bodyPr/>
          <a:lstStyle/>
          <a:p>
            <a:pPr>
              <a:defRPr/>
            </a:pPr>
            <a:fld id="{96AE791B-1586-4208-986E-66B40B6FF923}" type="slidenum">
              <a:rPr lang="fr-FR" smtClean="0"/>
              <a:pPr>
                <a:defRPr/>
              </a:pPr>
              <a:t>12</a:t>
            </a:fld>
            <a:endParaRPr lang="fr-FR"/>
          </a:p>
        </p:txBody>
      </p:sp>
      <p:pic>
        <p:nvPicPr>
          <p:cNvPr id="20485" name="Picture 5" descr="C:\Users\dell\Desktop\watson.jpg"/>
          <p:cNvPicPr>
            <a:picLocks noChangeAspect="1" noChangeArrowheads="1"/>
          </p:cNvPicPr>
          <p:nvPr/>
        </p:nvPicPr>
        <p:blipFill>
          <a:blip r:embed="rId2" cstate="print"/>
          <a:srcRect/>
          <a:stretch>
            <a:fillRect/>
          </a:stretch>
        </p:blipFill>
        <p:spPr bwMode="auto">
          <a:xfrm>
            <a:off x="1116013" y="548680"/>
            <a:ext cx="3887787" cy="2016720"/>
          </a:xfrm>
          <a:prstGeom prst="rect">
            <a:avLst/>
          </a:prstGeom>
          <a:noFill/>
          <a:ln w="9525">
            <a:noFill/>
            <a:miter lim="800000"/>
            <a:headEnd/>
            <a:tailEnd/>
          </a:ln>
        </p:spPr>
      </p:pic>
      <p:pic>
        <p:nvPicPr>
          <p:cNvPr id="20486" name="Picture 6" descr="C:\Users\dell\Desktop\Watson 2.jpg"/>
          <p:cNvPicPr>
            <a:picLocks noChangeAspect="1" noChangeArrowheads="1"/>
          </p:cNvPicPr>
          <p:nvPr/>
        </p:nvPicPr>
        <p:blipFill>
          <a:blip r:embed="rId3" cstate="print"/>
          <a:srcRect/>
          <a:stretch>
            <a:fillRect/>
          </a:stretch>
        </p:blipFill>
        <p:spPr bwMode="auto">
          <a:xfrm>
            <a:off x="5148263" y="548679"/>
            <a:ext cx="3240087" cy="18002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defRPr/>
            </a:pPr>
            <a:r>
              <a:rPr lang="fr-FR" dirty="0" smtClean="0"/>
              <a:t>Conditionnement opérant de SKINNER </a:t>
            </a:r>
            <a:endParaRPr lang="fr-FR" dirty="0"/>
          </a:p>
        </p:txBody>
      </p:sp>
      <p:sp>
        <p:nvSpPr>
          <p:cNvPr id="30723" name="Espace réservé du contenu 2"/>
          <p:cNvSpPr>
            <a:spLocks noGrp="1"/>
          </p:cNvSpPr>
          <p:nvPr>
            <p:ph sz="quarter" idx="1"/>
          </p:nvPr>
        </p:nvSpPr>
        <p:spPr/>
        <p:txBody>
          <a:bodyPr/>
          <a:lstStyle/>
          <a:p>
            <a:r>
              <a:rPr lang="fr-FR" sz="2000" smtClean="0"/>
              <a:t>Idée princeps : les comportements suivis de résultats positifs se développent et ceux suivis de résultats négatifs s’atténuent et finissent par disparaitre. </a:t>
            </a:r>
          </a:p>
          <a:p>
            <a:pPr>
              <a:buFont typeface="Wingdings" pitchFamily="2" charset="2"/>
              <a:buNone/>
            </a:pPr>
            <a:r>
              <a:rPr lang="fr-FR" sz="2000" smtClean="0"/>
              <a:t>► les sujets associent les comportements à leurs conséquences : </a:t>
            </a:r>
          </a:p>
          <a:p>
            <a:pPr>
              <a:buFont typeface="Wingdings" pitchFamily="2" charset="2"/>
              <a:buNone/>
            </a:pPr>
            <a:r>
              <a:rPr lang="fr-FR" sz="2000" smtClean="0"/>
              <a:t>Ils ont plus tendance à répéter ceux qui sont récompensés et à éviter ceux qui entraînent une punition. </a:t>
            </a:r>
          </a:p>
          <a:p>
            <a:endParaRPr lang="fr-FR" smtClean="0"/>
          </a:p>
        </p:txBody>
      </p:sp>
      <p:sp>
        <p:nvSpPr>
          <p:cNvPr id="5" name="Espace réservé du numéro de diapositive 4"/>
          <p:cNvSpPr>
            <a:spLocks noGrp="1"/>
          </p:cNvSpPr>
          <p:nvPr>
            <p:ph type="sldNum" sz="quarter" idx="12"/>
          </p:nvPr>
        </p:nvSpPr>
        <p:spPr/>
        <p:txBody>
          <a:bodyPr/>
          <a:lstStyle/>
          <a:p>
            <a:pPr>
              <a:defRPr/>
            </a:pPr>
            <a:fld id="{DD5A2466-1262-4E06-8AD7-EE77AC7A6D2F}" type="slidenum">
              <a:rPr lang="fr-FR" smtClean="0"/>
              <a:pPr>
                <a:defRPr/>
              </a:pPr>
              <a:t>13</a:t>
            </a:fld>
            <a:endParaRPr lang="fr-FR"/>
          </a:p>
        </p:txBody>
      </p:sp>
      <p:pic>
        <p:nvPicPr>
          <p:cNvPr id="30725" name="Picture 3" descr="D:\cours psychologie\images boite skinner.jpg"/>
          <p:cNvPicPr>
            <a:picLocks noGrp="1" noChangeAspect="1" noChangeArrowheads="1"/>
          </p:cNvPicPr>
          <p:nvPr>
            <p:ph sz="quarter" idx="2"/>
          </p:nvPr>
        </p:nvPicPr>
        <p:blipFill>
          <a:blip r:embed="rId2" cstate="print"/>
          <a:srcRect/>
          <a:stretch>
            <a:fillRect/>
          </a:stretch>
        </p:blipFill>
        <p:spPr>
          <a:xfrm>
            <a:off x="4644008" y="1773238"/>
            <a:ext cx="4249167" cy="3743325"/>
          </a:xfr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sz="3200" dirty="0" smtClean="0">
                <a:ea typeface="ＭＳ Ｐゴシック" pitchFamily="34" charset="-128"/>
              </a:rPr>
              <a:t>Conditionnement vicariant</a:t>
            </a:r>
            <a:br>
              <a:rPr lang="fr-FR" sz="3200" dirty="0" smtClean="0">
                <a:ea typeface="ＭＳ Ｐゴシック" pitchFamily="34" charset="-128"/>
              </a:rPr>
            </a:br>
            <a:r>
              <a:rPr lang="fr-FR" sz="3200" dirty="0" smtClean="0">
                <a:ea typeface="ＭＳ Ｐゴシック" pitchFamily="34" charset="-128"/>
              </a:rPr>
              <a:t>= Apprentissage social (Albert </a:t>
            </a:r>
            <a:r>
              <a:rPr lang="fr-FR" sz="3200" dirty="0" err="1" smtClean="0">
                <a:ea typeface="ＭＳ Ｐゴシック" pitchFamily="34" charset="-128"/>
              </a:rPr>
              <a:t>Bandura</a:t>
            </a:r>
            <a:r>
              <a:rPr lang="fr-FR" sz="3200" dirty="0" smtClean="0">
                <a:ea typeface="ＭＳ Ｐゴシック" pitchFamily="34" charset="-128"/>
              </a:rPr>
              <a:t>)</a:t>
            </a:r>
            <a:endParaRPr lang="fr-FR" sz="3200" dirty="0"/>
          </a:p>
        </p:txBody>
      </p:sp>
      <p:sp>
        <p:nvSpPr>
          <p:cNvPr id="4" name="Espace réservé du numéro de diapositive 3"/>
          <p:cNvSpPr>
            <a:spLocks noGrp="1"/>
          </p:cNvSpPr>
          <p:nvPr>
            <p:ph type="sldNum" sz="quarter" idx="11"/>
          </p:nvPr>
        </p:nvSpPr>
        <p:spPr/>
        <p:txBody>
          <a:bodyPr/>
          <a:lstStyle/>
          <a:p>
            <a:pPr>
              <a:defRPr/>
            </a:pPr>
            <a:fld id="{53FF212B-6DC3-4750-968E-9D71F7CFB92D}" type="slidenum">
              <a:rPr lang="fr-FR" smtClean="0"/>
              <a:pPr>
                <a:defRPr/>
              </a:pPr>
              <a:t>14</a:t>
            </a:fld>
            <a:endParaRPr lang="fr-FR"/>
          </a:p>
        </p:txBody>
      </p:sp>
      <p:pic>
        <p:nvPicPr>
          <p:cNvPr id="40964" name="Picture 2" descr="D:\cours psychologie\albert-bandura.jpg"/>
          <p:cNvPicPr>
            <a:picLocks noGrp="1" noChangeAspect="1" noChangeArrowheads="1"/>
          </p:cNvPicPr>
          <p:nvPr>
            <p:ph sz="quarter" idx="1"/>
          </p:nvPr>
        </p:nvPicPr>
        <p:blipFill>
          <a:blip r:embed="rId2" cstate="print"/>
          <a:srcRect/>
          <a:stretch>
            <a:fillRect/>
          </a:stretch>
        </p:blipFill>
        <p:spPr>
          <a:xfrm>
            <a:off x="179388" y="1844824"/>
            <a:ext cx="8496300" cy="4680520"/>
          </a:xfr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MA" dirty="0" smtClean="0">
                <a:solidFill>
                  <a:srgbClr val="FF0000"/>
                </a:solidFill>
              </a:rPr>
              <a:t>Conditionnement vicariant ou social</a:t>
            </a:r>
            <a:r>
              <a:rPr lang="fr-MA" dirty="0" smtClean="0"/>
              <a:t/>
            </a:r>
            <a:br>
              <a:rPr lang="fr-MA" dirty="0" smtClean="0"/>
            </a:br>
            <a:r>
              <a:rPr lang="fr-MA" sz="2000" dirty="0" smtClean="0"/>
              <a:t>Mémorisation. Imitation. Valeurs. Appartenance. Figure idéale</a:t>
            </a:r>
            <a:endParaRPr lang="fr-FR" sz="2000" dirty="0"/>
          </a:p>
        </p:txBody>
      </p:sp>
      <p:sp>
        <p:nvSpPr>
          <p:cNvPr id="4" name="Espace réservé du contenu 3"/>
          <p:cNvSpPr>
            <a:spLocks noGrp="1"/>
          </p:cNvSpPr>
          <p:nvPr>
            <p:ph sz="half" idx="2"/>
          </p:nvPr>
        </p:nvSpPr>
        <p:spPr>
          <a:xfrm>
            <a:off x="4355976" y="1600200"/>
            <a:ext cx="4536504" cy="4525963"/>
          </a:xfrm>
        </p:spPr>
        <p:txBody>
          <a:bodyPr>
            <a:normAutofit fontScale="77500" lnSpcReduction="20000"/>
          </a:bodyPr>
          <a:lstStyle/>
          <a:p>
            <a:pPr>
              <a:defRPr/>
            </a:pPr>
            <a:r>
              <a:rPr lang="fr-FR" dirty="0" smtClean="0">
                <a:effectLst>
                  <a:outerShdw blurRad="38100" dist="38100" dir="2700000" algn="tl">
                    <a:srgbClr val="000000">
                      <a:alpha val="43137"/>
                    </a:srgbClr>
                  </a:outerShdw>
                </a:effectLst>
              </a:rPr>
              <a:t>L’enfant apprend par le biais de la figure idéale: Parents+++++</a:t>
            </a:r>
          </a:p>
          <a:p>
            <a:pPr>
              <a:defRPr/>
            </a:pPr>
            <a:r>
              <a:rPr lang="fr-MA" dirty="0" smtClean="0">
                <a:effectLst>
                  <a:outerShdw blurRad="38100" dist="38100" dir="2700000" algn="tl">
                    <a:srgbClr val="000000">
                      <a:alpha val="43137"/>
                    </a:srgbClr>
                  </a:outerShdw>
                </a:effectLst>
              </a:rPr>
              <a:t>L’enfant procède à l’imitation+++</a:t>
            </a:r>
            <a:endParaRPr lang="fr-FR" dirty="0" smtClean="0">
              <a:effectLst>
                <a:outerShdw blurRad="38100" dist="38100" dir="2700000" algn="tl">
                  <a:srgbClr val="000000">
                    <a:alpha val="43137"/>
                  </a:srgbClr>
                </a:outerShdw>
              </a:effectLst>
            </a:endParaRPr>
          </a:p>
          <a:p>
            <a:pPr>
              <a:defRPr/>
            </a:pPr>
            <a:r>
              <a:rPr lang="fr-FR" dirty="0" smtClean="0">
                <a:effectLst>
                  <a:outerShdw blurRad="38100" dist="38100" dir="2700000" algn="tl">
                    <a:srgbClr val="000000">
                      <a:alpha val="43137"/>
                    </a:srgbClr>
                  </a:outerShdw>
                </a:effectLst>
              </a:rPr>
              <a:t>Le rôle de la publicité indirecte</a:t>
            </a:r>
            <a:r>
              <a:rPr lang="fr-FR" cap="all" dirty="0" smtClean="0">
                <a:effectLst>
                  <a:outerShdw blurRad="38100" dist="38100" dir="2700000" algn="tl">
                    <a:srgbClr val="000000">
                      <a:alpha val="43137"/>
                    </a:srgbClr>
                  </a:outerShdw>
                </a:effectLst>
              </a:rPr>
              <a:t/>
            </a:r>
            <a:br>
              <a:rPr lang="fr-FR" cap="all" dirty="0" smtClean="0">
                <a:effectLst>
                  <a:outerShdw blurRad="38100" dist="38100" dir="2700000" algn="tl">
                    <a:srgbClr val="000000">
                      <a:alpha val="43137"/>
                    </a:srgbClr>
                  </a:outerShdw>
                </a:effectLst>
              </a:rPr>
            </a:br>
            <a:r>
              <a:rPr lang="fr-FR" dirty="0" smtClean="0">
                <a:effectLst>
                  <a:outerShdw blurRad="38100" dist="38100" dir="2700000" algn="tl">
                    <a:srgbClr val="000000">
                      <a:alpha val="43137"/>
                    </a:srgbClr>
                  </a:outerShdw>
                </a:effectLst>
              </a:rPr>
              <a:t>( films, séries télévisées, presse, internet, sport,… )</a:t>
            </a:r>
          </a:p>
          <a:p>
            <a:pPr>
              <a:defRPr/>
            </a:pPr>
            <a:r>
              <a:rPr lang="fr-FR" dirty="0" smtClean="0">
                <a:effectLst>
                  <a:outerShdw blurRad="38100" dist="38100" dir="2700000" algn="tl">
                    <a:srgbClr val="000000">
                      <a:alpha val="43137"/>
                    </a:srgbClr>
                  </a:outerShdw>
                </a:effectLst>
              </a:rPr>
              <a:t>Les enfants et les adolescents ont fréquemment l’occasion d’appartenir à des groupes d’intérêt commun et de tendances communes: le rôle des pairs +++</a:t>
            </a:r>
          </a:p>
          <a:p>
            <a:pPr marL="0" indent="0">
              <a:buNone/>
              <a:defRPr/>
            </a:pPr>
            <a:endParaRPr lang="fr-FR" dirty="0" smtClean="0">
              <a:effectLst>
                <a:outerShdw blurRad="38100" dist="38100" dir="2700000" algn="tl">
                  <a:srgbClr val="000000">
                    <a:alpha val="43137"/>
                  </a:srgbClr>
                </a:outerShdw>
              </a:effectLst>
            </a:endParaRPr>
          </a:p>
          <a:p>
            <a:pPr marL="0" indent="0" algn="r">
              <a:buNone/>
              <a:defRPr/>
            </a:pPr>
            <a:r>
              <a:rPr lang="fr-FR" dirty="0" smtClean="0">
                <a:effectLst>
                  <a:outerShdw blurRad="38100" dist="38100" dir="2700000" algn="tl">
                    <a:srgbClr val="000000">
                      <a:alpha val="43137"/>
                    </a:srgbClr>
                  </a:outerShdw>
                </a:effectLst>
              </a:rPr>
              <a:t>		</a:t>
            </a:r>
            <a:endParaRPr lang="fr-FR" sz="2000" dirty="0" smtClean="0">
              <a:effectLst>
                <a:outerShdw blurRad="38100" dist="38100" dir="2700000" algn="tl">
                  <a:srgbClr val="000000">
                    <a:alpha val="43137"/>
                  </a:srgbClr>
                </a:outerShdw>
              </a:effectLst>
            </a:endParaRPr>
          </a:p>
          <a:p>
            <a:endParaRPr lang="fr-FR" dirty="0"/>
          </a:p>
        </p:txBody>
      </p:sp>
      <p:sp>
        <p:nvSpPr>
          <p:cNvPr id="5" name="Espace réservé de la date 4"/>
          <p:cNvSpPr>
            <a:spLocks noGrp="1"/>
          </p:cNvSpPr>
          <p:nvPr>
            <p:ph type="dt" sz="half" idx="10"/>
          </p:nvPr>
        </p:nvSpPr>
        <p:spPr/>
        <p:txBody>
          <a:bodyPr/>
          <a:lstStyle/>
          <a:p>
            <a:endParaRPr lang="fr-FR" dirty="0"/>
          </a:p>
        </p:txBody>
      </p:sp>
      <p:sp>
        <p:nvSpPr>
          <p:cNvPr id="6" name="Espace réservé du pied de page 5"/>
          <p:cNvSpPr>
            <a:spLocks noGrp="1"/>
          </p:cNvSpPr>
          <p:nvPr>
            <p:ph type="ftr" sz="quarter" idx="11"/>
          </p:nvPr>
        </p:nvSpPr>
        <p:spPr/>
        <p:txBody>
          <a:bodyPr/>
          <a:lstStyle/>
          <a:p>
            <a:endParaRPr lang="fr-FR" dirty="0"/>
          </a:p>
        </p:txBody>
      </p:sp>
      <p:pic>
        <p:nvPicPr>
          <p:cNvPr id="7" name="Picture 4" descr="defaul1"/>
          <p:cNvPicPr>
            <a:picLocks noGrp="1" noChangeAspect="1" noChangeArrowheads="1"/>
          </p:cNvPicPr>
          <p:nvPr>
            <p:ph sz="half" idx="1"/>
          </p:nvPr>
        </p:nvPicPr>
        <p:blipFill>
          <a:blip r:embed="rId2" cstate="print"/>
          <a:srcRect/>
          <a:stretch>
            <a:fillRect/>
          </a:stretch>
        </p:blipFill>
        <p:spPr bwMode="auto">
          <a:xfrm>
            <a:off x="179512" y="1600200"/>
            <a:ext cx="4104456"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MA" dirty="0" smtClean="0"/>
              <a:t>La théorie cognitive</a:t>
            </a:r>
            <a:endParaRPr lang="fr-FR" dirty="0"/>
          </a:p>
        </p:txBody>
      </p:sp>
      <p:sp>
        <p:nvSpPr>
          <p:cNvPr id="3" name="Espace réservé du contenu 2"/>
          <p:cNvSpPr>
            <a:spLocks noGrp="1"/>
          </p:cNvSpPr>
          <p:nvPr>
            <p:ph idx="1"/>
          </p:nvPr>
        </p:nvSpPr>
        <p:spPr>
          <a:xfrm>
            <a:off x="179512" y="1340768"/>
            <a:ext cx="8640960" cy="4785395"/>
          </a:xfrm>
        </p:spPr>
        <p:txBody>
          <a:bodyPr>
            <a:normAutofit lnSpcReduction="10000"/>
          </a:bodyPr>
          <a:lstStyle/>
          <a:p>
            <a:r>
              <a:rPr lang="fr-FR" dirty="0" smtClean="0"/>
              <a:t>les sciences cognitives étudient les principales compétences (ou aptitudes) de l'esprit humain : langage, perception, action (planification et motricité) et raisonnement.</a:t>
            </a:r>
          </a:p>
          <a:p>
            <a:r>
              <a:rPr lang="fr-FR" dirty="0" smtClean="0"/>
              <a:t>Ces compétences font l'objet d'approches pluridisciplinaires, impliquant la psychologie (expérimentale), les neurosciences, la neuropsychologie, la linguistique, l'intelligence artificielle et la philosophie (à laquelle on peut rattacher la logique)</a:t>
            </a:r>
            <a:endParaRPr lang="fr-FR" dirty="0"/>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schémas cognitifs</a:t>
            </a:r>
            <a:endParaRPr lang="fr-FR" dirty="0"/>
          </a:p>
        </p:txBody>
      </p:sp>
      <p:sp>
        <p:nvSpPr>
          <p:cNvPr id="3" name="Espace réservé du contenu 2"/>
          <p:cNvSpPr>
            <a:spLocks noGrp="1"/>
          </p:cNvSpPr>
          <p:nvPr>
            <p:ph idx="1"/>
          </p:nvPr>
        </p:nvSpPr>
        <p:spPr/>
        <p:txBody>
          <a:bodyPr>
            <a:noAutofit/>
          </a:bodyPr>
          <a:lstStyle/>
          <a:p>
            <a:r>
              <a:rPr lang="fr-FR" sz="2400" dirty="0" smtClean="0"/>
              <a:t>Croyances anciennes et des représentations mentales abstraites qui résument et organisent de façon structurée des événements, des objets, des situations ou des expériences semblables. </a:t>
            </a:r>
          </a:p>
          <a:p>
            <a:r>
              <a:rPr lang="fr-FR" sz="2400" dirty="0" smtClean="0"/>
              <a:t>Les schémas, stockés en mémoire à long terme, permettent d'analyser, de sélectionner, de structurer et d'interpréter des informations nouvelles. Ils servent donc en quelque sorte de modèle et de cadre pour traiter l'information et diriger les comportements</a:t>
            </a:r>
          </a:p>
          <a:p>
            <a:r>
              <a:rPr lang="fr-FR" sz="2400" dirty="0" smtClean="0"/>
              <a:t> les travaux de Beck ont montré l'existence de schémas inadaptés à l'origine de la dépression et des personnalités pathologiques.</a:t>
            </a:r>
            <a:endParaRPr lang="fr-FR"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b="1" dirty="0" smtClean="0"/>
              <a:t>Les schémas précoces</a:t>
            </a:r>
            <a:endParaRPr lang="fr-FR" b="1" dirty="0"/>
          </a:p>
        </p:txBody>
      </p:sp>
      <p:sp>
        <p:nvSpPr>
          <p:cNvPr id="3" name="Espace réservé du contenu 2"/>
          <p:cNvSpPr>
            <a:spLocks noGrp="1"/>
          </p:cNvSpPr>
          <p:nvPr>
            <p:ph idx="1"/>
          </p:nvPr>
        </p:nvSpPr>
        <p:spPr>
          <a:xfrm>
            <a:off x="457200" y="1600200"/>
            <a:ext cx="7467600" cy="4873625"/>
          </a:xfrm>
        </p:spPr>
        <p:txBody>
          <a:bodyPr>
            <a:normAutofit fontScale="77500" lnSpcReduction="20000"/>
          </a:bodyPr>
          <a:lstStyle/>
          <a:p>
            <a:pPr>
              <a:lnSpc>
                <a:spcPct val="90000"/>
              </a:lnSpc>
              <a:defRPr/>
            </a:pPr>
            <a:r>
              <a:rPr lang="fr-FR" dirty="0" smtClean="0"/>
              <a:t>Les expériences toxiques de l’enfance sont à l’origine des schémas précoces inadaptés.</a:t>
            </a:r>
          </a:p>
          <a:p>
            <a:pPr>
              <a:lnSpc>
                <a:spcPct val="90000"/>
              </a:lnSpc>
              <a:defRPr/>
            </a:pPr>
            <a:r>
              <a:rPr lang="fr-FR" dirty="0" smtClean="0"/>
              <a:t>Les schémas les plus précoces s’enracinent dans la famille nucléaire. ils sont plus invasifs et plus résistants. </a:t>
            </a:r>
          </a:p>
          <a:p>
            <a:pPr>
              <a:lnSpc>
                <a:spcPct val="90000"/>
              </a:lnSpc>
              <a:defRPr/>
            </a:pPr>
            <a:r>
              <a:rPr lang="fr-FR" dirty="0" smtClean="0"/>
              <a:t> Les schémas en rapport avec l’entourage (les pairs, l’école, communauté, culture) sont moins envahissants et moins rigides.  </a:t>
            </a:r>
          </a:p>
          <a:p>
            <a:pPr>
              <a:lnSpc>
                <a:spcPct val="90000"/>
              </a:lnSpc>
              <a:defRPr/>
            </a:pPr>
            <a:r>
              <a:rPr lang="fr-FR" dirty="0" smtClean="0"/>
              <a:t>Ils sont composés de souvenirs, émotions, cognitions et sensations corporelles.</a:t>
            </a:r>
          </a:p>
          <a:p>
            <a:pPr>
              <a:lnSpc>
                <a:spcPct val="90000"/>
              </a:lnSpc>
              <a:defRPr/>
            </a:pPr>
            <a:r>
              <a:rPr lang="fr-FR" dirty="0" smtClean="0"/>
              <a:t>Ils portent sur soi et sur les relations avec autrui</a:t>
            </a:r>
          </a:p>
          <a:p>
            <a:pPr>
              <a:lnSpc>
                <a:spcPct val="90000"/>
              </a:lnSpc>
              <a:defRPr/>
            </a:pPr>
            <a:r>
              <a:rPr lang="fr-FR" dirty="0" smtClean="0"/>
              <a:t>Ils sont développés  pendant l’enfance ou l’adolescence</a:t>
            </a:r>
          </a:p>
          <a:p>
            <a:pPr>
              <a:lnSpc>
                <a:spcPct val="90000"/>
              </a:lnSpc>
              <a:defRPr/>
            </a:pPr>
            <a:r>
              <a:rPr lang="fr-FR" dirty="0" smtClean="0"/>
              <a:t>Ils peuvent être réactivés par les évènements quotidiens en rapport avec leur contenu ou par des états d’humeur.</a:t>
            </a:r>
            <a:endParaRPr lang="en-GB" dirty="0" smtClean="0"/>
          </a:p>
          <a:p>
            <a:pPr>
              <a:defRPr/>
            </a:pP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Modèle cognitif des troubles  de la personnalité</a:t>
            </a:r>
            <a:endParaRPr lang="fr-FR" sz="3200" b="1" dirty="0"/>
          </a:p>
        </p:txBody>
      </p:sp>
      <p:sp>
        <p:nvSpPr>
          <p:cNvPr id="3" name="Espace réservé du contenu 2"/>
          <p:cNvSpPr>
            <a:spLocks noGrp="1"/>
          </p:cNvSpPr>
          <p:nvPr>
            <p:ph idx="1"/>
          </p:nvPr>
        </p:nvSpPr>
        <p:spPr/>
        <p:txBody>
          <a:bodyPr>
            <a:normAutofit fontScale="92500" lnSpcReduction="10000"/>
          </a:bodyPr>
          <a:lstStyle/>
          <a:p>
            <a:r>
              <a:rPr lang="fr-FR" dirty="0" smtClean="0"/>
              <a:t>P. paranoïaque: les autres sont des ennemis potentiels</a:t>
            </a:r>
          </a:p>
          <a:p>
            <a:r>
              <a:rPr lang="fr-FR" dirty="0" smtClean="0"/>
              <a:t>P. schizoïde: j’ai besoin de beaucoup d’espace</a:t>
            </a:r>
          </a:p>
          <a:p>
            <a:r>
              <a:rPr lang="fr-FR" dirty="0" smtClean="0"/>
              <a:t>P. narcissique: je suis quelqu’un de spécial</a:t>
            </a:r>
          </a:p>
          <a:p>
            <a:r>
              <a:rPr lang="fr-FR" dirty="0" smtClean="0"/>
              <a:t>P. histrionique: je dois impressionner les autres</a:t>
            </a:r>
          </a:p>
          <a:p>
            <a:r>
              <a:rPr lang="fr-FR" dirty="0" smtClean="0"/>
              <a:t>P. antisociale: les autres sont des proies</a:t>
            </a:r>
          </a:p>
          <a:p>
            <a:r>
              <a:rPr lang="fr-FR" dirty="0" smtClean="0"/>
              <a:t>P. dépendante: je suis faible et sans protection</a:t>
            </a:r>
          </a:p>
          <a:p>
            <a:r>
              <a:rPr lang="fr-FR" dirty="0" smtClean="0"/>
              <a:t>P. obsessionnelle: je ne dois faire aucune erreur</a:t>
            </a:r>
          </a:p>
          <a:p>
            <a:r>
              <a:rPr lang="fr-FR" dirty="0" smtClean="0"/>
              <a:t>P. évitante: je peux être blessé(e)</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MA" dirty="0" smtClean="0"/>
              <a:t>Des questions</a:t>
            </a:r>
            <a:endParaRPr lang="fr-FR" dirty="0"/>
          </a:p>
        </p:txBody>
      </p:sp>
      <p:sp>
        <p:nvSpPr>
          <p:cNvPr id="3" name="Espace réservé du contenu 2"/>
          <p:cNvSpPr>
            <a:spLocks noGrp="1"/>
          </p:cNvSpPr>
          <p:nvPr>
            <p:ph idx="1"/>
          </p:nvPr>
        </p:nvSpPr>
        <p:spPr/>
        <p:txBody>
          <a:bodyPr/>
          <a:lstStyle/>
          <a:p>
            <a:r>
              <a:rPr lang="fr-MA" dirty="0" smtClean="0"/>
              <a:t>D’où vient les maladies mentales ?</a:t>
            </a:r>
          </a:p>
          <a:p>
            <a:r>
              <a:rPr lang="fr-MA" dirty="0" smtClean="0"/>
              <a:t>D’où prennent naissance les symptômes psychiatriques ?</a:t>
            </a:r>
          </a:p>
          <a:p>
            <a:r>
              <a:rPr lang="fr-MA" dirty="0" smtClean="0"/>
              <a:t>Est il vraiment que la pauvreté, les traumatismes psychiques expliquent les maladies mentales ?</a:t>
            </a:r>
          </a:p>
          <a:p>
            <a:r>
              <a:rPr lang="fr-MA" dirty="0" smtClean="0"/>
              <a:t>C’est quoi la différence entre une cause et un facteur de risque ?</a:t>
            </a:r>
            <a:endParaRPr lang="fr-FR" dirty="0"/>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251520" y="404664"/>
            <a:ext cx="8892480" cy="59766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MA" dirty="0" smtClean="0"/>
              <a:t>La théorie psychobiologique</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Les </a:t>
            </a:r>
            <a:r>
              <a:rPr lang="fr-FR" i="1" dirty="0" smtClean="0"/>
              <a:t>neurosciences se sont appuyées à la fois sur </a:t>
            </a:r>
            <a:r>
              <a:rPr lang="fr-FR" dirty="0" smtClean="0"/>
              <a:t>la psychopharmacologie, l'imagerie cérébrale et l'étude des neurotransmetteurs</a:t>
            </a:r>
          </a:p>
          <a:p>
            <a:r>
              <a:rPr lang="fr-FR" dirty="0" smtClean="0"/>
              <a:t>À la fin des années soixante, découverte des premiers systèmes de neurones médiateurs, neurones </a:t>
            </a:r>
            <a:r>
              <a:rPr lang="fr-FR" dirty="0" err="1" smtClean="0"/>
              <a:t>aminergiques</a:t>
            </a:r>
            <a:r>
              <a:rPr lang="fr-FR" dirty="0" smtClean="0"/>
              <a:t>, de types dopaminergique, noradrénergique et </a:t>
            </a:r>
            <a:r>
              <a:rPr lang="fr-FR" dirty="0" err="1" smtClean="0"/>
              <a:t>sérotoninergique</a:t>
            </a:r>
            <a:r>
              <a:rPr lang="fr-FR" dirty="0" smtClean="0"/>
              <a:t>, et des neurones de topographie précise contenant des peptides actifs sur la régulation endocrinienne: enképhalines, somatostatine, </a:t>
            </a:r>
            <a:r>
              <a:rPr lang="fr-FR" dirty="0" err="1" smtClean="0"/>
              <a:t>neurotensine</a:t>
            </a:r>
            <a:r>
              <a:rPr lang="fr-FR" dirty="0" smtClean="0"/>
              <a:t> – substance P. </a:t>
            </a:r>
          </a:p>
          <a:p>
            <a:r>
              <a:rPr lang="fr-FR" dirty="0" smtClean="0"/>
              <a:t>En même temps furent individualisés les systèmes fonctionnant avec le GABA et l'acétylcholine.</a:t>
            </a:r>
          </a:p>
          <a:p>
            <a:endParaRPr lang="fr-FR" dirty="0" smtClean="0"/>
          </a:p>
          <a:p>
            <a:r>
              <a:rPr lang="fr-FR" dirty="0" smtClean="0"/>
              <a:t> Il a été possible d'établir une cartographie biochimique du système nerveux comprenant des neurones médiateurs et des récepteurs localisables, tout en sachant qu'un neurone peut contenir plusieurs médiateurs et que, pour un même médiateur, existent différents types de récepteurs, certaines substances agissant plus sur un récepteur que sur un autre, quoiqu'également sensibilisées au même médiateur. </a:t>
            </a:r>
            <a:endParaRPr lang="fr-FR" dirty="0"/>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MA" dirty="0" smtClean="0"/>
              <a:t>La théorie psychobiologique</a:t>
            </a:r>
            <a:endParaRPr lang="fr-FR" dirty="0"/>
          </a:p>
        </p:txBody>
      </p:sp>
      <p:sp>
        <p:nvSpPr>
          <p:cNvPr id="3" name="Espace réservé du contenu 2"/>
          <p:cNvSpPr>
            <a:spLocks noGrp="1"/>
          </p:cNvSpPr>
          <p:nvPr>
            <p:ph idx="1"/>
          </p:nvPr>
        </p:nvSpPr>
        <p:spPr>
          <a:xfrm>
            <a:off x="457200" y="1600200"/>
            <a:ext cx="8229600" cy="4997152"/>
          </a:xfrm>
        </p:spPr>
        <p:txBody>
          <a:bodyPr>
            <a:normAutofit fontScale="85000" lnSpcReduction="20000"/>
          </a:bodyPr>
          <a:lstStyle/>
          <a:p>
            <a:r>
              <a:rPr lang="fr-FR" dirty="0" smtClean="0"/>
              <a:t>le modèle neurochimique, d'inspiration biomédicale, reste celui qui domine toute la médecine contemporaine, en se fondant surtout sur la biologie moléculaire devenue véritablement sa principale science fondamentale. </a:t>
            </a:r>
          </a:p>
          <a:p>
            <a:r>
              <a:rPr lang="fr-FR" dirty="0" smtClean="0"/>
              <a:t>Les succès de la psychopharmacologie ont réellement amélioré la vie de nombreux malades et les conditions de leur prise en charge thérapeutique.</a:t>
            </a:r>
          </a:p>
          <a:p>
            <a:r>
              <a:rPr lang="fr-FR" dirty="0" smtClean="0"/>
              <a:t> Mais ce modèle reste un échec sur le plan théorique dans la mesure où il n'a pas réussi à expliquer l'étiologie générale des maladies mentales, restant strictement limité à la démonstration de certains effets des médicaments psychotropes sur les transmissions synaptiques. </a:t>
            </a:r>
            <a:endParaRPr lang="fr-FR" dirty="0"/>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51520" y="404664"/>
            <a:ext cx="8496944" cy="57214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4" name="Espace réservé de la date 3"/>
          <p:cNvSpPr>
            <a:spLocks noGrp="1"/>
          </p:cNvSpPr>
          <p:nvPr>
            <p:ph type="dt" sz="half" idx="10"/>
          </p:nvPr>
        </p:nvSpPr>
        <p:spPr/>
        <p:txBody>
          <a:bodyPr/>
          <a:lstStyle/>
          <a:p>
            <a:r>
              <a:rPr lang="fr-FR" smtClean="0"/>
              <a:t>23 &amp; 24 /10/2020</a:t>
            </a:r>
            <a:endParaRPr lang="fr-FR"/>
          </a:p>
        </p:txBody>
      </p:sp>
      <p:sp>
        <p:nvSpPr>
          <p:cNvPr id="5" name="Espace réservé du pied de page 4"/>
          <p:cNvSpPr>
            <a:spLocks noGrp="1"/>
          </p:cNvSpPr>
          <p:nvPr>
            <p:ph type="ftr" sz="quarter" idx="11"/>
          </p:nvPr>
        </p:nvSpPr>
        <p:spPr/>
        <p:txBody>
          <a:bodyPr/>
          <a:lstStyle/>
          <a:p>
            <a:r>
              <a:rPr lang="fr-FR" smtClean="0"/>
              <a:t>Troisième congrès national de l'Association Marocaine d'Addictologie</a:t>
            </a:r>
            <a:endParaRPr lang="fr-FR"/>
          </a:p>
        </p:txBody>
      </p:sp>
      <p:pic>
        <p:nvPicPr>
          <p:cNvPr id="2050" name="Picture 2"/>
          <p:cNvPicPr>
            <a:picLocks noGrp="1" noChangeAspect="1" noChangeArrowheads="1"/>
          </p:cNvPicPr>
          <p:nvPr>
            <p:ph idx="1"/>
          </p:nvPr>
        </p:nvPicPr>
        <p:blipFill>
          <a:blip r:embed="rId2" cstate="print"/>
          <a:srcRect/>
          <a:stretch>
            <a:fillRect/>
          </a:stretch>
        </p:blipFill>
        <p:spPr bwMode="auto">
          <a:xfrm>
            <a:off x="251520" y="2276872"/>
            <a:ext cx="8352928" cy="4032448"/>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395536" y="188640"/>
            <a:ext cx="8424936" cy="19735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MA" dirty="0" smtClean="0"/>
              <a:t>Modèle intégratif</a:t>
            </a:r>
            <a:endParaRPr lang="fr-FR" dirty="0"/>
          </a:p>
        </p:txBody>
      </p:sp>
      <p:sp>
        <p:nvSpPr>
          <p:cNvPr id="3" name="Espace réservé du contenu 2"/>
          <p:cNvSpPr>
            <a:spLocks noGrp="1"/>
          </p:cNvSpPr>
          <p:nvPr>
            <p:ph idx="1"/>
          </p:nvPr>
        </p:nvSpPr>
        <p:spPr/>
        <p:txBody>
          <a:bodyPr>
            <a:normAutofit/>
          </a:bodyPr>
          <a:lstStyle/>
          <a:p>
            <a:pPr>
              <a:buNone/>
            </a:pPr>
            <a:r>
              <a:rPr lang="fr-FR" dirty="0" smtClean="0"/>
              <a:t>C’est un modèle explicatif plus global que l'on pourrait appeler « biopsychosocial » proposant un « triple paradigme », biologique, psychologique (avec une approche à la fois </a:t>
            </a:r>
            <a:r>
              <a:rPr lang="fr-FR" dirty="0" err="1" smtClean="0"/>
              <a:t>psychodynamique</a:t>
            </a:r>
            <a:r>
              <a:rPr lang="fr-FR" dirty="0" smtClean="0"/>
              <a:t> et comportementaliste) et social.</a:t>
            </a:r>
            <a:endParaRPr lang="fr-FR" dirty="0"/>
          </a:p>
        </p:txBody>
      </p:sp>
      <p:sp>
        <p:nvSpPr>
          <p:cNvPr id="4" name="Espace réservé de la date 3"/>
          <p:cNvSpPr>
            <a:spLocks noGrp="1"/>
          </p:cNvSpPr>
          <p:nvPr>
            <p:ph type="dt" sz="half" idx="10"/>
          </p:nvPr>
        </p:nvSpPr>
        <p:spPr/>
        <p:txBody>
          <a:bodyPr/>
          <a:lstStyle/>
          <a:p>
            <a:r>
              <a:rPr lang="fr-FR" smtClean="0"/>
              <a:t>23 &amp; 24 /10/2020</a:t>
            </a:r>
            <a:endParaRPr lang="fr-FR"/>
          </a:p>
        </p:txBody>
      </p:sp>
      <p:sp>
        <p:nvSpPr>
          <p:cNvPr id="5" name="Espace réservé du pied de page 4"/>
          <p:cNvSpPr>
            <a:spLocks noGrp="1"/>
          </p:cNvSpPr>
          <p:nvPr>
            <p:ph type="ftr" sz="quarter" idx="11"/>
          </p:nvPr>
        </p:nvSpPr>
        <p:spPr/>
        <p:txBody>
          <a:bodyPr/>
          <a:lstStyle/>
          <a:p>
            <a:r>
              <a:rPr lang="fr-FR" smtClean="0"/>
              <a:t>Troisième congrès national de l'Association Marocaine d'Addictologie</a:t>
            </a:r>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0" y="329018"/>
            <a:ext cx="8756650" cy="1046440"/>
          </a:xfrm>
          <a:prstGeom prst="rect">
            <a:avLst/>
          </a:prstGeom>
          <a:solidFill>
            <a:schemeClr val="bg1"/>
          </a:solidFill>
          <a:ln w="9525">
            <a:noFill/>
            <a:miter lim="800000"/>
            <a:headEnd/>
            <a:tailEnd/>
          </a:ln>
        </p:spPr>
        <p:txBody>
          <a:bodyPr wrap="square" anchor="ctr">
            <a:spAutoFit/>
          </a:bodyPr>
          <a:lstStyle/>
          <a:p>
            <a:pPr algn="ctr"/>
            <a:r>
              <a:rPr lang="fr-FR" b="1" dirty="0">
                <a:latin typeface="Tahoma" pitchFamily="34" charset="0"/>
                <a:cs typeface="Arial" charset="0"/>
              </a:rPr>
              <a:t>Prévalences en % des troubles </a:t>
            </a:r>
            <a:r>
              <a:rPr lang="fr-FR" b="1" dirty="0" smtClean="0">
                <a:latin typeface="Tahoma" pitchFamily="34" charset="0"/>
                <a:cs typeface="Arial" charset="0"/>
              </a:rPr>
              <a:t>étudiés: </a:t>
            </a:r>
            <a:r>
              <a:rPr lang="fr-FR" dirty="0" smtClean="0"/>
              <a:t>Enquête </a:t>
            </a:r>
            <a:r>
              <a:rPr lang="fr-FR" dirty="0"/>
              <a:t>nationale  Maroc </a:t>
            </a:r>
            <a:r>
              <a:rPr lang="fr-FR" dirty="0" smtClean="0"/>
              <a:t>2003 </a:t>
            </a:r>
          </a:p>
          <a:p>
            <a:pPr algn="ctr"/>
            <a:endParaRPr lang="fr-FR" sz="1100" dirty="0" smtClean="0"/>
          </a:p>
          <a:p>
            <a:r>
              <a:rPr lang="fr-FR" sz="1100" dirty="0" smtClean="0"/>
              <a:t>EDM: Episode dépressif majeur</a:t>
            </a:r>
          </a:p>
          <a:p>
            <a:r>
              <a:rPr lang="fr-MA" sz="1100" dirty="0" smtClean="0"/>
              <a:t>AG: Trouble Anxiété généralisée</a:t>
            </a:r>
          </a:p>
          <a:p>
            <a:r>
              <a:rPr lang="fr-MA" sz="1100" dirty="0" smtClean="0"/>
              <a:t>ESPT: Etat de stress post traumatique</a:t>
            </a:r>
            <a:endParaRPr lang="fr-FR" sz="1100" dirty="0"/>
          </a:p>
        </p:txBody>
      </p:sp>
      <p:sp>
        <p:nvSpPr>
          <p:cNvPr id="1028" name="Rectangle 3"/>
          <p:cNvSpPr>
            <a:spLocks noChangeArrowheads="1"/>
          </p:cNvSpPr>
          <p:nvPr/>
        </p:nvSpPr>
        <p:spPr bwMode="auto">
          <a:xfrm>
            <a:off x="-1609725" y="1400175"/>
            <a:ext cx="9144000" cy="0"/>
          </a:xfrm>
          <a:prstGeom prst="rect">
            <a:avLst/>
          </a:prstGeom>
          <a:noFill/>
          <a:ln w="9525">
            <a:noFill/>
            <a:miter lim="800000"/>
            <a:headEnd/>
            <a:tailEnd/>
          </a:ln>
        </p:spPr>
        <p:txBody>
          <a:bodyPr wrap="none" anchor="ctr">
            <a:spAutoFit/>
          </a:bodyPr>
          <a:lstStyle/>
          <a:p>
            <a:endParaRPr lang="fr-FR"/>
          </a:p>
        </p:txBody>
      </p:sp>
      <p:graphicFrame>
        <p:nvGraphicFramePr>
          <p:cNvPr id="1026" name="Object 4"/>
          <p:cNvGraphicFramePr>
            <a:graphicFrameLocks noChangeAspect="1"/>
          </p:cNvGraphicFramePr>
          <p:nvPr/>
        </p:nvGraphicFramePr>
        <p:xfrm>
          <a:off x="0" y="1556792"/>
          <a:ext cx="9144000" cy="5112568"/>
        </p:xfrm>
        <a:graphic>
          <a:graphicData uri="http://schemas.openxmlformats.org/presentationml/2006/ole">
            <p:oleObj spid="_x0000_s1026" name="Graphique" r:id="rId3" imgW="8734349" imgH="4619549" progId="Excel.Chart.8">
              <p:embed/>
            </p:oleObj>
          </a:graphicData>
        </a:graphic>
      </p:graphicFrame>
      <p:sp>
        <p:nvSpPr>
          <p:cNvPr id="1029" name="AutoShape 6"/>
          <p:cNvSpPr>
            <a:spLocks noChangeArrowheads="1"/>
          </p:cNvSpPr>
          <p:nvPr/>
        </p:nvSpPr>
        <p:spPr bwMode="auto">
          <a:xfrm>
            <a:off x="5410200" y="4038600"/>
            <a:ext cx="381000" cy="533400"/>
          </a:xfrm>
          <a:prstGeom prst="downArrow">
            <a:avLst>
              <a:gd name="adj1" fmla="val 50000"/>
              <a:gd name="adj2" fmla="val 35000"/>
            </a:avLst>
          </a:prstGeom>
          <a:solidFill>
            <a:schemeClr val="accent2"/>
          </a:solidFill>
          <a:ln w="9525">
            <a:solidFill>
              <a:schemeClr val="tx1"/>
            </a:solidFill>
            <a:miter lim="800000"/>
            <a:headEnd/>
            <a:tailEnd/>
          </a:ln>
        </p:spPr>
        <p:txBody>
          <a:bodyPr wrap="none" anchor="ctr"/>
          <a:lstStyle/>
          <a:p>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539552" y="476672"/>
            <a:ext cx="7920880" cy="61206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MA" dirty="0" smtClean="0"/>
              <a:t>Identification des facteurs de risque</a:t>
            </a:r>
            <a:endParaRPr lang="fr-FR" dirty="0"/>
          </a:p>
        </p:txBody>
      </p:sp>
      <p:sp>
        <p:nvSpPr>
          <p:cNvPr id="3" name="Espace réservé du contenu 2"/>
          <p:cNvSpPr>
            <a:spLocks noGrp="1"/>
          </p:cNvSpPr>
          <p:nvPr>
            <p:ph idx="1"/>
          </p:nvPr>
        </p:nvSpPr>
        <p:spPr>
          <a:xfrm>
            <a:off x="179512" y="1340768"/>
            <a:ext cx="8507288" cy="4968552"/>
          </a:xfrm>
        </p:spPr>
        <p:txBody>
          <a:bodyPr>
            <a:normAutofit fontScale="85000" lnSpcReduction="20000"/>
          </a:bodyPr>
          <a:lstStyle/>
          <a:p>
            <a:r>
              <a:rPr lang="fr-FR" dirty="0" smtClean="0"/>
              <a:t>L'épidémiologie dite analytique, sur laquelle se fonde l'identification de facteurs de risque, a pour objectif de formuler des hypothèses à propos de l'</a:t>
            </a:r>
            <a:r>
              <a:rPr lang="fr-FR" dirty="0" err="1" smtClean="0"/>
              <a:t>étiopathogénie</a:t>
            </a:r>
            <a:r>
              <a:rPr lang="fr-FR" dirty="0" smtClean="0"/>
              <a:t> des troubles mentaux. </a:t>
            </a:r>
          </a:p>
          <a:p>
            <a:pPr>
              <a:buNone/>
            </a:pPr>
            <a:r>
              <a:rPr lang="fr-FR" dirty="0" smtClean="0"/>
              <a:t>Mais l'interprétation des corrélations statistiquement significatives trouvées entre la fréquence d'un trouble et d'autres variables sociodémographiques, environnementales, voire psychobiologiques, doit rester prudente</a:t>
            </a:r>
          </a:p>
          <a:p>
            <a:r>
              <a:rPr lang="fr-FR" dirty="0" smtClean="0"/>
              <a:t>une corrélation n'implique pas obligatoirement un lien de causalité. Deux variables peuvent, Les facteurs de risque d'ordre génétique sont approchés par les enquêtes d'agrégation familiale, les études de jumeaux homozygotes et hétérozygotes et les études d'adoption.</a:t>
            </a:r>
            <a:endParaRPr lang="fr-FR" dirty="0"/>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MA" dirty="0" smtClean="0"/>
              <a:t>Identification des facteurs de risque</a:t>
            </a:r>
            <a:endParaRPr lang="fr-FR" dirty="0"/>
          </a:p>
        </p:txBody>
      </p:sp>
      <p:sp>
        <p:nvSpPr>
          <p:cNvPr id="3" name="Espace réservé du contenu 2"/>
          <p:cNvSpPr>
            <a:spLocks noGrp="1"/>
          </p:cNvSpPr>
          <p:nvPr>
            <p:ph idx="1"/>
          </p:nvPr>
        </p:nvSpPr>
        <p:spPr>
          <a:xfrm>
            <a:off x="457200" y="1268760"/>
            <a:ext cx="8435280" cy="5040560"/>
          </a:xfrm>
        </p:spPr>
        <p:txBody>
          <a:bodyPr>
            <a:normAutofit fontScale="77500" lnSpcReduction="20000"/>
          </a:bodyPr>
          <a:lstStyle/>
          <a:p>
            <a:r>
              <a:rPr lang="fr-FR" dirty="0" smtClean="0"/>
              <a:t>Il existe certains marqueurs biologiques d'ordre biochimique, pharmacologique, neuroendocrinien, voire infectieux comme l'exposition au virus de la grippe en période gestationnelle qui multiplie par deux le risque de schizophrénie.</a:t>
            </a:r>
          </a:p>
          <a:p>
            <a:r>
              <a:rPr lang="fr-FR" dirty="0" smtClean="0"/>
              <a:t>Il existe des facteurs psychosociaux: influence du sexe, de l'âge, des niveaux socio-économiques et culturels sur les troubles mentaux. </a:t>
            </a:r>
          </a:p>
          <a:p>
            <a:r>
              <a:rPr lang="fr-FR" dirty="0" smtClean="0"/>
              <a:t>Les facteurs </a:t>
            </a:r>
            <a:r>
              <a:rPr lang="fr-FR" dirty="0" err="1" smtClean="0"/>
              <a:t>socioenvironnementaux</a:t>
            </a:r>
            <a:r>
              <a:rPr lang="fr-FR" dirty="0" smtClean="0"/>
              <a:t> ont un poids important dans le déterminisme et l'évolution de l'ensemble des troubles mentaux. </a:t>
            </a:r>
          </a:p>
          <a:p>
            <a:r>
              <a:rPr lang="fr-FR" dirty="0" smtClean="0"/>
              <a:t>Les facteurs </a:t>
            </a:r>
            <a:r>
              <a:rPr lang="fr-FR" dirty="0" err="1" smtClean="0"/>
              <a:t>précipitants</a:t>
            </a:r>
            <a:r>
              <a:rPr lang="fr-FR" dirty="0" smtClean="0"/>
              <a:t> les mieux connus sont les deuils, les séparations, le chômage, les situations de catastrophe. </a:t>
            </a:r>
          </a:p>
          <a:p>
            <a:r>
              <a:rPr lang="fr-FR" dirty="0" smtClean="0"/>
              <a:t>les facteurs protecteurs comme la qualité de l'entourage, celle du tissu social, la résilience, les styles de </a:t>
            </a:r>
            <a:r>
              <a:rPr lang="fr-FR" i="1" dirty="0" err="1" smtClean="0"/>
              <a:t>coping</a:t>
            </a:r>
            <a:r>
              <a:rPr lang="fr-FR" i="1" dirty="0" smtClean="0"/>
              <a:t> (stratégies d'ajustement) sont </a:t>
            </a:r>
            <a:r>
              <a:rPr lang="fr-FR" dirty="0" smtClean="0"/>
              <a:t>de mieux en mieux connus</a:t>
            </a:r>
            <a:endParaRPr lang="fr-FR" dirty="0"/>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MA" dirty="0" smtClean="0"/>
              <a:t>Les grandes théories explicatives des maladies mentales</a:t>
            </a:r>
            <a:endParaRPr lang="fr-FR" dirty="0"/>
          </a:p>
        </p:txBody>
      </p:sp>
      <p:sp>
        <p:nvSpPr>
          <p:cNvPr id="3" name="Espace réservé du contenu 2"/>
          <p:cNvSpPr>
            <a:spLocks noGrp="1"/>
          </p:cNvSpPr>
          <p:nvPr>
            <p:ph idx="1"/>
          </p:nvPr>
        </p:nvSpPr>
        <p:spPr/>
        <p:txBody>
          <a:bodyPr/>
          <a:lstStyle/>
          <a:p>
            <a:r>
              <a:rPr lang="fr-MA" dirty="0" smtClean="0"/>
              <a:t>Théorie psychanalytique</a:t>
            </a:r>
          </a:p>
          <a:p>
            <a:r>
              <a:rPr lang="fr-MA" dirty="0" smtClean="0"/>
              <a:t>Théorie comportementaliste</a:t>
            </a:r>
          </a:p>
          <a:p>
            <a:r>
              <a:rPr lang="fr-MA" dirty="0" smtClean="0"/>
              <a:t>Théorie Cognitive</a:t>
            </a:r>
          </a:p>
          <a:p>
            <a:r>
              <a:rPr lang="fr-MA" dirty="0" smtClean="0"/>
              <a:t>Théorie psychobiologique</a:t>
            </a:r>
          </a:p>
          <a:p>
            <a:r>
              <a:rPr lang="fr-MA" dirty="0" smtClean="0"/>
              <a:t>Théorie psychosociale ou socioculturelle</a:t>
            </a:r>
            <a:endParaRPr lang="fr-FR" dirty="0"/>
          </a:p>
        </p:txBody>
      </p:sp>
      <p:sp>
        <p:nvSpPr>
          <p:cNvPr id="4" name="Espace réservé de la date 3"/>
          <p:cNvSpPr>
            <a:spLocks noGrp="1"/>
          </p:cNvSpPr>
          <p:nvPr>
            <p:ph type="dt" sz="half" idx="10"/>
          </p:nvPr>
        </p:nvSpPr>
        <p:spPr/>
        <p:txBody>
          <a:bodyPr/>
          <a:lstStyle/>
          <a:p>
            <a:endParaRPr lang="fr-FR"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fontScale="77500" lnSpcReduction="20000"/>
          </a:bodyPr>
          <a:lstStyle/>
          <a:p>
            <a:pPr lvl="0">
              <a:buNone/>
            </a:pPr>
            <a:r>
              <a:rPr lang="fr-FR" b="1" dirty="0" smtClean="0"/>
              <a:t>La théorie psychanalytique</a:t>
            </a:r>
          </a:p>
          <a:p>
            <a:pPr lvl="0">
              <a:buNone/>
            </a:pPr>
            <a:r>
              <a:rPr lang="fr-FR" b="1" dirty="0" smtClean="0"/>
              <a:t>= </a:t>
            </a:r>
            <a:r>
              <a:rPr lang="fr-FR" u="sng" dirty="0" smtClean="0"/>
              <a:t>une théorie </a:t>
            </a:r>
            <a:r>
              <a:rPr lang="fr-FR" dirty="0" smtClean="0"/>
              <a:t>explicative du développement de la personnalité et des maladies mentales </a:t>
            </a:r>
          </a:p>
          <a:p>
            <a:pPr lvl="0">
              <a:buNone/>
            </a:pPr>
            <a:r>
              <a:rPr lang="fr-FR" b="1" dirty="0" smtClean="0"/>
              <a:t>= </a:t>
            </a:r>
            <a:r>
              <a:rPr lang="fr-FR" dirty="0" smtClean="0"/>
              <a:t>Une </a:t>
            </a:r>
            <a:r>
              <a:rPr lang="fr-FR" u="sng" dirty="0" smtClean="0"/>
              <a:t>méthode</a:t>
            </a:r>
            <a:r>
              <a:rPr lang="fr-FR" dirty="0" smtClean="0"/>
              <a:t> d’investigation de l’appareil psychique</a:t>
            </a:r>
          </a:p>
          <a:p>
            <a:pPr lvl="0">
              <a:buNone/>
            </a:pPr>
            <a:r>
              <a:rPr lang="fr-FR" b="1" dirty="0" smtClean="0"/>
              <a:t>=</a:t>
            </a:r>
            <a:r>
              <a:rPr lang="fr-FR" dirty="0" smtClean="0"/>
              <a:t> Technique </a:t>
            </a:r>
            <a:r>
              <a:rPr lang="fr-FR" u="sng" dirty="0" smtClean="0"/>
              <a:t>thérapeutique </a:t>
            </a:r>
            <a:r>
              <a:rPr lang="fr-FR" dirty="0" smtClean="0"/>
              <a:t>( psychothérapies psychanalytiques)</a:t>
            </a:r>
          </a:p>
          <a:p>
            <a:pPr>
              <a:buNone/>
            </a:pPr>
            <a:r>
              <a:rPr lang="fr-FR" b="1" dirty="0" smtClean="0"/>
              <a:t>Le fondateur: </a:t>
            </a:r>
            <a:r>
              <a:rPr lang="fr-FR" sz="2800" b="1" dirty="0" smtClean="0"/>
              <a:t>SIGMUND FREUD </a:t>
            </a:r>
            <a:r>
              <a:rPr lang="fr-FR" sz="2800" dirty="0" smtClean="0">
                <a:sym typeface="Wingdings 3"/>
              </a:rPr>
              <a:t> </a:t>
            </a:r>
          </a:p>
          <a:p>
            <a:pPr>
              <a:buNone/>
            </a:pPr>
            <a:r>
              <a:rPr lang="fr-FR" b="1" dirty="0" smtClean="0">
                <a:sym typeface="Wingdings 3"/>
              </a:rPr>
              <a:t>La première topique : L’inconscient </a:t>
            </a:r>
          </a:p>
          <a:p>
            <a:pPr>
              <a:buNone/>
            </a:pPr>
            <a:r>
              <a:rPr lang="fr-FR" dirty="0" smtClean="0">
                <a:sym typeface="Wingdings 3"/>
              </a:rPr>
              <a:t> une partie de notre pensée échappe à notre conscience  enchainement de sentiments ou des actes qui échappent aussi à la conscience (lapsus, actes marquées, fantasmes sexuels…), mais aussi les rêves +++.  </a:t>
            </a:r>
          </a:p>
          <a:p>
            <a:pPr>
              <a:buNone/>
            </a:pPr>
            <a:r>
              <a:rPr lang="fr-MA" b="1" dirty="0" smtClean="0">
                <a:sym typeface="Wingdings 3"/>
              </a:rPr>
              <a:t>La deuxième topique: </a:t>
            </a:r>
            <a:r>
              <a:rPr lang="fr-MA" dirty="0" smtClean="0">
                <a:sym typeface="Wingdings 3"/>
              </a:rPr>
              <a:t>Les instances de la personnalité:  le ça le moi et le surmoi</a:t>
            </a:r>
          </a:p>
          <a:p>
            <a:pPr>
              <a:buNone/>
            </a:pPr>
            <a:r>
              <a:rPr lang="fr-MA" dirty="0" smtClean="0">
                <a:sym typeface="Wingdings 3"/>
              </a:rPr>
              <a:t>Le développement psychosexuel: Stde oral, anal, phallique</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MA" dirty="0" smtClean="0"/>
              <a:t>Charcot dans une séance d’hypnose</a:t>
            </a:r>
            <a:endParaRPr lang="fr-FR" dirty="0"/>
          </a:p>
        </p:txBody>
      </p:sp>
      <p:pic>
        <p:nvPicPr>
          <p:cNvPr id="1026" name="Picture 2" descr="D:\cours psychologie\charcot_experience_histeric-hipnotic.jpg"/>
          <p:cNvPicPr>
            <a:picLocks noGrp="1" noChangeAspect="1" noChangeArrowheads="1"/>
          </p:cNvPicPr>
          <p:nvPr>
            <p:ph idx="1"/>
          </p:nvPr>
        </p:nvPicPr>
        <p:blipFill>
          <a:blip r:embed="rId2" cstate="print"/>
          <a:srcRect/>
          <a:stretch>
            <a:fillRect/>
          </a:stretch>
        </p:blipFill>
        <p:spPr bwMode="auto">
          <a:xfrm>
            <a:off x="666750" y="1639094"/>
            <a:ext cx="7810500" cy="444817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642918"/>
            <a:ext cx="8229600" cy="5643602"/>
          </a:xfrm>
        </p:spPr>
        <p:txBody>
          <a:bodyPr>
            <a:normAutofit fontScale="92500" lnSpcReduction="10000"/>
          </a:bodyPr>
          <a:lstStyle/>
          <a:p>
            <a:pPr>
              <a:buNone/>
            </a:pPr>
            <a:r>
              <a:rPr lang="fr-FR" b="1" dirty="0" smtClean="0"/>
              <a:t> Les niveaux d’organisation de la personnalité </a:t>
            </a:r>
          </a:p>
          <a:p>
            <a:pPr>
              <a:buNone/>
            </a:pPr>
            <a:r>
              <a:rPr lang="fr-FR" dirty="0" smtClean="0"/>
              <a:t>La psychanalyse a défini : 3 niveaux d’organisation de la personnalité </a:t>
            </a:r>
          </a:p>
          <a:p>
            <a:pPr marL="514350" indent="-514350">
              <a:buAutoNum type="arabicPeriod"/>
            </a:pPr>
            <a:r>
              <a:rPr lang="fr-FR" b="1" dirty="0" smtClean="0"/>
              <a:t>Organisation névrotique</a:t>
            </a:r>
          </a:p>
          <a:p>
            <a:pPr marL="514350" indent="-514350">
              <a:buFont typeface="Arial" charset="0"/>
              <a:buChar char="•"/>
            </a:pPr>
            <a:r>
              <a:rPr lang="fr-FR" dirty="0" smtClean="0"/>
              <a:t>Différenciation du Moi suffisante, capable de s’adapter aux exigences de la personnalité</a:t>
            </a:r>
          </a:p>
          <a:p>
            <a:pPr marL="514350" indent="-514350">
              <a:buFont typeface="Arial" charset="0"/>
              <a:buChar char="•"/>
            </a:pPr>
            <a:r>
              <a:rPr lang="fr-FR" dirty="0" smtClean="0"/>
              <a:t>Un développement qui a atteint au moins le stade génital</a:t>
            </a:r>
          </a:p>
          <a:p>
            <a:pPr marL="514350" indent="-514350">
              <a:buFont typeface="Arial" charset="0"/>
              <a:buChar char="•"/>
            </a:pPr>
            <a:r>
              <a:rPr lang="fr-FR" dirty="0" smtClean="0"/>
              <a:t>Les conflits siègent entre le surmoi et le ça </a:t>
            </a:r>
          </a:p>
          <a:p>
            <a:pPr marL="514350" indent="-514350">
              <a:buFont typeface="Arial" charset="0"/>
              <a:buChar char="•"/>
            </a:pPr>
            <a:r>
              <a:rPr lang="fr-FR" dirty="0" smtClean="0"/>
              <a:t>Une angoisse de castration</a:t>
            </a:r>
          </a:p>
          <a:p>
            <a:pPr marL="514350" indent="-514350">
              <a:buFont typeface="Arial" charset="0"/>
              <a:buChar char="•"/>
            </a:pPr>
            <a:r>
              <a:rPr lang="fr-FR" dirty="0" smtClean="0"/>
              <a:t>Mécanismes de défense très élaborés.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fontScale="92500" lnSpcReduction="10000"/>
          </a:bodyPr>
          <a:lstStyle/>
          <a:p>
            <a:pPr>
              <a:buNone/>
            </a:pPr>
            <a:r>
              <a:rPr lang="fr-FR" b="1" dirty="0" smtClean="0"/>
              <a:t>2. Organisation psychotique </a:t>
            </a:r>
            <a:r>
              <a:rPr lang="fr-FR" dirty="0" smtClean="0"/>
              <a:t>:</a:t>
            </a:r>
          </a:p>
          <a:p>
            <a:pPr>
              <a:buFontTx/>
              <a:buChar char="-"/>
            </a:pPr>
            <a:r>
              <a:rPr lang="fr-FR" dirty="0" smtClean="0"/>
              <a:t>Indifférenciation du Moi : narcissisme, désintérêt, retrait et absence d’investissement de l’objet.  </a:t>
            </a:r>
          </a:p>
          <a:p>
            <a:pPr>
              <a:buFontTx/>
              <a:buChar char="-"/>
            </a:pPr>
            <a:r>
              <a:rPr lang="fr-FR" dirty="0" smtClean="0"/>
              <a:t>Fixation du développement au stade précoce</a:t>
            </a:r>
          </a:p>
          <a:p>
            <a:pPr>
              <a:buFontTx/>
              <a:buChar char="-"/>
            </a:pPr>
            <a:r>
              <a:rPr lang="fr-FR" dirty="0" smtClean="0"/>
              <a:t>Conflits liés entre le ça et le Moi</a:t>
            </a:r>
          </a:p>
          <a:p>
            <a:pPr>
              <a:buFontTx/>
              <a:buChar char="-"/>
            </a:pPr>
            <a:r>
              <a:rPr lang="fr-FR" dirty="0" smtClean="0"/>
              <a:t>Angoisse de morcellement et d’anéantissement </a:t>
            </a:r>
          </a:p>
          <a:p>
            <a:pPr>
              <a:buNone/>
            </a:pPr>
            <a:r>
              <a:rPr lang="fr-FR" b="1" dirty="0" smtClean="0"/>
              <a:t>3. Organisation limite</a:t>
            </a:r>
          </a:p>
          <a:p>
            <a:pPr>
              <a:buFontTx/>
              <a:buChar char="-"/>
            </a:pPr>
            <a:r>
              <a:rPr lang="fr-FR" dirty="0" smtClean="0"/>
              <a:t>Différenciation relative du Moi</a:t>
            </a:r>
          </a:p>
          <a:p>
            <a:pPr>
              <a:buFontTx/>
              <a:buChar char="-"/>
            </a:pPr>
            <a:r>
              <a:rPr lang="fr-FR" dirty="0" smtClean="0"/>
              <a:t> Mécanismes de défense intermédiaires </a:t>
            </a:r>
          </a:p>
          <a:p>
            <a:pPr>
              <a:buFontTx/>
              <a:buChar char="-"/>
            </a:pPr>
            <a:r>
              <a:rPr lang="fr-FR" dirty="0" smtClean="0"/>
              <a:t>Angoisse d’abandon  </a:t>
            </a:r>
          </a:p>
          <a:p>
            <a:pPr>
              <a:buNone/>
            </a:pP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5565</TotalTime>
  <Words>1479</Words>
  <Application>Microsoft Office PowerPoint</Application>
  <PresentationFormat>Affichage à l'écran (4:3)</PresentationFormat>
  <Paragraphs>131</Paragraphs>
  <Slides>27</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27</vt:i4>
      </vt:variant>
    </vt:vector>
  </HeadingPairs>
  <TitlesOfParts>
    <vt:vector size="29" baseType="lpstr">
      <vt:lpstr>Thème Office</vt:lpstr>
      <vt:lpstr>Graphique Microsoft Excel</vt:lpstr>
      <vt:lpstr>Etiologies des maladies mentales </vt:lpstr>
      <vt:lpstr>Des questions</vt:lpstr>
      <vt:lpstr>Identification des facteurs de risque</vt:lpstr>
      <vt:lpstr>Identification des facteurs de risque</vt:lpstr>
      <vt:lpstr>Les grandes théories explicatives des maladies mentales</vt:lpstr>
      <vt:lpstr>Diapositive 6</vt:lpstr>
      <vt:lpstr>Charcot dans une séance d’hypnose</vt:lpstr>
      <vt:lpstr>Diapositive 8</vt:lpstr>
      <vt:lpstr>Diapositive 9</vt:lpstr>
      <vt:lpstr>La théorie Comportementaliste</vt:lpstr>
      <vt:lpstr>Diapositive 11</vt:lpstr>
      <vt:lpstr>Diapositive 12</vt:lpstr>
      <vt:lpstr>Conditionnement opérant de SKINNER </vt:lpstr>
      <vt:lpstr>Conditionnement vicariant = Apprentissage social (Albert Bandura)</vt:lpstr>
      <vt:lpstr>Conditionnement vicariant ou social Mémorisation. Imitation. Valeurs. Appartenance. Figure idéale</vt:lpstr>
      <vt:lpstr>La théorie cognitive</vt:lpstr>
      <vt:lpstr>Les schémas cognitifs</vt:lpstr>
      <vt:lpstr>Les schémas précoces</vt:lpstr>
      <vt:lpstr>Modèle cognitif des troubles  de la personnalité</vt:lpstr>
      <vt:lpstr>Diapositive 20</vt:lpstr>
      <vt:lpstr>La théorie psychobiologique</vt:lpstr>
      <vt:lpstr>La théorie psychobiologique</vt:lpstr>
      <vt:lpstr>Diapositive 23</vt:lpstr>
      <vt:lpstr>Diapositive 24</vt:lpstr>
      <vt:lpstr>Modèle intégratif</vt:lpstr>
      <vt:lpstr>Diapositive 26</vt:lpstr>
      <vt:lpstr>Diapositive 27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discordance clinico-biologique dans les pathologies duales: Les taux de prévalence sont-ils sont sous estimés?</dc:title>
  <dc:creator>pr-rammoz</dc:creator>
  <cp:lastModifiedBy>Utilisateur Windows</cp:lastModifiedBy>
  <cp:revision>234</cp:revision>
  <dcterms:created xsi:type="dcterms:W3CDTF">2014-03-30T10:28:13Z</dcterms:created>
  <dcterms:modified xsi:type="dcterms:W3CDTF">2021-03-14T09:00:46Z</dcterms:modified>
</cp:coreProperties>
</file>