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71" r:id="rId6"/>
    <p:sldId id="259" r:id="rId7"/>
    <p:sldId id="261" r:id="rId8"/>
    <p:sldId id="262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6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Syndrome anxieux</a:t>
            </a:r>
            <a:endParaRPr lang="fr-FR" sz="6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sz="3200" b="1" dirty="0" smtClean="0">
                <a:solidFill>
                  <a:srgbClr val="7030A0"/>
                </a:solidFill>
              </a:rPr>
              <a:t>Pr Ismail </a:t>
            </a:r>
            <a:r>
              <a:rPr lang="fr-FR" sz="3200" b="1" dirty="0" err="1" smtClean="0">
                <a:solidFill>
                  <a:srgbClr val="7030A0"/>
                </a:solidFill>
              </a:rPr>
              <a:t>Rammouz</a:t>
            </a:r>
            <a:endParaRPr lang="fr-FR" sz="3200" b="1" dirty="0" smtClean="0">
              <a:solidFill>
                <a:srgbClr val="7030A0"/>
              </a:solidFill>
            </a:endParaRPr>
          </a:p>
          <a:p>
            <a:r>
              <a:rPr lang="fr-MA" sz="3200" b="1" dirty="0" smtClean="0">
                <a:solidFill>
                  <a:srgbClr val="7030A0"/>
                </a:solidFill>
              </a:rPr>
              <a:t>Janvier 2020</a:t>
            </a:r>
          </a:p>
          <a:p>
            <a:r>
              <a:rPr lang="fr-MA" sz="3200" b="1" dirty="0" smtClean="0">
                <a:solidFill>
                  <a:srgbClr val="7030A0"/>
                </a:solidFill>
              </a:rPr>
              <a:t>Faculté de médecine d’Agadir</a:t>
            </a:r>
            <a:endParaRPr lang="fr-FR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7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Introduction-définition-généralités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80304" y="1403797"/>
            <a:ext cx="12011696" cy="5048518"/>
          </a:xfrm>
        </p:spPr>
        <p:txBody>
          <a:bodyPr>
            <a:normAutofit/>
          </a:bodyPr>
          <a:lstStyle/>
          <a:p>
            <a:r>
              <a:rPr lang="fr-FR" sz="2400" dirty="0"/>
              <a:t>L'anxiété ou angoisse </a:t>
            </a:r>
            <a:r>
              <a:rPr lang="fr-FR" sz="2400" dirty="0" smtClean="0"/>
              <a:t>est un </a:t>
            </a:r>
            <a:r>
              <a:rPr lang="fr-FR" sz="2400" dirty="0"/>
              <a:t>des symptômes fondamentaux de la pathologie </a:t>
            </a:r>
            <a:r>
              <a:rPr lang="fr-FR" sz="2400" dirty="0" smtClean="0"/>
              <a:t> </a:t>
            </a:r>
            <a:r>
              <a:rPr lang="fr-FR" sz="2400" dirty="0"/>
              <a:t>qu'on retrouve dans </a:t>
            </a:r>
            <a:r>
              <a:rPr lang="fr-FR" sz="2400" dirty="0" smtClean="0"/>
              <a:t>des </a:t>
            </a:r>
            <a:r>
              <a:rPr lang="fr-FR" sz="2400" dirty="0"/>
              <a:t>maladies </a:t>
            </a:r>
            <a:r>
              <a:rPr lang="fr-FR" sz="2400" dirty="0" smtClean="0"/>
              <a:t>psychiatriques et /ou des </a:t>
            </a:r>
            <a:r>
              <a:rPr lang="fr-FR" sz="2400" dirty="0"/>
              <a:t>maladies organiques</a:t>
            </a:r>
            <a:r>
              <a:rPr lang="fr-FR" sz="2400" dirty="0" smtClean="0"/>
              <a:t>.</a:t>
            </a:r>
          </a:p>
          <a:p>
            <a:pPr>
              <a:buNone/>
            </a:pPr>
            <a:endParaRPr lang="fr-FR" sz="2400" b="1" u="sng" dirty="0" smtClean="0">
              <a:solidFill>
                <a:srgbClr val="C00000"/>
              </a:solidFill>
            </a:endParaRPr>
          </a:p>
          <a:p>
            <a:r>
              <a:rPr lang="fr-FR" sz="2400" b="1" u="sng" dirty="0" smtClean="0">
                <a:solidFill>
                  <a:srgbClr val="C00000"/>
                </a:solidFill>
              </a:rPr>
              <a:t>Définition de l’</a:t>
            </a:r>
            <a:r>
              <a:rPr lang="fr-FR" sz="2400" b="1" u="sng" dirty="0" err="1" smtClean="0">
                <a:solidFill>
                  <a:srgbClr val="C00000"/>
                </a:solidFill>
              </a:rPr>
              <a:t>anxieté</a:t>
            </a:r>
            <a:r>
              <a:rPr lang="fr-FR" sz="2400" b="1" u="sng" dirty="0" smtClean="0">
                <a:solidFill>
                  <a:srgbClr val="C00000"/>
                </a:solidFill>
              </a:rPr>
              <a:t> :</a:t>
            </a:r>
          </a:p>
          <a:p>
            <a:pPr marL="0" indent="0">
              <a:buNone/>
            </a:pPr>
            <a:r>
              <a:rPr lang="fr-FR" sz="2400" dirty="0" smtClean="0"/>
              <a:t>L’anxiété </a:t>
            </a:r>
            <a:r>
              <a:rPr lang="fr-FR" sz="2400" dirty="0"/>
              <a:t>est définie comme une "peur sans objet", un sentiment pénible d’un danger imminent et mal définissable. </a:t>
            </a: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i="1" u="sng" dirty="0" smtClean="0">
                <a:solidFill>
                  <a:srgbClr val="FF0000"/>
                </a:solidFill>
              </a:rPr>
              <a:t>L’ Anxiété non pathologique « normale » existe………………….et permet des performances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L’anxiété </a:t>
            </a:r>
            <a:r>
              <a:rPr lang="fr-FR" sz="2400" dirty="0"/>
              <a:t>pathologique se distingue de l’anxiété normale par son </a:t>
            </a:r>
            <a:r>
              <a:rPr lang="fr-FR" sz="2400" dirty="0" smtClean="0"/>
              <a:t>intensité, </a:t>
            </a:r>
            <a:r>
              <a:rPr lang="fr-FR" sz="2400" dirty="0"/>
              <a:t>sa durée </a:t>
            </a:r>
            <a:r>
              <a:rPr lang="fr-FR" sz="2400" dirty="0" smtClean="0"/>
              <a:t>,son </a:t>
            </a:r>
            <a:r>
              <a:rPr lang="fr-FR" sz="2400" dirty="0"/>
              <a:t>évolution et son retentissement sur la vie du sujet.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92570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35110"/>
          </a:xfrm>
        </p:spPr>
        <p:txBody>
          <a:bodyPr>
            <a:normAutofit/>
          </a:bodyPr>
          <a:lstStyle/>
          <a:p>
            <a:pPr algn="ctr"/>
            <a:r>
              <a:rPr lang="fr-MA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syndrome anxieux</a:t>
            </a:r>
            <a:endParaRPr lang="fr-FR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/>
              <a:t>L'anxiété est un </a:t>
            </a:r>
            <a:r>
              <a:rPr lang="fr-FR" sz="3200" dirty="0" smtClean="0"/>
              <a:t>syndrome psychique </a:t>
            </a:r>
            <a:r>
              <a:rPr lang="fr-FR" sz="3200" dirty="0"/>
              <a:t>qui associe des </a:t>
            </a:r>
            <a:r>
              <a:rPr lang="fr-FR" sz="3200" dirty="0" smtClean="0"/>
              <a:t>manifestations: </a:t>
            </a:r>
          </a:p>
          <a:p>
            <a:r>
              <a:rPr lang="fr-FR" sz="3200" dirty="0" smtClean="0"/>
              <a:t>  émotionnelles </a:t>
            </a:r>
          </a:p>
          <a:p>
            <a:r>
              <a:rPr lang="fr-FR" sz="3200" dirty="0" smtClean="0"/>
              <a:t> cognitives</a:t>
            </a:r>
          </a:p>
          <a:p>
            <a:r>
              <a:rPr lang="fr-FR" sz="3200" dirty="0" smtClean="0"/>
              <a:t>Comportementales</a:t>
            </a:r>
          </a:p>
          <a:p>
            <a:r>
              <a:rPr lang="fr-FR" sz="3200" dirty="0" smtClean="0"/>
              <a:t> Somatiques </a:t>
            </a:r>
            <a:endParaRPr lang="fr-FR" sz="3200" dirty="0"/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28852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9099"/>
          </a:xfrm>
        </p:spPr>
        <p:txBody>
          <a:bodyPr>
            <a:normAutofit fontScale="90000"/>
          </a:bodyPr>
          <a:lstStyle/>
          <a:p>
            <a:r>
              <a:rPr lang="fr-FR" b="1" u="sng" dirty="0" smtClean="0"/>
              <a:t> </a:t>
            </a:r>
            <a:br>
              <a:rPr lang="fr-FR" b="1" u="sng" dirty="0" smtClean="0"/>
            </a:br>
            <a:r>
              <a:rPr lang="fr-FR" b="1" u="sng" dirty="0" smtClean="0"/>
              <a:t> Manifestations émotionnelles</a:t>
            </a:r>
            <a:r>
              <a:rPr lang="fr-FR" b="1" u="sng" dirty="0"/>
              <a:t> : 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59099"/>
            <a:ext cx="10829109" cy="569890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fr-FR" sz="2400" dirty="0" smtClean="0"/>
          </a:p>
          <a:p>
            <a:pPr marL="0" lvl="0" indent="0">
              <a:buFont typeface="Wingdings" pitchFamily="2" charset="2"/>
              <a:buChar char="Ø"/>
            </a:pPr>
            <a:r>
              <a:rPr lang="fr-FR" sz="2400" dirty="0" smtClean="0"/>
              <a:t>Sentiment </a:t>
            </a:r>
            <a:r>
              <a:rPr lang="fr-FR" sz="2400" dirty="0"/>
              <a:t>douloureux de "peur sans </a:t>
            </a:r>
            <a:r>
              <a:rPr lang="fr-FR" sz="2400" dirty="0" smtClean="0"/>
              <a:t>objet«, une tension psychologique.</a:t>
            </a:r>
          </a:p>
          <a:p>
            <a:pPr marL="0" lvl="0" indent="0">
              <a:buFont typeface="Wingdings" pitchFamily="2" charset="2"/>
              <a:buChar char="Ø"/>
            </a:pPr>
            <a:r>
              <a:rPr lang="fr-FR" sz="2400" dirty="0" smtClean="0"/>
              <a:t>Sentiments de pénibilité du moment ou de la journée </a:t>
            </a:r>
          </a:p>
          <a:p>
            <a:pPr marL="0" lvl="0" indent="0">
              <a:buFont typeface="Wingdings" pitchFamily="2" charset="2"/>
              <a:buChar char="Ø"/>
            </a:pPr>
            <a:r>
              <a:rPr lang="fr-FR" sz="2400" dirty="0" smtClean="0"/>
              <a:t>Sentiments d’inquiétude: </a:t>
            </a:r>
            <a:r>
              <a:rPr lang="fr-FR" sz="2400" dirty="0"/>
              <a:t>l’anxieux ressent une menace ou un danger  qui est vécu comme imminent avec une anticipation pessimiste des événements</a:t>
            </a:r>
            <a:r>
              <a:rPr lang="fr-FR" sz="2400" dirty="0" smtClean="0"/>
              <a:t>.</a:t>
            </a:r>
          </a:p>
          <a:p>
            <a:pPr marL="0" lvl="0" indent="0">
              <a:buFont typeface="Wingdings" pitchFamily="2" charset="2"/>
              <a:buChar char="Ø"/>
            </a:pPr>
            <a:r>
              <a:rPr lang="fr-MA" sz="2400" dirty="0" smtClean="0"/>
              <a:t>Sentiments de perte de contrôle</a:t>
            </a:r>
            <a:endParaRPr lang="fr-FR" sz="2400" dirty="0" smtClean="0"/>
          </a:p>
          <a:p>
            <a:pPr marL="0" lvl="0" indent="0">
              <a:buFont typeface="Wingdings" pitchFamily="2" charset="2"/>
              <a:buChar char="Ø"/>
            </a:pPr>
            <a:r>
              <a:rPr lang="fr-MA" sz="2400" dirty="0" smtClean="0"/>
              <a:t> </a:t>
            </a:r>
            <a:r>
              <a:rPr lang="fr-MA" sz="2400" dirty="0" smtClean="0"/>
              <a:t>ça </a:t>
            </a:r>
            <a:r>
              <a:rPr lang="fr-MA" sz="2400" dirty="0" smtClean="0"/>
              <a:t>peut aller jusqu’à une angoisse extrême: Une attaque de panique </a:t>
            </a:r>
            <a:endParaRPr lang="fr-FR" sz="2400" dirty="0"/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38457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MA" dirty="0" smtClean="0"/>
              <a:t>Manifestations cognitives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Font typeface="Wingdings" pitchFamily="2" charset="2"/>
              <a:buChar char="Ø"/>
            </a:pPr>
            <a:r>
              <a:rPr lang="fr-FR" sz="2400" dirty="0" smtClean="0"/>
              <a:t>Ruminations idéiques anxieuses sans raison objective concernant la famille, les enfants, la situation financière et </a:t>
            </a:r>
            <a:r>
              <a:rPr lang="fr-FR" sz="2400" dirty="0" smtClean="0"/>
              <a:t>professionnelle,….</a:t>
            </a:r>
            <a:endParaRPr lang="fr-FR" sz="2400" dirty="0" smtClean="0"/>
          </a:p>
          <a:p>
            <a:pPr marL="0" lvl="0" indent="0">
              <a:buFont typeface="Wingdings" pitchFamily="2" charset="2"/>
              <a:buChar char="Ø"/>
            </a:pPr>
            <a:r>
              <a:rPr lang="fr-FR" sz="2400" dirty="0" smtClean="0"/>
              <a:t>Appréhension pessimiste</a:t>
            </a:r>
          </a:p>
          <a:p>
            <a:pPr marL="0" lvl="0" indent="0">
              <a:buFont typeface="Wingdings" pitchFamily="2" charset="2"/>
              <a:buChar char="Ø"/>
            </a:pPr>
            <a:r>
              <a:rPr lang="fr-FR" sz="2400" dirty="0" smtClean="0"/>
              <a:t>Pensées avec des scénarios de catastrophe </a:t>
            </a:r>
            <a:endParaRPr lang="fr-F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03031"/>
            <a:ext cx="9274002" cy="927279"/>
          </a:xfrm>
        </p:spPr>
        <p:txBody>
          <a:bodyPr>
            <a:normAutofit fontScale="90000"/>
          </a:bodyPr>
          <a:lstStyle/>
          <a:p>
            <a:r>
              <a:rPr lang="fr-FR" b="1" u="sng" dirty="0"/>
              <a:t>  Manifestations somatiques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24218"/>
            <a:ext cx="12192000" cy="570840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Comprend </a:t>
            </a:r>
            <a:r>
              <a:rPr lang="fr-FR" sz="2400" dirty="0"/>
              <a:t>des </a:t>
            </a:r>
            <a:r>
              <a:rPr lang="fr-FR" sz="2400" dirty="0" smtClean="0"/>
              <a:t>symptômes </a:t>
            </a:r>
            <a:r>
              <a:rPr lang="fr-FR" sz="2400" dirty="0" smtClean="0"/>
              <a:t>touchant </a:t>
            </a:r>
            <a:r>
              <a:rPr lang="fr-FR" sz="2400" dirty="0"/>
              <a:t>tous les appareils:</a:t>
            </a:r>
          </a:p>
          <a:p>
            <a:pPr lvl="0"/>
            <a:endParaRPr lang="fr-FR" sz="2400" u="sng" dirty="0" smtClean="0">
              <a:solidFill>
                <a:srgbClr val="C00000"/>
              </a:solidFill>
            </a:endParaRPr>
          </a:p>
          <a:p>
            <a:pPr lvl="0"/>
            <a:r>
              <a:rPr lang="fr-FR" sz="2400" u="sng" dirty="0" smtClean="0">
                <a:solidFill>
                  <a:srgbClr val="C00000"/>
                </a:solidFill>
              </a:rPr>
              <a:t>Symptômes </a:t>
            </a:r>
            <a:r>
              <a:rPr lang="fr-FR" sz="2400" u="sng" dirty="0">
                <a:solidFill>
                  <a:srgbClr val="C00000"/>
                </a:solidFill>
              </a:rPr>
              <a:t>respiratoires</a:t>
            </a:r>
            <a:r>
              <a:rPr lang="fr-FR" sz="2400" dirty="0"/>
              <a:t> : tachypnée, oppression, sensation d’étouffement</a:t>
            </a:r>
            <a:r>
              <a:rPr lang="fr-FR" sz="2400" dirty="0" smtClean="0"/>
              <a:t>…..</a:t>
            </a:r>
          </a:p>
          <a:p>
            <a:pPr lvl="0"/>
            <a:r>
              <a:rPr lang="fr-FR" sz="2400" u="sng" dirty="0" smtClean="0">
                <a:solidFill>
                  <a:srgbClr val="C00000"/>
                </a:solidFill>
              </a:rPr>
              <a:t>Symptômes </a:t>
            </a:r>
            <a:r>
              <a:rPr lang="fr-FR" sz="2400" u="sng" dirty="0">
                <a:solidFill>
                  <a:srgbClr val="C00000"/>
                </a:solidFill>
              </a:rPr>
              <a:t>cardio-vasculaires</a:t>
            </a:r>
            <a:r>
              <a:rPr lang="fr-FR" sz="2400" dirty="0"/>
              <a:t> : tachycardie, palpitation, précordialgies…… </a:t>
            </a:r>
            <a:endParaRPr lang="fr-FR" sz="2400" u="sng" dirty="0" smtClean="0">
              <a:solidFill>
                <a:srgbClr val="C00000"/>
              </a:solidFill>
            </a:endParaRPr>
          </a:p>
          <a:p>
            <a:pPr lvl="0"/>
            <a:r>
              <a:rPr lang="fr-FR" sz="2400" u="sng" dirty="0" smtClean="0">
                <a:solidFill>
                  <a:srgbClr val="C00000"/>
                </a:solidFill>
              </a:rPr>
              <a:t>Symptômes </a:t>
            </a:r>
            <a:r>
              <a:rPr lang="fr-FR" sz="2400" u="sng" dirty="0">
                <a:solidFill>
                  <a:srgbClr val="C00000"/>
                </a:solidFill>
              </a:rPr>
              <a:t>neurologiques </a:t>
            </a:r>
            <a:r>
              <a:rPr lang="fr-FR" sz="2400" dirty="0"/>
              <a:t>: vertiges, paresthésie……….</a:t>
            </a:r>
          </a:p>
          <a:p>
            <a:pPr lvl="0"/>
            <a:r>
              <a:rPr lang="fr-FR" sz="2400" u="sng" dirty="0">
                <a:solidFill>
                  <a:srgbClr val="C00000"/>
                </a:solidFill>
              </a:rPr>
              <a:t>Symptômes musculaires</a:t>
            </a:r>
            <a:r>
              <a:rPr lang="fr-FR" sz="2400" dirty="0"/>
              <a:t> : contractures, tremblement</a:t>
            </a:r>
            <a:r>
              <a:rPr lang="fr-FR" sz="2400" dirty="0" smtClean="0"/>
              <a:t>……….</a:t>
            </a:r>
            <a:endParaRPr lang="fr-FR" sz="2400" u="sng" dirty="0" smtClean="0">
              <a:solidFill>
                <a:srgbClr val="C00000"/>
              </a:solidFill>
            </a:endParaRPr>
          </a:p>
          <a:p>
            <a:pPr lvl="0"/>
            <a:r>
              <a:rPr lang="fr-FR" sz="2400" u="sng" dirty="0" smtClean="0">
                <a:solidFill>
                  <a:srgbClr val="C00000"/>
                </a:solidFill>
              </a:rPr>
              <a:t>Symptômes </a:t>
            </a:r>
            <a:r>
              <a:rPr lang="fr-FR" sz="2400" u="sng" dirty="0">
                <a:solidFill>
                  <a:srgbClr val="C00000"/>
                </a:solidFill>
              </a:rPr>
              <a:t>neurovégétatifs</a:t>
            </a:r>
            <a:r>
              <a:rPr lang="fr-FR" sz="2400" dirty="0"/>
              <a:t> : sueurs, pâleur, sécheresse de la bouche……..</a:t>
            </a:r>
          </a:p>
          <a:p>
            <a:pPr lvl="0"/>
            <a:r>
              <a:rPr lang="fr-FR" sz="2400" u="sng" dirty="0">
                <a:solidFill>
                  <a:srgbClr val="C00000"/>
                </a:solidFill>
              </a:rPr>
              <a:t>Symptômes urinaires</a:t>
            </a:r>
            <a:r>
              <a:rPr lang="fr-FR" sz="2400" dirty="0"/>
              <a:t> : pollakiurie…….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31689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09600"/>
            <a:ext cx="9274002" cy="1320800"/>
          </a:xfrm>
        </p:spPr>
        <p:txBody>
          <a:bodyPr/>
          <a:lstStyle/>
          <a:p>
            <a:r>
              <a:rPr lang="fr-FR" b="1" u="sng" dirty="0" smtClean="0"/>
              <a:t> </a:t>
            </a:r>
            <a:r>
              <a:rPr lang="fr-FR" b="1" u="sng" dirty="0"/>
              <a:t>Manifestations comportementales 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1442434"/>
            <a:ext cx="11758411" cy="56023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/>
              <a:t>Sont les conséquences </a:t>
            </a:r>
            <a:r>
              <a:rPr lang="fr-FR" sz="2800" dirty="0"/>
              <a:t>des </a:t>
            </a:r>
            <a:r>
              <a:rPr lang="fr-FR" sz="2800" dirty="0" smtClean="0"/>
              <a:t>manifestations psychiques </a:t>
            </a:r>
            <a:r>
              <a:rPr lang="fr-FR" sz="2800" dirty="0"/>
              <a:t>et </a:t>
            </a:r>
            <a:r>
              <a:rPr lang="fr-FR" sz="2800" dirty="0" smtClean="0"/>
              <a:t>somatiques:</a:t>
            </a:r>
            <a:endParaRPr lang="fr-FR" sz="2800" dirty="0"/>
          </a:p>
          <a:p>
            <a:pPr lvl="0"/>
            <a:endParaRPr lang="fr-FR" sz="2800" dirty="0" smtClean="0"/>
          </a:p>
          <a:p>
            <a:pPr lvl="0"/>
            <a:r>
              <a:rPr lang="fr-FR" sz="2800" dirty="0" err="1" smtClean="0"/>
              <a:t>Hypervigilance</a:t>
            </a:r>
            <a:r>
              <a:rPr lang="fr-FR" sz="2800" dirty="0" smtClean="0"/>
              <a:t> </a:t>
            </a:r>
            <a:r>
              <a:rPr lang="fr-FR" sz="2800" dirty="0"/>
              <a:t>pour rester sur ses gardes</a:t>
            </a:r>
            <a:r>
              <a:rPr lang="fr-FR" sz="2800" dirty="0" smtClean="0"/>
              <a:t>.</a:t>
            </a:r>
          </a:p>
          <a:p>
            <a:pPr lvl="0"/>
            <a:r>
              <a:rPr lang="fr-FR" sz="2800" dirty="0" smtClean="0"/>
              <a:t>Conduites </a:t>
            </a:r>
            <a:r>
              <a:rPr lang="fr-FR" sz="2800" dirty="0"/>
              <a:t>d'évitement et fuite anticipatoire</a:t>
            </a:r>
            <a:r>
              <a:rPr lang="fr-FR" sz="2800" dirty="0" smtClean="0"/>
              <a:t>.</a:t>
            </a:r>
          </a:p>
          <a:p>
            <a:pPr lvl="0"/>
            <a:r>
              <a:rPr lang="fr-FR" sz="2800" dirty="0" smtClean="0"/>
              <a:t>Exploration </a:t>
            </a:r>
            <a:r>
              <a:rPr lang="fr-FR" sz="2800" dirty="0"/>
              <a:t>de </a:t>
            </a:r>
            <a:r>
              <a:rPr lang="fr-FR" sz="2800" dirty="0" smtClean="0"/>
              <a:t>l’environnement.</a:t>
            </a:r>
            <a:endParaRPr lang="fr-FR" sz="2800" dirty="0" smtClean="0"/>
          </a:p>
          <a:p>
            <a:pPr lvl="0"/>
            <a:r>
              <a:rPr lang="fr-FR" sz="2800" dirty="0" smtClean="0"/>
              <a:t>Tension </a:t>
            </a:r>
            <a:r>
              <a:rPr lang="fr-FR" sz="2800" dirty="0"/>
              <a:t>psychomotrice </a:t>
            </a:r>
            <a:r>
              <a:rPr lang="fr-FR" sz="2800" dirty="0" smtClean="0"/>
              <a:t>avec instabilité, ou agitation, </a:t>
            </a:r>
            <a:r>
              <a:rPr lang="fr-FR" sz="2800" dirty="0"/>
              <a:t>ou au contraire </a:t>
            </a:r>
            <a:r>
              <a:rPr lang="fr-FR" sz="2800" dirty="0" smtClean="0"/>
              <a:t>inhibition, où l’anxieux peut devenir figé ou stuporeux</a:t>
            </a:r>
            <a:endParaRPr lang="fr-FR" sz="2800" dirty="0" smtClean="0"/>
          </a:p>
          <a:p>
            <a:pPr lvl="0"/>
            <a:r>
              <a:rPr lang="fr-MA" sz="2800" dirty="0" smtClean="0"/>
              <a:t>Parfois une </a:t>
            </a:r>
            <a:r>
              <a:rPr lang="fr-MA" sz="2800" dirty="0" smtClean="0"/>
              <a:t>impulsion motrice </a:t>
            </a:r>
            <a:r>
              <a:rPr lang="fr-MA" sz="2800" dirty="0" smtClean="0"/>
              <a:t>ou un raptus</a:t>
            </a:r>
            <a:endParaRPr lang="fr-FR" sz="2800" dirty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4182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965915"/>
          </a:xfrm>
        </p:spPr>
        <p:txBody>
          <a:bodyPr>
            <a:noAutofit/>
          </a:bodyPr>
          <a:lstStyle/>
          <a:p>
            <a:r>
              <a:rPr lang="fr-FR" sz="3200" b="1" u="sng" dirty="0" smtClean="0"/>
              <a:t> </a:t>
            </a:r>
            <a:r>
              <a:rPr lang="fr-FR" sz="3200" b="1" u="sng" dirty="0" smtClean="0">
                <a:solidFill>
                  <a:srgbClr val="FF0000"/>
                </a:solidFill>
              </a:rPr>
              <a:t>Etiologies</a:t>
            </a:r>
            <a:r>
              <a:rPr lang="fr-FR" sz="3200" b="1" u="sng" dirty="0">
                <a:solidFill>
                  <a:srgbClr val="FF0000"/>
                </a:solidFill>
              </a:rPr>
              <a:t> :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53792"/>
            <a:ext cx="12192000" cy="61303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 smtClean="0"/>
              <a:t>1/Si </a:t>
            </a:r>
            <a:r>
              <a:rPr lang="fr-FR" sz="2400" dirty="0" smtClean="0"/>
              <a:t>Le syndrome anxieux est limité </a:t>
            </a:r>
            <a:r>
              <a:rPr lang="fr-FR" sz="2400" dirty="0"/>
              <a:t>dans le </a:t>
            </a:r>
            <a:r>
              <a:rPr lang="fr-FR" sz="2400" dirty="0" smtClean="0"/>
              <a:t>temps, </a:t>
            </a:r>
            <a:r>
              <a:rPr lang="fr-FR" sz="2400" dirty="0"/>
              <a:t>à début </a:t>
            </a:r>
            <a:r>
              <a:rPr lang="fr-FR" sz="2400" dirty="0" smtClean="0"/>
              <a:t>brutal, avec </a:t>
            </a:r>
            <a:r>
              <a:rPr lang="fr-FR" sz="2400" dirty="0"/>
              <a:t>intensité maximale en </a:t>
            </a:r>
            <a:r>
              <a:rPr lang="fr-FR" sz="2400" dirty="0" smtClean="0"/>
              <a:t>quelques </a:t>
            </a:r>
            <a:r>
              <a:rPr lang="fr-FR" sz="2400" dirty="0"/>
              <a:t>minutes, avec </a:t>
            </a:r>
            <a:r>
              <a:rPr lang="fr-FR" sz="2400" dirty="0" smtClean="0"/>
              <a:t>sentiment </a:t>
            </a:r>
            <a:r>
              <a:rPr lang="fr-FR" sz="2400" dirty="0"/>
              <a:t>de perte de contrôle et/ou de </a:t>
            </a:r>
            <a:r>
              <a:rPr lang="fr-FR" sz="2400" dirty="0" smtClean="0"/>
              <a:t>mort  imminente, et avec des symptômes somatiques intenses = </a:t>
            </a:r>
            <a:r>
              <a:rPr lang="fr-FR" sz="2400" dirty="0" smtClean="0">
                <a:solidFill>
                  <a:srgbClr val="FF0000"/>
                </a:solidFill>
              </a:rPr>
              <a:t>C'est </a:t>
            </a:r>
            <a:r>
              <a:rPr lang="fr-FR" sz="2400" b="1" dirty="0" smtClean="0">
                <a:solidFill>
                  <a:srgbClr val="FF0000"/>
                </a:solidFill>
              </a:rPr>
              <a:t>l'Attaque de Panique </a:t>
            </a:r>
            <a:r>
              <a:rPr lang="fr-FR" sz="2400" b="1" dirty="0">
                <a:solidFill>
                  <a:srgbClr val="FF0000"/>
                </a:solidFill>
              </a:rPr>
              <a:t>ou crise d’angoisse aigue</a:t>
            </a:r>
            <a:r>
              <a:rPr lang="fr-FR" sz="2400" dirty="0"/>
              <a:t>, dont le risque majeur est le raptus (</a:t>
            </a:r>
            <a:r>
              <a:rPr lang="fr-FR" sz="2400" dirty="0" smtClean="0"/>
              <a:t>impulsion </a:t>
            </a:r>
            <a:r>
              <a:rPr lang="fr-FR" sz="2400" dirty="0"/>
              <a:t>soudaine, explosive d'ordre émotionnel</a:t>
            </a:r>
            <a:r>
              <a:rPr lang="fr-FR" sz="2400" dirty="0" smtClean="0"/>
              <a:t>)</a:t>
            </a:r>
          </a:p>
          <a:p>
            <a:pPr marL="0" indent="0">
              <a:buNone/>
            </a:pPr>
            <a:r>
              <a:rPr lang="fr-MA" sz="2400" dirty="0" smtClean="0"/>
              <a:t>Et si ces attaques de panique se répètent = C’est</a:t>
            </a:r>
            <a:r>
              <a:rPr lang="fr-MA" sz="2400" u="sng" dirty="0" smtClean="0"/>
              <a:t> </a:t>
            </a:r>
            <a:r>
              <a:rPr lang="fr-MA" sz="2400" b="1" u="sng" dirty="0" smtClean="0">
                <a:solidFill>
                  <a:srgbClr val="FF0000"/>
                </a:solidFill>
              </a:rPr>
              <a:t>le trouble panique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sz="2400" b="1" dirty="0" smtClean="0"/>
              <a:t>2/ Si </a:t>
            </a:r>
            <a:r>
              <a:rPr lang="fr-FR" sz="2400" dirty="0" smtClean="0"/>
              <a:t>le syndrome anxieux se manifeste par une angoisse intense uniquement </a:t>
            </a:r>
            <a:r>
              <a:rPr lang="fr-FR" sz="2400" dirty="0"/>
              <a:t>en présence d’une situation ou d’un objet précis dénué de dangerosité </a:t>
            </a:r>
            <a:r>
              <a:rPr lang="fr-FR" sz="2400" dirty="0" smtClean="0">
                <a:solidFill>
                  <a:schemeClr val="tx1"/>
                </a:solidFill>
              </a:rPr>
              <a:t>objective, comme l’obscurité, l’ascenseur, l’avion, certains animaux domestiques,… </a:t>
            </a: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=== C’est </a:t>
            </a:r>
            <a:r>
              <a:rPr lang="fr-F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Trouble Phobie spécifique</a:t>
            </a:r>
            <a:endParaRPr lang="fr-MA" sz="2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MA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3/ </a:t>
            </a:r>
            <a:r>
              <a:rPr lang="fr-M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le syndrome anxieux apparait seulement en situation de performances et en face des personnes étrangères====== </a:t>
            </a:r>
            <a:r>
              <a:rPr lang="fr-MA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C’est le trouble phobie sociale</a:t>
            </a:r>
            <a:endParaRPr lang="fr-F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sz="2400" b="1" dirty="0" smtClean="0"/>
              <a:t>4/ Si le syndrome anxieux se manifeste de façon continue avec un </a:t>
            </a:r>
            <a:r>
              <a:rPr lang="fr-FR" sz="2400" dirty="0" smtClean="0"/>
              <a:t>état de tension intérieure pénible, et un sentiment d’insécurité permanente, === C’est le </a:t>
            </a:r>
            <a:r>
              <a:rPr lang="fr-F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Trouble d’anxiété généralisée</a:t>
            </a:r>
          </a:p>
          <a:p>
            <a:pPr marL="0" indent="0">
              <a:buNone/>
            </a:pPr>
            <a:endParaRPr lang="fr-FR" sz="20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353338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MA" dirty="0" smtClean="0"/>
              <a:t>Attention aux affections somatiques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397727"/>
            <a:ext cx="9563946" cy="49900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En </a:t>
            </a:r>
            <a:r>
              <a:rPr lang="fr-FR" smtClean="0"/>
              <a:t>présence </a:t>
            </a:r>
            <a:r>
              <a:rPr lang="fr-FR" smtClean="0"/>
              <a:t>d‘une </a:t>
            </a:r>
            <a:r>
              <a:rPr lang="fr-FR" dirty="0" smtClean="0"/>
              <a:t>symptomatologie anxieuse aigue,  le premier temps consiste à éliminer une urgence somatique médicale ou chirurgicale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Plusieurs affections somatiques sont  à l'origine de crises d'angoisse:</a:t>
            </a:r>
          </a:p>
          <a:p>
            <a:pPr marL="0" indent="0">
              <a:buFont typeface="Wingdings" pitchFamily="2" charset="2"/>
              <a:buChar char="Ø"/>
            </a:pPr>
            <a:r>
              <a:rPr lang="fr-FR" dirty="0" smtClean="0"/>
              <a:t>Infarctus du myocarde</a:t>
            </a:r>
          </a:p>
          <a:p>
            <a:pPr marL="0" indent="0">
              <a:buFont typeface="Wingdings" pitchFamily="2" charset="2"/>
              <a:buChar char="Ø"/>
            </a:pPr>
            <a:r>
              <a:rPr lang="fr-FR" dirty="0" smtClean="0"/>
              <a:t> Œdème Aigue du Poumon</a:t>
            </a:r>
          </a:p>
          <a:p>
            <a:pPr marL="0" indent="0">
              <a:buFont typeface="Wingdings" pitchFamily="2" charset="2"/>
              <a:buChar char="Ø"/>
            </a:pPr>
            <a:r>
              <a:rPr lang="fr-FR" dirty="0" smtClean="0"/>
              <a:t> Embolie Pulmonaire, </a:t>
            </a:r>
          </a:p>
          <a:p>
            <a:pPr marL="0" indent="0">
              <a:buFont typeface="Wingdings" pitchFamily="2" charset="2"/>
              <a:buChar char="Ø"/>
            </a:pPr>
            <a:r>
              <a:rPr lang="fr-MA" dirty="0" smtClean="0"/>
              <a:t>Hypoglycémie</a:t>
            </a:r>
            <a:endParaRPr lang="fr-FR" dirty="0" smtClean="0"/>
          </a:p>
          <a:p>
            <a:pPr marL="0" indent="0">
              <a:buFont typeface="Wingdings" pitchFamily="2" charset="2"/>
              <a:buChar char="Ø"/>
            </a:pPr>
            <a:r>
              <a:rPr lang="fr-FR" dirty="0" smtClean="0"/>
              <a:t>Coliques Néphrétiques</a:t>
            </a:r>
          </a:p>
          <a:p>
            <a:pPr marL="0" indent="0">
              <a:buFont typeface="Wingdings" pitchFamily="2" charset="2"/>
              <a:buChar char="Ø"/>
            </a:pPr>
            <a:r>
              <a:rPr lang="fr-FR" dirty="0" smtClean="0"/>
              <a:t> tout  abdomen aigu</a:t>
            </a:r>
          </a:p>
          <a:p>
            <a:pPr marL="0" indent="0">
              <a:buFont typeface="Wingdings" pitchFamily="2" charset="2"/>
              <a:buChar char="Ø"/>
            </a:pPr>
            <a:r>
              <a:rPr lang="fr-FR" dirty="0" smtClean="0"/>
              <a:t>Accident Vasculaire Cérébrale</a:t>
            </a:r>
          </a:p>
          <a:p>
            <a:pPr marL="0" indent="0">
              <a:buFont typeface="Wingdings" pitchFamily="2" charset="2"/>
              <a:buChar char="Ø"/>
            </a:pPr>
            <a:r>
              <a:rPr lang="fr-FR" dirty="0" smtClean="0"/>
              <a:t>Prise de toxiques….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</TotalTime>
  <Words>448</Words>
  <Application>Microsoft Office PowerPoint</Application>
  <PresentationFormat>Personnalisé</PresentationFormat>
  <Paragraphs>64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Facette</vt:lpstr>
      <vt:lpstr>Syndrome anxieux</vt:lpstr>
      <vt:lpstr>Introduction-définition-généralités</vt:lpstr>
      <vt:lpstr>Le syndrome anxieux</vt:lpstr>
      <vt:lpstr>   Manifestations émotionnelles : </vt:lpstr>
      <vt:lpstr>Manifestations cognitives</vt:lpstr>
      <vt:lpstr>  Manifestations somatiques : </vt:lpstr>
      <vt:lpstr> Manifestations comportementales :</vt:lpstr>
      <vt:lpstr> Etiologies : </vt:lpstr>
      <vt:lpstr>Attention aux affections somatiques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Syndrome anxieux</dc:title>
  <dc:creator>yassari</dc:creator>
  <cp:lastModifiedBy>Utilisateur Windows</cp:lastModifiedBy>
  <cp:revision>22</cp:revision>
  <dcterms:created xsi:type="dcterms:W3CDTF">2017-01-18T03:16:08Z</dcterms:created>
  <dcterms:modified xsi:type="dcterms:W3CDTF">2021-01-30T12:33:54Z</dcterms:modified>
</cp:coreProperties>
</file>