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60" r:id="rId5"/>
    <p:sldId id="261" r:id="rId6"/>
    <p:sldId id="259" r:id="rId7"/>
    <p:sldId id="263" r:id="rId8"/>
    <p:sldId id="264" r:id="rId9"/>
    <p:sldId id="265" r:id="rId10"/>
    <p:sldId id="268" r:id="rId11"/>
    <p:sldId id="269" r:id="rId12"/>
    <p:sldId id="270" r:id="rId13"/>
    <p:sldId id="283" r:id="rId14"/>
    <p:sldId id="272" r:id="rId15"/>
    <p:sldId id="282" r:id="rId16"/>
    <p:sldId id="273" r:id="rId17"/>
    <p:sldId id="262" r:id="rId18"/>
    <p:sldId id="275" r:id="rId19"/>
    <p:sldId id="276" r:id="rId20"/>
    <p:sldId id="277" r:id="rId21"/>
    <p:sldId id="279" r:id="rId22"/>
    <p:sldId id="280" r:id="rId23"/>
    <p:sldId id="28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raalrd" initials="j" lastIdx="1" clrIdx="0">
    <p:extLst>
      <p:ext uri="{19B8F6BF-5375-455C-9EA6-DF929625EA0E}">
        <p15:presenceInfo xmlns:p15="http://schemas.microsoft.com/office/powerpoint/2012/main" xmlns="" userId="1f4a191ef001b9e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66971" autoAdjust="0"/>
  </p:normalViewPr>
  <p:slideViewPr>
    <p:cSldViewPr snapToGrid="0">
      <p:cViewPr varScale="1">
        <p:scale>
          <a:sx n="116" d="100"/>
          <a:sy n="116" d="100"/>
        </p:scale>
        <p:origin x="-35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7A58D7-76E9-4FF6-B2D6-D9D9432E74F6}" type="datetimeFigureOut">
              <a:rPr lang="fr-FR" smtClean="0"/>
              <a:pPr/>
              <a:t>02/02/2021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071FD9-D83A-40F9-8ECA-3E2FF77DB32F}" type="slidenum">
              <a:rPr lang="fr-FR" smtClean="0"/>
              <a:pPr/>
              <a:t>‹N°›</a:t>
            </a:fld>
            <a:endParaRPr lang="fr-FR"/>
          </a:p>
        </p:txBody>
      </p:sp>
    </p:spTree>
    <p:extLst>
      <p:ext uri="{BB962C8B-B14F-4D97-AF65-F5344CB8AC3E}">
        <p14:creationId xmlns:p14="http://schemas.microsoft.com/office/powerpoint/2010/main" xmlns="" val="746842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A1071FD9-D83A-40F9-8ECA-3E2FF77DB32F}" type="slidenum">
              <a:rPr lang="fr-FR" smtClean="0"/>
              <a:pPr/>
              <a:t>21</a:t>
            </a:fld>
            <a:endParaRPr lang="fr-FR"/>
          </a:p>
        </p:txBody>
      </p:sp>
    </p:spTree>
    <p:extLst>
      <p:ext uri="{BB962C8B-B14F-4D97-AF65-F5344CB8AC3E}">
        <p14:creationId xmlns:p14="http://schemas.microsoft.com/office/powerpoint/2010/main" xmlns="" val="121229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63863213-0070-4641-B40F-860D53AA60AE}" type="datetime1">
              <a:rPr lang="fr-FR" smtClean="0"/>
              <a:pPr/>
              <a:t>02/02/2021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B7F0FD8-EB06-4FED-A8F2-F576E526A6BA}" type="slidenum">
              <a:rPr lang="fr-FR" smtClean="0"/>
              <a:pPr/>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130697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89AD894-7DD1-4395-9235-69784E7DA2AD}" type="datetime1">
              <a:rPr lang="fr-FR" smtClean="0"/>
              <a:pPr/>
              <a:t>02/02/2021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B7F0FD8-EB06-4FED-A8F2-F576E526A6BA}" type="slidenum">
              <a:rPr lang="fr-FR" smtClean="0"/>
              <a:pPr/>
              <a:t>‹N°›</a:t>
            </a:fld>
            <a:endParaRPr lang="fr-FR"/>
          </a:p>
        </p:txBody>
      </p:sp>
    </p:spTree>
    <p:extLst>
      <p:ext uri="{BB962C8B-B14F-4D97-AF65-F5344CB8AC3E}">
        <p14:creationId xmlns:p14="http://schemas.microsoft.com/office/powerpoint/2010/main" xmlns="" val="547928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F3D98B0-40A2-4D4F-95E8-D45B0D694EA7}" type="datetime1">
              <a:rPr lang="fr-FR" smtClean="0"/>
              <a:pPr/>
              <a:t>02/02/2021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B7F0FD8-EB06-4FED-A8F2-F576E526A6BA}" type="slidenum">
              <a:rPr lang="fr-FR" smtClean="0"/>
              <a:pPr/>
              <a:t>‹N°›</a:t>
            </a:fld>
            <a:endParaRPr lang="fr-FR"/>
          </a:p>
        </p:txBody>
      </p:sp>
    </p:spTree>
    <p:extLst>
      <p:ext uri="{BB962C8B-B14F-4D97-AF65-F5344CB8AC3E}">
        <p14:creationId xmlns:p14="http://schemas.microsoft.com/office/powerpoint/2010/main" xmlns="" val="1745045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5EEB8FC-3E5A-46C3-BAAB-1B6D4E8884C7}" type="datetime1">
              <a:rPr lang="fr-FR" smtClean="0"/>
              <a:pPr/>
              <a:t>02/02/2021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B7F0FD8-EB06-4FED-A8F2-F576E526A6BA}" type="slidenum">
              <a:rPr lang="fr-FR" smtClean="0"/>
              <a:pPr/>
              <a:t>‹N°›</a:t>
            </a:fld>
            <a:endParaRPr lang="fr-FR"/>
          </a:p>
        </p:txBody>
      </p:sp>
    </p:spTree>
    <p:extLst>
      <p:ext uri="{BB962C8B-B14F-4D97-AF65-F5344CB8AC3E}">
        <p14:creationId xmlns:p14="http://schemas.microsoft.com/office/powerpoint/2010/main" xmlns="" val="3418688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2CB5FFD-4406-4957-976E-D2846C3B1B98}" type="datetime1">
              <a:rPr lang="fr-FR" smtClean="0"/>
              <a:pPr/>
              <a:t>02/02/2021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B7F0FD8-EB06-4FED-A8F2-F576E526A6BA}" type="slidenum">
              <a:rPr lang="fr-FR" smtClean="0"/>
              <a:pPr/>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81748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BAFC1D0-78FF-404A-98B2-44F31FDEA5C3}" type="datetime1">
              <a:rPr lang="fr-FR" smtClean="0"/>
              <a:pPr/>
              <a:t>02/02/2021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B7F0FD8-EB06-4FED-A8F2-F576E526A6BA}" type="slidenum">
              <a:rPr lang="fr-FR" smtClean="0"/>
              <a:pPr/>
              <a:t>‹N°›</a:t>
            </a:fld>
            <a:endParaRPr lang="fr-FR"/>
          </a:p>
        </p:txBody>
      </p:sp>
    </p:spTree>
    <p:extLst>
      <p:ext uri="{BB962C8B-B14F-4D97-AF65-F5344CB8AC3E}">
        <p14:creationId xmlns:p14="http://schemas.microsoft.com/office/powerpoint/2010/main" xmlns="" val="2672762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4387247-C77B-4764-8F94-74E80E776D24}" type="datetime1">
              <a:rPr lang="fr-FR" smtClean="0"/>
              <a:pPr/>
              <a:t>02/02/2021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B7F0FD8-EB06-4FED-A8F2-F576E526A6BA}" type="slidenum">
              <a:rPr lang="fr-FR" smtClean="0"/>
              <a:pPr/>
              <a:t>‹N°›</a:t>
            </a:fld>
            <a:endParaRPr lang="fr-FR"/>
          </a:p>
        </p:txBody>
      </p:sp>
    </p:spTree>
    <p:extLst>
      <p:ext uri="{BB962C8B-B14F-4D97-AF65-F5344CB8AC3E}">
        <p14:creationId xmlns:p14="http://schemas.microsoft.com/office/powerpoint/2010/main" xmlns="" val="4159812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A8D34D67-C383-4FB0-9A6B-8B161EFC308A}" type="datetime1">
              <a:rPr lang="fr-FR" smtClean="0"/>
              <a:pPr/>
              <a:t>02/02/2021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B7F0FD8-EB06-4FED-A8F2-F576E526A6BA}" type="slidenum">
              <a:rPr lang="fr-FR" smtClean="0"/>
              <a:pPr/>
              <a:t>‹N°›</a:t>
            </a:fld>
            <a:endParaRPr lang="fr-FR"/>
          </a:p>
        </p:txBody>
      </p:sp>
    </p:spTree>
    <p:extLst>
      <p:ext uri="{BB962C8B-B14F-4D97-AF65-F5344CB8AC3E}">
        <p14:creationId xmlns:p14="http://schemas.microsoft.com/office/powerpoint/2010/main" xmlns="" val="696792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574AB8B-3666-4DCF-A7EE-27FA86C60E0A}" type="datetime1">
              <a:rPr lang="fr-FR" smtClean="0"/>
              <a:pPr/>
              <a:t>02/02/2021</a:t>
            </a:fld>
            <a:endParaRPr lang="fr-F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FR"/>
          </a:p>
        </p:txBody>
      </p:sp>
      <p:sp>
        <p:nvSpPr>
          <p:cNvPr id="9" name="Slide Number Placeholder 8"/>
          <p:cNvSpPr>
            <a:spLocks noGrp="1"/>
          </p:cNvSpPr>
          <p:nvPr>
            <p:ph type="sldNum" sz="quarter" idx="12"/>
          </p:nvPr>
        </p:nvSpPr>
        <p:spPr/>
        <p:txBody>
          <a:bodyPr/>
          <a:lstStyle/>
          <a:p>
            <a:fld id="{DB7F0FD8-EB06-4FED-A8F2-F576E526A6BA}" type="slidenum">
              <a:rPr lang="fr-FR" smtClean="0"/>
              <a:pPr/>
              <a:t>‹N°›</a:t>
            </a:fld>
            <a:endParaRPr lang="fr-FR"/>
          </a:p>
        </p:txBody>
      </p:sp>
    </p:spTree>
    <p:extLst>
      <p:ext uri="{BB962C8B-B14F-4D97-AF65-F5344CB8AC3E}">
        <p14:creationId xmlns:p14="http://schemas.microsoft.com/office/powerpoint/2010/main" xmlns="" val="245360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5A6809B-0EB4-4AB4-A32D-65B861644D9F}" type="datetime1">
              <a:rPr lang="fr-FR" smtClean="0"/>
              <a:pPr/>
              <a:t>02/02/2021</a:t>
            </a:fld>
            <a:endParaRPr lang="fr-F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B7F0FD8-EB06-4FED-A8F2-F576E526A6BA}" type="slidenum">
              <a:rPr lang="fr-FR" smtClean="0"/>
              <a:pPr/>
              <a:t>‹N°›</a:t>
            </a:fld>
            <a:endParaRPr lang="fr-FR"/>
          </a:p>
        </p:txBody>
      </p:sp>
    </p:spTree>
    <p:extLst>
      <p:ext uri="{BB962C8B-B14F-4D97-AF65-F5344CB8AC3E}">
        <p14:creationId xmlns:p14="http://schemas.microsoft.com/office/powerpoint/2010/main" xmlns="" val="2487441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5" y="0"/>
            <a:ext cx="12191985"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ED687F3-11A4-4D40-A449-58739FCAFE9F}" type="datetime1">
              <a:rPr lang="fr-FR" smtClean="0"/>
              <a:pPr/>
              <a:t>02/02/2021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B7F0FD8-EB06-4FED-A8F2-F576E526A6BA}" type="slidenum">
              <a:rPr lang="fr-FR" smtClean="0"/>
              <a:pPr/>
              <a:t>‹N°›</a:t>
            </a:fld>
            <a:endParaRPr lang="fr-FR"/>
          </a:p>
        </p:txBody>
      </p:sp>
    </p:spTree>
    <p:extLst>
      <p:ext uri="{BB962C8B-B14F-4D97-AF65-F5344CB8AC3E}">
        <p14:creationId xmlns:p14="http://schemas.microsoft.com/office/powerpoint/2010/main" xmlns="" val="3674535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E633BE8-545C-433E-AE41-974492DACB92}" type="datetime1">
              <a:rPr lang="fr-FR" smtClean="0"/>
              <a:pPr/>
              <a:t>02/02/2021</a:t>
            </a:fld>
            <a:endParaRPr lang="fr-F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F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B7F0FD8-EB06-4FED-A8F2-F576E526A6BA}" type="slidenum">
              <a:rPr lang="fr-FR" smtClean="0"/>
              <a:pPr/>
              <a:t>‹N°›</a:t>
            </a:fld>
            <a:endParaRPr lang="fr-F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1990742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00051" y="1000479"/>
            <a:ext cx="10058400" cy="2395951"/>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r-FR" sz="6600" b="1" dirty="0" smtClean="0"/>
              <a:t>Trouble panique</a:t>
            </a:r>
            <a:br>
              <a:rPr lang="fr-FR" sz="6600" b="1" dirty="0" smtClean="0"/>
            </a:br>
            <a:r>
              <a:rPr lang="fr-FR" sz="6600" b="1" dirty="0" smtClean="0"/>
              <a:t>&amp;</a:t>
            </a:r>
            <a:br>
              <a:rPr lang="fr-FR" sz="6600" b="1" dirty="0" smtClean="0"/>
            </a:br>
            <a:r>
              <a:rPr lang="fr-FR" sz="6600" b="1" dirty="0" smtClean="0"/>
              <a:t>Trouble d’anxiété généralisé</a:t>
            </a:r>
            <a:endParaRPr lang="fr-FR" sz="6600" b="1" dirty="0"/>
          </a:p>
        </p:txBody>
      </p:sp>
      <p:sp>
        <p:nvSpPr>
          <p:cNvPr id="3" name="Sous-titre 2"/>
          <p:cNvSpPr>
            <a:spLocks noGrp="1"/>
          </p:cNvSpPr>
          <p:nvPr>
            <p:ph type="subTitle" idx="1"/>
          </p:nvPr>
        </p:nvSpPr>
        <p:spPr/>
        <p:txBody>
          <a:bodyPr>
            <a:normAutofit fontScale="92500" lnSpcReduction="20000"/>
          </a:bodyPr>
          <a:lstStyle/>
          <a:p>
            <a:r>
              <a:rPr lang="fr-FR" dirty="0" smtClean="0">
                <a:ln w="0"/>
                <a:effectLst>
                  <a:outerShdw blurRad="38100" dist="19050" dir="2700000" algn="tl" rotWithShape="0">
                    <a:schemeClr val="dk1">
                      <a:alpha val="40000"/>
                    </a:schemeClr>
                  </a:outerShdw>
                </a:effectLst>
              </a:rPr>
              <a:t>Dr Laaraj Hicham</a:t>
            </a:r>
          </a:p>
          <a:p>
            <a:r>
              <a:rPr lang="fr-FR" sz="2000" dirty="0" smtClean="0">
                <a:ln w="0"/>
                <a:effectLst>
                  <a:outerShdw blurRad="38100" dist="19050" dir="2700000" algn="tl" rotWithShape="0">
                    <a:schemeClr val="dk1">
                      <a:alpha val="40000"/>
                    </a:schemeClr>
                  </a:outerShdw>
                </a:effectLst>
              </a:rPr>
              <a:t>Service de psychiatrie –CHU AGADIR</a:t>
            </a:r>
          </a:p>
          <a:p>
            <a:r>
              <a:rPr lang="fr-FR" sz="2000" dirty="0" smtClean="0">
                <a:ln w="0"/>
                <a:effectLst>
                  <a:outerShdw blurRad="38100" dist="19050" dir="2700000" algn="tl" rotWithShape="0">
                    <a:schemeClr val="dk1">
                      <a:alpha val="40000"/>
                    </a:schemeClr>
                  </a:outerShdw>
                </a:effectLst>
              </a:rPr>
              <a:t>Novembre 2020</a:t>
            </a:r>
            <a:endParaRPr lang="fr-FR" sz="2000" dirty="0">
              <a:ln w="0"/>
              <a:effectLst>
                <a:outerShdw blurRad="38100" dist="19050" dir="2700000" algn="tl" rotWithShape="0">
                  <a:schemeClr val="dk1">
                    <a:alpha val="40000"/>
                  </a:schemeClr>
                </a:outerShdw>
              </a:effectLst>
            </a:endParaRPr>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1</a:t>
            </a:fld>
            <a:endParaRPr lang="fr-FR"/>
          </a:p>
        </p:txBody>
      </p:sp>
      <p:sp>
        <p:nvSpPr>
          <p:cNvPr id="5" name="Espace réservé de la date 4"/>
          <p:cNvSpPr>
            <a:spLocks noGrp="1"/>
          </p:cNvSpPr>
          <p:nvPr>
            <p:ph type="dt" sz="half" idx="10"/>
          </p:nvPr>
        </p:nvSpPr>
        <p:spPr/>
        <p:txBody>
          <a:bodyPr/>
          <a:lstStyle/>
          <a:p>
            <a:fld id="{6B24D3BB-BD10-429B-A50E-4471EB47507C}" type="datetime1">
              <a:rPr lang="fr-FR" smtClean="0"/>
              <a:pPr/>
              <a:t>02/02/2021</a:t>
            </a:fld>
            <a:endParaRPr lang="fr-FR"/>
          </a:p>
        </p:txBody>
      </p:sp>
    </p:spTree>
    <p:extLst>
      <p:ext uri="{BB962C8B-B14F-4D97-AF65-F5344CB8AC3E}">
        <p14:creationId xmlns:p14="http://schemas.microsoft.com/office/powerpoint/2010/main" xmlns="" val="41280005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274320" indent="-274320">
              <a:buNone/>
              <a:defRPr/>
            </a:pPr>
            <a:r>
              <a:rPr lang="fr-FR" b="1" dirty="0">
                <a:solidFill>
                  <a:srgbClr val="00B050"/>
                </a:solidFill>
              </a:rPr>
              <a:t>B. Entre les attaques de panique </a:t>
            </a:r>
          </a:p>
          <a:p>
            <a:pPr marL="274320" indent="-274320">
              <a:buFont typeface="Arial" charset="0"/>
              <a:buChar char="•"/>
              <a:defRPr/>
            </a:pPr>
            <a:r>
              <a:rPr lang="fr-FR" dirty="0" smtClean="0"/>
              <a:t>Attente </a:t>
            </a:r>
            <a:r>
              <a:rPr lang="fr-FR" dirty="0"/>
              <a:t>anxieuse d’avoir d’autres attaques de panique</a:t>
            </a:r>
          </a:p>
          <a:p>
            <a:pPr marL="274320" indent="-274320">
              <a:buFont typeface="Arial" charset="0"/>
              <a:buChar char="•"/>
              <a:defRPr/>
            </a:pPr>
            <a:r>
              <a:rPr lang="fr-FR" dirty="0"/>
              <a:t>Préoccupations à propos des implications possibles de l’attaque de panique: d’ où changement des comportements avec des stratège pour éviter les conséquences d’une attaque de panique ultérieure.</a:t>
            </a:r>
          </a:p>
          <a:p>
            <a:pPr marL="274320" indent="-274320">
              <a:buFont typeface="Arial" charset="0"/>
              <a:buChar char="•"/>
              <a:defRPr/>
            </a:pPr>
            <a:r>
              <a:rPr lang="fr-FR" dirty="0"/>
              <a:t>(Ex: éviter les lieux publics, avoir du Xanax, être toujours avec quelqu’un…) </a:t>
            </a:r>
          </a:p>
          <a:p>
            <a:pPr marL="274320" indent="-274320">
              <a:buNone/>
              <a:defRPr/>
            </a:pPr>
            <a:r>
              <a:rPr lang="fr-FR" b="1" dirty="0">
                <a:solidFill>
                  <a:srgbClr val="00B050"/>
                </a:solidFill>
              </a:rPr>
              <a:t>C. L’agoraphobie </a:t>
            </a:r>
          </a:p>
          <a:p>
            <a:pPr marL="274320" indent="-274320">
              <a:buNone/>
              <a:defRPr/>
            </a:pPr>
            <a:r>
              <a:rPr lang="fr-FR" b="1" dirty="0"/>
              <a:t>   </a:t>
            </a:r>
            <a:r>
              <a:rPr lang="fr-FR" dirty="0"/>
              <a:t> est </a:t>
            </a:r>
            <a:r>
              <a:rPr lang="fr-FR" dirty="0" smtClean="0"/>
              <a:t>inconstante, c’est </a:t>
            </a:r>
            <a:r>
              <a:rPr lang="fr-FR" dirty="0"/>
              <a:t>une anxiété de type </a:t>
            </a:r>
            <a:r>
              <a:rPr lang="fr-FR" dirty="0" smtClean="0"/>
              <a:t>phobique définit comme « </a:t>
            </a:r>
            <a:r>
              <a:rPr lang="fr-FR" dirty="0"/>
              <a:t>peur de lieux </a:t>
            </a:r>
            <a:r>
              <a:rPr lang="fr-FR" dirty="0" smtClean="0"/>
              <a:t>et des situations où </a:t>
            </a:r>
            <a:r>
              <a:rPr lang="fr-FR" dirty="0"/>
              <a:t>il serait difficile de s’échapper ou d’être secouru en cas de problème »</a:t>
            </a:r>
            <a:r>
              <a:rPr lang="fr-FR" dirty="0" smtClean="0"/>
              <a:t> </a:t>
            </a:r>
            <a:r>
              <a:rPr lang="fr-FR" dirty="0"/>
              <a:t>(grands magasins, foules, cinéma, ancienne médina, amphithéâtre, prière du vendredi, …)  </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10</a:t>
            </a:fld>
            <a:endParaRPr lang="fr-FR"/>
          </a:p>
        </p:txBody>
      </p:sp>
      <p:sp>
        <p:nvSpPr>
          <p:cNvPr id="5" name="Espace réservé de la date 4"/>
          <p:cNvSpPr>
            <a:spLocks noGrp="1"/>
          </p:cNvSpPr>
          <p:nvPr>
            <p:ph type="dt" sz="half" idx="10"/>
          </p:nvPr>
        </p:nvSpPr>
        <p:spPr/>
        <p:txBody>
          <a:bodyPr/>
          <a:lstStyle/>
          <a:p>
            <a:fld id="{3E5FE521-B7B7-45AF-B91B-A4FBFC939A4B}" type="datetime1">
              <a:rPr lang="fr-FR" smtClean="0"/>
              <a:pPr/>
              <a:t>02/02/2021</a:t>
            </a:fld>
            <a:endParaRPr lang="fr-FR"/>
          </a:p>
        </p:txBody>
      </p:sp>
    </p:spTree>
    <p:extLst>
      <p:ext uri="{BB962C8B-B14F-4D97-AF65-F5344CB8AC3E}">
        <p14:creationId xmlns:p14="http://schemas.microsoft.com/office/powerpoint/2010/main" xmlns="" val="865072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2"/>
                </a:solidFill>
              </a:rPr>
              <a:t>Particularités cliniques de l’AP +++++</a:t>
            </a:r>
            <a:endParaRPr lang="fr-FR" b="1" dirty="0">
              <a:solidFill>
                <a:schemeClr val="accent2"/>
              </a:solidFill>
            </a:endParaRPr>
          </a:p>
        </p:txBody>
      </p:sp>
      <p:sp>
        <p:nvSpPr>
          <p:cNvPr id="3" name="Espace réservé du contenu 2"/>
          <p:cNvSpPr>
            <a:spLocks noGrp="1"/>
          </p:cNvSpPr>
          <p:nvPr>
            <p:ph idx="1"/>
          </p:nvPr>
        </p:nvSpPr>
        <p:spPr/>
        <p:txBody>
          <a:bodyPr>
            <a:normAutofit fontScale="92500" lnSpcReduction="20000"/>
          </a:bodyPr>
          <a:lstStyle/>
          <a:p>
            <a:pPr>
              <a:buFont typeface="Wingdings" panose="05000000000000000000" pitchFamily="2" charset="2"/>
              <a:buNone/>
            </a:pPr>
            <a:r>
              <a:rPr lang="fr-MA" altLang="fr-FR" b="1" dirty="0"/>
              <a:t>1- </a:t>
            </a:r>
            <a:r>
              <a:rPr lang="fr-MA" altLang="fr-FR" dirty="0"/>
              <a:t>A</a:t>
            </a:r>
            <a:r>
              <a:rPr lang="fr-MA" altLang="fr-FR" dirty="0" smtClean="0"/>
              <a:t>pparition </a:t>
            </a:r>
            <a:r>
              <a:rPr lang="fr-MA" altLang="fr-FR" dirty="0"/>
              <a:t>rapide de l’angoisse </a:t>
            </a:r>
            <a:r>
              <a:rPr lang="fr-MA" altLang="fr-FR" dirty="0" smtClean="0"/>
              <a:t>: &lt; 1 minute.</a:t>
            </a:r>
            <a:endParaRPr lang="fr-MA" altLang="fr-FR" dirty="0"/>
          </a:p>
          <a:p>
            <a:pPr>
              <a:buNone/>
            </a:pPr>
            <a:r>
              <a:rPr lang="fr-MA" altLang="fr-FR" b="1" dirty="0"/>
              <a:t>2- </a:t>
            </a:r>
            <a:r>
              <a:rPr lang="fr-MA" altLang="fr-FR" dirty="0" smtClean="0"/>
              <a:t>Accroissement rapide de l’intensité jusqu’au sentiment </a:t>
            </a:r>
            <a:r>
              <a:rPr lang="fr-MA" altLang="fr-FR" dirty="0" smtClean="0"/>
              <a:t>de mort </a:t>
            </a:r>
            <a:r>
              <a:rPr lang="fr-MA" altLang="fr-FR" dirty="0" smtClean="0"/>
              <a:t>éminente ou de la perte de la raison, surtout lors des premières crises.</a:t>
            </a:r>
          </a:p>
          <a:p>
            <a:pPr>
              <a:buNone/>
            </a:pPr>
            <a:r>
              <a:rPr lang="fr-MA" altLang="fr-FR" b="1" dirty="0" smtClean="0"/>
              <a:t>3-</a:t>
            </a:r>
            <a:r>
              <a:rPr lang="fr-MA" altLang="fr-FR" dirty="0" smtClean="0"/>
              <a:t> La durée brève: 20min à 60min.</a:t>
            </a:r>
          </a:p>
          <a:p>
            <a:pPr>
              <a:buFont typeface="Wingdings" panose="05000000000000000000" pitchFamily="2" charset="2"/>
              <a:buNone/>
            </a:pPr>
            <a:r>
              <a:rPr lang="fr-MA" altLang="fr-FR" b="1" dirty="0" smtClean="0"/>
              <a:t>4- </a:t>
            </a:r>
            <a:r>
              <a:rPr lang="fr-MA" altLang="fr-FR" dirty="0"/>
              <a:t>Le patient se rappelle très bien de la première crise; le lieu; la date, l’horaire,…</a:t>
            </a:r>
          </a:p>
          <a:p>
            <a:pPr>
              <a:buFont typeface="Wingdings" panose="05000000000000000000" pitchFamily="2" charset="2"/>
              <a:buNone/>
            </a:pPr>
            <a:r>
              <a:rPr lang="fr-MA" altLang="fr-FR" b="1" dirty="0"/>
              <a:t>5- </a:t>
            </a:r>
            <a:r>
              <a:rPr lang="fr-MA" altLang="fr-FR" dirty="0" smtClean="0"/>
              <a:t>Le patient appréhende toujours la crise qui peut survenir à tout moment</a:t>
            </a:r>
            <a:endParaRPr lang="fr-MA" altLang="fr-FR" dirty="0"/>
          </a:p>
          <a:p>
            <a:pPr>
              <a:buFont typeface="Wingdings" panose="05000000000000000000" pitchFamily="2" charset="2"/>
              <a:buNone/>
            </a:pPr>
            <a:r>
              <a:rPr lang="fr-MA" altLang="fr-FR" b="1" dirty="0" smtClean="0"/>
              <a:t>6-</a:t>
            </a:r>
            <a:r>
              <a:rPr lang="fr-MA" altLang="fr-FR" dirty="0" smtClean="0"/>
              <a:t> Le </a:t>
            </a:r>
            <a:r>
              <a:rPr lang="fr-MA" altLang="fr-FR" dirty="0"/>
              <a:t>patient a tendance à éviter les lieux où il croit ne pas pouvoir accéder à une issue de secours</a:t>
            </a:r>
          </a:p>
          <a:p>
            <a:pPr>
              <a:buFont typeface="Wingdings" panose="05000000000000000000" pitchFamily="2" charset="2"/>
              <a:buNone/>
            </a:pPr>
            <a:r>
              <a:rPr lang="fr-MA" altLang="fr-FR" b="1" dirty="0"/>
              <a:t>6-</a:t>
            </a:r>
            <a:r>
              <a:rPr lang="fr-MA" altLang="fr-FR" dirty="0"/>
              <a:t> Les stratégies personnalisées de prévenir les crises sont évidentes</a:t>
            </a:r>
          </a:p>
          <a:p>
            <a:pPr>
              <a:buFont typeface="Wingdings" panose="05000000000000000000" pitchFamily="2" charset="2"/>
              <a:buNone/>
            </a:pPr>
            <a:r>
              <a:rPr lang="fr-MA" altLang="fr-FR" b="1" dirty="0"/>
              <a:t>7-</a:t>
            </a:r>
            <a:r>
              <a:rPr lang="fr-MA" altLang="fr-FR" dirty="0"/>
              <a:t> Le patient est généralement sans ATCD psychiatriques et sans traits anxieux</a:t>
            </a:r>
          </a:p>
          <a:p>
            <a:pPr>
              <a:buFont typeface="Wingdings" panose="05000000000000000000" pitchFamily="2" charset="2"/>
              <a:buNone/>
            </a:pPr>
            <a:r>
              <a:rPr lang="fr-MA" altLang="fr-FR" b="1" dirty="0"/>
              <a:t>8-</a:t>
            </a:r>
            <a:r>
              <a:rPr lang="fr-MA" altLang="fr-FR" dirty="0"/>
              <a:t> La gène respiratoire et l’élévation légère des battements du cœur sont les premiers signes à apparaitre avec des vertiges, les patients rapportent « si je ne me contrôle pas à ce moment, la crise s’installe »</a:t>
            </a:r>
            <a:endParaRPr lang="fr-FR" altLang="fr-FR" dirty="0"/>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11</a:t>
            </a:fld>
            <a:endParaRPr lang="fr-FR"/>
          </a:p>
        </p:txBody>
      </p:sp>
      <p:sp>
        <p:nvSpPr>
          <p:cNvPr id="5" name="Espace réservé de la date 4"/>
          <p:cNvSpPr>
            <a:spLocks noGrp="1"/>
          </p:cNvSpPr>
          <p:nvPr>
            <p:ph type="dt" sz="half" idx="10"/>
          </p:nvPr>
        </p:nvSpPr>
        <p:spPr/>
        <p:txBody>
          <a:bodyPr/>
          <a:lstStyle/>
          <a:p>
            <a:fld id="{9D3EC0A0-0945-46DA-B5B2-1C485006020B}" type="datetime1">
              <a:rPr lang="fr-FR" smtClean="0"/>
              <a:pPr/>
              <a:t>02/02/2021</a:t>
            </a:fld>
            <a:endParaRPr lang="fr-FR"/>
          </a:p>
        </p:txBody>
      </p:sp>
    </p:spTree>
    <p:extLst>
      <p:ext uri="{BB962C8B-B14F-4D97-AF65-F5344CB8AC3E}">
        <p14:creationId xmlns:p14="http://schemas.microsoft.com/office/powerpoint/2010/main" xmlns="" val="36815932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2"/>
                </a:solidFill>
              </a:rPr>
              <a:t>3) Diagnostic différentiel</a:t>
            </a:r>
            <a:endParaRPr lang="fr-FR" b="1" dirty="0">
              <a:solidFill>
                <a:schemeClr val="accent2"/>
              </a:solidFill>
            </a:endParaRPr>
          </a:p>
        </p:txBody>
      </p:sp>
      <p:sp>
        <p:nvSpPr>
          <p:cNvPr id="3" name="Espace réservé du contenu 2"/>
          <p:cNvSpPr>
            <a:spLocks noGrp="1"/>
          </p:cNvSpPr>
          <p:nvPr>
            <p:ph idx="1"/>
          </p:nvPr>
        </p:nvSpPr>
        <p:spPr>
          <a:xfrm>
            <a:off x="868680" y="1737360"/>
            <a:ext cx="10515600" cy="3994485"/>
          </a:xfrm>
        </p:spPr>
        <p:txBody>
          <a:bodyPr>
            <a:noAutofit/>
          </a:bodyPr>
          <a:lstStyle/>
          <a:p>
            <a:pPr marL="0" indent="0">
              <a:buNone/>
            </a:pPr>
            <a:r>
              <a:rPr lang="fr-FR" b="1" dirty="0" smtClean="0">
                <a:solidFill>
                  <a:srgbClr val="0070C0"/>
                </a:solidFill>
              </a:rPr>
              <a:t>A. Les troubles anxieux dus à une affection médicale générale  </a:t>
            </a:r>
          </a:p>
          <a:p>
            <a:r>
              <a:rPr lang="fr-FR" b="1" dirty="0" smtClean="0"/>
              <a:t>Douleurs thoraciques aigu </a:t>
            </a:r>
            <a:r>
              <a:rPr lang="fr-FR" dirty="0" smtClean="0"/>
              <a:t>: péricardite, PNO, </a:t>
            </a:r>
            <a:r>
              <a:rPr lang="fr-FR" dirty="0" err="1" smtClean="0"/>
              <a:t>Sd</a:t>
            </a:r>
            <a:r>
              <a:rPr lang="fr-FR" dirty="0" smtClean="0"/>
              <a:t> coronarien aigu, Embolie pulmonaire, Dissection aortique</a:t>
            </a:r>
            <a:endParaRPr lang="fr-FR" dirty="0"/>
          </a:p>
          <a:p>
            <a:r>
              <a:rPr lang="fr-FR" b="1" dirty="0" smtClean="0"/>
              <a:t>Confusion mentale </a:t>
            </a:r>
            <a:r>
              <a:rPr lang="fr-FR" dirty="0" smtClean="0"/>
              <a:t>due à : Hypoglycémie ; Hyperthyroïdie, hyperparathyroïdie ; Phéochromocytome,… </a:t>
            </a:r>
          </a:p>
          <a:p>
            <a:r>
              <a:rPr lang="fr-FR" dirty="0" smtClean="0"/>
              <a:t> </a:t>
            </a:r>
            <a:r>
              <a:rPr lang="fr-FR" b="1" dirty="0" smtClean="0"/>
              <a:t>Urgence</a:t>
            </a:r>
            <a:r>
              <a:rPr lang="fr-FR" dirty="0" smtClean="0"/>
              <a:t> chirurgicale, abdominale, vasculaire ou neurologique </a:t>
            </a:r>
          </a:p>
          <a:p>
            <a:r>
              <a:rPr lang="fr-FR" dirty="0" smtClean="0"/>
              <a:t> </a:t>
            </a:r>
            <a:r>
              <a:rPr lang="fr-FR" b="1" dirty="0" smtClean="0"/>
              <a:t>Anémie, épilepsie temporale, maladie de </a:t>
            </a:r>
            <a:r>
              <a:rPr lang="fr-FR" b="1" dirty="0" err="1" smtClean="0"/>
              <a:t>Ménière</a:t>
            </a:r>
            <a:r>
              <a:rPr lang="fr-FR" b="1" dirty="0" smtClean="0"/>
              <a:t>…</a:t>
            </a:r>
          </a:p>
          <a:p>
            <a:pPr marL="274320" indent="-274320">
              <a:buNone/>
              <a:defRPr/>
            </a:pPr>
            <a:r>
              <a:rPr lang="fr-FR" b="1" dirty="0">
                <a:solidFill>
                  <a:srgbClr val="0070C0"/>
                </a:solidFill>
              </a:rPr>
              <a:t>B. Les troubles anxieux dus à une substance </a:t>
            </a:r>
          </a:p>
          <a:p>
            <a:pPr>
              <a:defRPr/>
            </a:pPr>
            <a:r>
              <a:rPr lang="fr-FR" b="1" dirty="0"/>
              <a:t>Prise de médicaments</a:t>
            </a:r>
            <a:r>
              <a:rPr lang="fr-FR" dirty="0"/>
              <a:t>: corticoïdes, hormones thyroïdiennes, dérivés nitrés</a:t>
            </a:r>
          </a:p>
          <a:p>
            <a:pPr>
              <a:defRPr/>
            </a:pPr>
            <a:r>
              <a:rPr lang="fr-FR" b="1" dirty="0"/>
              <a:t>Prise de toxique </a:t>
            </a:r>
            <a:r>
              <a:rPr lang="fr-FR" dirty="0"/>
              <a:t>: amphétamines, cannabis, alcool, caféine, LSD</a:t>
            </a:r>
          </a:p>
          <a:p>
            <a:pPr>
              <a:defRPr/>
            </a:pPr>
            <a:r>
              <a:rPr lang="fr-FR" b="1" dirty="0"/>
              <a:t>Sevrage</a:t>
            </a:r>
            <a:r>
              <a:rPr lang="fr-FR" dirty="0"/>
              <a:t> : alcool, opiacé, barbiturique, benzodiazépine</a:t>
            </a:r>
            <a:r>
              <a:rPr lang="fr-FR" dirty="0" smtClean="0"/>
              <a:t>.</a:t>
            </a:r>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12</a:t>
            </a:fld>
            <a:endParaRPr lang="fr-FR"/>
          </a:p>
        </p:txBody>
      </p:sp>
      <p:sp>
        <p:nvSpPr>
          <p:cNvPr id="5" name="Espace réservé de la date 4"/>
          <p:cNvSpPr>
            <a:spLocks noGrp="1"/>
          </p:cNvSpPr>
          <p:nvPr>
            <p:ph type="dt" sz="half" idx="10"/>
          </p:nvPr>
        </p:nvSpPr>
        <p:spPr/>
        <p:txBody>
          <a:bodyPr/>
          <a:lstStyle/>
          <a:p>
            <a:fld id="{9AF4CF8B-0E71-4124-A4D1-D2326C882E11}" type="datetime1">
              <a:rPr lang="fr-FR" smtClean="0"/>
              <a:pPr/>
              <a:t>02/02/2021</a:t>
            </a:fld>
            <a:endParaRPr lang="fr-FR"/>
          </a:p>
        </p:txBody>
      </p:sp>
    </p:spTree>
    <p:extLst>
      <p:ext uri="{BB962C8B-B14F-4D97-AF65-F5344CB8AC3E}">
        <p14:creationId xmlns:p14="http://schemas.microsoft.com/office/powerpoint/2010/main" xmlns="" val="2864191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457200" indent="-457200">
              <a:buNone/>
              <a:defRPr/>
            </a:pPr>
            <a:r>
              <a:rPr lang="fr-FR" b="1" dirty="0">
                <a:solidFill>
                  <a:srgbClr val="0070C0"/>
                </a:solidFill>
              </a:rPr>
              <a:t>C. Les troubles anxieux et comorbidité psychiatrique </a:t>
            </a:r>
          </a:p>
          <a:p>
            <a:pPr>
              <a:defRPr/>
            </a:pPr>
            <a:r>
              <a:rPr lang="fr-FR" b="1" dirty="0"/>
              <a:t>Troubles anxieux au long cours </a:t>
            </a:r>
            <a:r>
              <a:rPr lang="fr-FR" dirty="0"/>
              <a:t>: TAG, TOC, phobies, ESPT.</a:t>
            </a:r>
          </a:p>
          <a:p>
            <a:pPr>
              <a:defRPr/>
            </a:pPr>
            <a:r>
              <a:rPr lang="fr-FR" b="1" dirty="0"/>
              <a:t>Trouble dépressif </a:t>
            </a:r>
            <a:r>
              <a:rPr lang="fr-FR" dirty="0"/>
              <a:t>: mélancolie anxieuse (TS+++)</a:t>
            </a:r>
          </a:p>
          <a:p>
            <a:pPr>
              <a:defRPr/>
            </a:pPr>
            <a:r>
              <a:rPr lang="fr-FR" b="1" dirty="0"/>
              <a:t>Trouble psychotique </a:t>
            </a:r>
            <a:r>
              <a:rPr lang="fr-FR" dirty="0"/>
              <a:t>: schizophrénie, bouffée délirante aiguë.</a:t>
            </a:r>
          </a:p>
          <a:p>
            <a:pPr>
              <a:defRPr/>
            </a:pPr>
            <a:r>
              <a:rPr lang="fr-FR" b="1" dirty="0"/>
              <a:t>Anxiété réactionnelle </a:t>
            </a:r>
            <a:r>
              <a:rPr lang="fr-FR" dirty="0"/>
              <a:t>au décours d’une situation conflictuelle</a:t>
            </a:r>
            <a:r>
              <a:rPr lang="fr-FR" dirty="0" smtClean="0"/>
              <a:t>.</a:t>
            </a:r>
          </a:p>
          <a:p>
            <a:pPr>
              <a:defRPr/>
            </a:pPr>
            <a:endParaRPr lang="fr-FR" dirty="0"/>
          </a:p>
          <a:p>
            <a:pPr>
              <a:defRPr/>
            </a:pPr>
            <a:r>
              <a:rPr lang="fr-FR" b="1" dirty="0" smtClean="0"/>
              <a:t>Agoraphobie</a:t>
            </a:r>
            <a:r>
              <a:rPr lang="fr-FR" dirty="0" smtClean="0"/>
              <a:t> (lieu) # </a:t>
            </a:r>
            <a:r>
              <a:rPr lang="fr-FR" b="1" dirty="0" smtClean="0"/>
              <a:t>phobie</a:t>
            </a:r>
            <a:r>
              <a:rPr lang="fr-FR" dirty="0" smtClean="0"/>
              <a:t> </a:t>
            </a:r>
            <a:r>
              <a:rPr lang="fr-FR" b="1" dirty="0" smtClean="0"/>
              <a:t>sociale</a:t>
            </a:r>
            <a:r>
              <a:rPr lang="fr-FR" dirty="0" smtClean="0"/>
              <a:t> (personnes)</a:t>
            </a:r>
            <a:endParaRPr lang="fr-FR" dirty="0"/>
          </a:p>
          <a:p>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13</a:t>
            </a:fld>
            <a:endParaRPr lang="fr-FR"/>
          </a:p>
        </p:txBody>
      </p:sp>
      <p:sp>
        <p:nvSpPr>
          <p:cNvPr id="5" name="Espace réservé de la date 4"/>
          <p:cNvSpPr>
            <a:spLocks noGrp="1"/>
          </p:cNvSpPr>
          <p:nvPr>
            <p:ph type="dt" sz="half" idx="10"/>
          </p:nvPr>
        </p:nvSpPr>
        <p:spPr/>
        <p:txBody>
          <a:bodyPr/>
          <a:lstStyle/>
          <a:p>
            <a:fld id="{3F1038FF-7B92-4593-BD61-0611C2111F6F}" type="datetime1">
              <a:rPr lang="fr-FR" smtClean="0"/>
              <a:pPr/>
              <a:t>02/02/2021</a:t>
            </a:fld>
            <a:endParaRPr lang="fr-FR"/>
          </a:p>
        </p:txBody>
      </p:sp>
    </p:spTree>
    <p:extLst>
      <p:ext uri="{BB962C8B-B14F-4D97-AF65-F5344CB8AC3E}">
        <p14:creationId xmlns:p14="http://schemas.microsoft.com/office/powerpoint/2010/main" xmlns="" val="28696057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2"/>
                </a:solidFill>
              </a:rPr>
              <a:t>4) Conduite à tenir </a:t>
            </a:r>
            <a:endParaRPr lang="fr-FR" b="1" dirty="0">
              <a:solidFill>
                <a:schemeClr val="accent2"/>
              </a:solidFill>
            </a:endParaRPr>
          </a:p>
        </p:txBody>
      </p:sp>
      <p:sp>
        <p:nvSpPr>
          <p:cNvPr id="3" name="Espace réservé du contenu 2"/>
          <p:cNvSpPr>
            <a:spLocks noGrp="1"/>
          </p:cNvSpPr>
          <p:nvPr>
            <p:ph idx="1"/>
          </p:nvPr>
        </p:nvSpPr>
        <p:spPr/>
        <p:txBody>
          <a:bodyPr/>
          <a:lstStyle/>
          <a:p>
            <a:pPr marL="0" indent="0">
              <a:buNone/>
            </a:pPr>
            <a:r>
              <a:rPr lang="fr-FR" sz="2400" b="1" dirty="0" smtClean="0">
                <a:solidFill>
                  <a:srgbClr val="00B050"/>
                </a:solidFill>
              </a:rPr>
              <a:t>A. Conduite d’urgence en face d’une attaque de panique :</a:t>
            </a:r>
          </a:p>
          <a:p>
            <a:pPr lvl="0">
              <a:buFont typeface="Wingdings" panose="05000000000000000000" pitchFamily="2" charset="2"/>
              <a:buChar char="q"/>
            </a:pPr>
            <a:r>
              <a:rPr lang="fr-MA" sz="2400" b="1" dirty="0" smtClean="0"/>
              <a:t> </a:t>
            </a:r>
            <a:r>
              <a:rPr lang="fr-MA" sz="2400" b="1" dirty="0" smtClean="0">
                <a:solidFill>
                  <a:srgbClr val="0070C0"/>
                </a:solidFill>
              </a:rPr>
              <a:t>Éliminer toute cause organique</a:t>
            </a:r>
            <a:r>
              <a:rPr lang="fr-MA" sz="2400" dirty="0" smtClean="0">
                <a:solidFill>
                  <a:srgbClr val="0070C0"/>
                </a:solidFill>
              </a:rPr>
              <a:t> </a:t>
            </a:r>
            <a:r>
              <a:rPr lang="fr-MA" sz="2400" dirty="0" smtClean="0"/>
              <a:t>avec :</a:t>
            </a:r>
          </a:p>
          <a:p>
            <a:pPr lvl="1">
              <a:buFont typeface="Wingdings" panose="05000000000000000000" pitchFamily="2" charset="2"/>
              <a:buChar char="q"/>
            </a:pPr>
            <a:r>
              <a:rPr lang="fr-MA" dirty="0" smtClean="0"/>
              <a:t>un bilan minimum: examen clinique, NFS, glycémie, ionogramme, ECG </a:t>
            </a:r>
          </a:p>
          <a:p>
            <a:pPr lvl="1">
              <a:buFont typeface="Wingdings" panose="05000000000000000000" pitchFamily="2" charset="2"/>
              <a:buChar char="q"/>
            </a:pPr>
            <a:r>
              <a:rPr lang="fr-MA" dirty="0" smtClean="0"/>
              <a:t>Autres examens en fonction du terrain et des signes d’appel : </a:t>
            </a:r>
            <a:r>
              <a:rPr lang="fr-MA" dirty="0" err="1" smtClean="0"/>
              <a:t>Rx</a:t>
            </a:r>
            <a:r>
              <a:rPr lang="fr-MA" dirty="0" smtClean="0"/>
              <a:t> poumons, troponines, TDM, bilan toxicologique des urines, hormones thyroïdiennes. </a:t>
            </a:r>
          </a:p>
          <a:p>
            <a:pPr lvl="0">
              <a:buFont typeface="Wingdings" panose="05000000000000000000" pitchFamily="2" charset="2"/>
              <a:buChar char="q"/>
            </a:pPr>
            <a:r>
              <a:rPr lang="fr-MA" sz="2400" b="1" dirty="0" smtClean="0"/>
              <a:t> </a:t>
            </a:r>
            <a:r>
              <a:rPr lang="fr-MA" sz="2400" b="1" dirty="0" smtClean="0">
                <a:solidFill>
                  <a:srgbClr val="0070C0"/>
                </a:solidFill>
              </a:rPr>
              <a:t>Hospitalisation</a:t>
            </a:r>
            <a:r>
              <a:rPr lang="fr-MA" sz="2400" b="1" dirty="0" smtClean="0"/>
              <a:t> : </a:t>
            </a:r>
            <a:r>
              <a:rPr lang="fr-MA" sz="2400" dirty="0" smtClean="0"/>
              <a:t>uniquement si :</a:t>
            </a:r>
          </a:p>
          <a:p>
            <a:pPr lvl="1">
              <a:buFont typeface="Wingdings" panose="05000000000000000000" pitchFamily="2" charset="2"/>
              <a:buChar char="q"/>
            </a:pPr>
            <a:r>
              <a:rPr lang="fr-MA" dirty="0" smtClean="0"/>
              <a:t>risque de tentative de suicide</a:t>
            </a:r>
            <a:r>
              <a:rPr lang="fr-MA" b="1" dirty="0" smtClean="0"/>
              <a:t>; </a:t>
            </a:r>
          </a:p>
          <a:p>
            <a:pPr lvl="1">
              <a:buFont typeface="Wingdings" panose="05000000000000000000" pitchFamily="2" charset="2"/>
              <a:buChar char="q"/>
            </a:pPr>
            <a:r>
              <a:rPr lang="fr-MA" dirty="0" smtClean="0"/>
              <a:t>origine psychotique ou mélancolique</a:t>
            </a:r>
            <a:r>
              <a:rPr lang="fr-MA" b="1" dirty="0" smtClean="0"/>
              <a:t> </a:t>
            </a:r>
            <a:r>
              <a:rPr lang="fr-MA" dirty="0" smtClean="0"/>
              <a:t>de l’angoisse</a:t>
            </a:r>
          </a:p>
          <a:p>
            <a:pPr lvl="1">
              <a:buFont typeface="Wingdings" panose="05000000000000000000" pitchFamily="2" charset="2"/>
              <a:buChar char="q"/>
            </a:pPr>
            <a:r>
              <a:rPr lang="fr-FR" dirty="0" smtClean="0"/>
              <a:t>Urgence</a:t>
            </a:r>
            <a:r>
              <a:rPr lang="en-US" dirty="0" smtClean="0"/>
              <a:t> </a:t>
            </a:r>
            <a:r>
              <a:rPr lang="fr-FR" dirty="0" smtClean="0"/>
              <a:t>médicale</a:t>
            </a:r>
            <a:r>
              <a:rPr lang="en-US" dirty="0" smtClean="0"/>
              <a:t> </a:t>
            </a:r>
            <a:r>
              <a:rPr lang="fr-FR" dirty="0" smtClean="0"/>
              <a:t>ou</a:t>
            </a:r>
            <a:r>
              <a:rPr lang="en-US" dirty="0" smtClean="0"/>
              <a:t> </a:t>
            </a:r>
            <a:r>
              <a:rPr lang="fr-FR" dirty="0" smtClean="0"/>
              <a:t>chirurgicale</a:t>
            </a:r>
            <a:endParaRPr lang="fr-FR" b="1"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14</a:t>
            </a:fld>
            <a:endParaRPr lang="fr-FR"/>
          </a:p>
        </p:txBody>
      </p:sp>
      <p:sp>
        <p:nvSpPr>
          <p:cNvPr id="5" name="Espace réservé de la date 4"/>
          <p:cNvSpPr>
            <a:spLocks noGrp="1"/>
          </p:cNvSpPr>
          <p:nvPr>
            <p:ph type="dt" sz="half" idx="10"/>
          </p:nvPr>
        </p:nvSpPr>
        <p:spPr/>
        <p:txBody>
          <a:bodyPr/>
          <a:lstStyle/>
          <a:p>
            <a:fld id="{3003796E-D452-45AC-8CF7-D5AD733866C0}" type="datetime1">
              <a:rPr lang="fr-FR" smtClean="0"/>
              <a:pPr/>
              <a:t>02/02/2021</a:t>
            </a:fld>
            <a:endParaRPr lang="fr-FR"/>
          </a:p>
        </p:txBody>
      </p:sp>
    </p:spTree>
    <p:extLst>
      <p:ext uri="{BB962C8B-B14F-4D97-AF65-F5344CB8AC3E}">
        <p14:creationId xmlns:p14="http://schemas.microsoft.com/office/powerpoint/2010/main" xmlns="" val="1964279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03158" y="1796715"/>
            <a:ext cx="9962147" cy="3526947"/>
          </a:xfrm>
        </p:spPr>
        <p:txBody>
          <a:bodyPr>
            <a:noAutofit/>
          </a:bodyPr>
          <a:lstStyle/>
          <a:p>
            <a:pPr lvl="0">
              <a:buFont typeface="Wingdings" panose="05000000000000000000" pitchFamily="2" charset="2"/>
              <a:buChar char="q"/>
            </a:pPr>
            <a:r>
              <a:rPr lang="fr-MA" sz="2400" b="1" dirty="0" smtClean="0"/>
              <a:t> </a:t>
            </a:r>
            <a:r>
              <a:rPr lang="fr-MA" sz="2400" b="1" dirty="0" smtClean="0">
                <a:solidFill>
                  <a:srgbClr val="0070C0"/>
                </a:solidFill>
              </a:rPr>
              <a:t>Réassurance</a:t>
            </a:r>
            <a:endParaRPr lang="fr-FR" sz="2400" b="1" dirty="0">
              <a:solidFill>
                <a:srgbClr val="FF0000"/>
              </a:solidFill>
            </a:endParaRPr>
          </a:p>
          <a:p>
            <a:pPr lvl="0"/>
            <a:r>
              <a:rPr lang="fr-MA" sz="1800" u="sng" dirty="0" smtClean="0"/>
              <a:t>N’é</a:t>
            </a:r>
            <a:r>
              <a:rPr lang="fr-MA" sz="1800" u="sng" dirty="0" smtClean="0"/>
              <a:t>loigner </a:t>
            </a:r>
            <a:r>
              <a:rPr lang="fr-MA" sz="1800" u="sng" dirty="0"/>
              <a:t>le </a:t>
            </a:r>
            <a:r>
              <a:rPr lang="fr-MA" sz="1800" u="sng" dirty="0" smtClean="0"/>
              <a:t>patient de </a:t>
            </a:r>
            <a:r>
              <a:rPr lang="fr-MA" sz="1800" u="sng" dirty="0"/>
              <a:t>la </a:t>
            </a:r>
            <a:r>
              <a:rPr lang="fr-MA" sz="1800" u="sng" dirty="0" smtClean="0"/>
              <a:t>famille que si vraiment il le demande +++</a:t>
            </a:r>
            <a:endParaRPr lang="fr-FR" u="sng" dirty="0"/>
          </a:p>
          <a:p>
            <a:pPr lvl="0"/>
            <a:r>
              <a:rPr lang="fr-MA" sz="1800" dirty="0"/>
              <a:t>Attitude calme et compréhensive permettant au patient de verbaliser son angoisse</a:t>
            </a:r>
            <a:endParaRPr lang="fr-FR" dirty="0"/>
          </a:p>
          <a:p>
            <a:pPr lvl="0"/>
            <a:r>
              <a:rPr lang="fr-MA" sz="1800" dirty="0" smtClean="0"/>
              <a:t>Expliquer </a:t>
            </a:r>
            <a:r>
              <a:rPr lang="fr-MA" sz="1800" dirty="0"/>
              <a:t>au patient que l’angoisse va très rapidement décroitre, qu’il est en sécurité</a:t>
            </a:r>
            <a:endParaRPr lang="fr-FR" dirty="0"/>
          </a:p>
          <a:p>
            <a:pPr lvl="0">
              <a:buFont typeface="Wingdings" panose="05000000000000000000" pitchFamily="2" charset="2"/>
              <a:buChar char="q"/>
            </a:pPr>
            <a:r>
              <a:rPr lang="fr-MA" sz="2400" b="1" dirty="0" smtClean="0"/>
              <a:t> </a:t>
            </a:r>
            <a:r>
              <a:rPr lang="fr-MA" sz="2400" b="1" dirty="0" smtClean="0">
                <a:solidFill>
                  <a:srgbClr val="0070C0"/>
                </a:solidFill>
              </a:rPr>
              <a:t>Relaxation</a:t>
            </a:r>
            <a:endParaRPr lang="fr-FR" sz="2400" b="1" dirty="0">
              <a:solidFill>
                <a:srgbClr val="0070C0"/>
              </a:solidFill>
            </a:endParaRPr>
          </a:p>
          <a:p>
            <a:r>
              <a:rPr lang="fr-FR" sz="1800" dirty="0"/>
              <a:t>Les techniques de relaxation le plus rapidement efficaces sont les techniques de contrôle respiratoire : </a:t>
            </a:r>
            <a:r>
              <a:rPr lang="fr-FR" sz="1800" dirty="0" smtClean="0"/>
              <a:t>respiration abdominale </a:t>
            </a:r>
            <a:r>
              <a:rPr lang="fr-FR" sz="1800" dirty="0"/>
              <a:t>lente, visant à lutter contre l’hyperventilation.</a:t>
            </a:r>
            <a:endParaRPr lang="fr-FR" dirty="0"/>
          </a:p>
          <a:p>
            <a:pPr lvl="0">
              <a:buFont typeface="Wingdings" panose="05000000000000000000" pitchFamily="2" charset="2"/>
              <a:buChar char="q"/>
            </a:pPr>
            <a:r>
              <a:rPr lang="fr-MA" sz="2400" b="1" dirty="0" smtClean="0"/>
              <a:t> </a:t>
            </a:r>
            <a:r>
              <a:rPr lang="fr-MA" sz="2400" b="1" dirty="0" smtClean="0">
                <a:solidFill>
                  <a:srgbClr val="0070C0"/>
                </a:solidFill>
              </a:rPr>
              <a:t>Traitement médical de l’accès </a:t>
            </a:r>
            <a:r>
              <a:rPr lang="fr-MA" sz="1800" b="1" dirty="0" smtClean="0"/>
              <a:t>: </a:t>
            </a:r>
            <a:r>
              <a:rPr lang="fr-MA" sz="1800" dirty="0" smtClean="0"/>
              <a:t>si échecs des mesures de réassurance.</a:t>
            </a:r>
            <a:endParaRPr lang="fr-FR" dirty="0"/>
          </a:p>
          <a:p>
            <a:pPr lvl="0"/>
            <a:r>
              <a:rPr lang="fr-MA" sz="1800" dirty="0"/>
              <a:t>Benzodiazépines de demi-vie courte per os </a:t>
            </a:r>
            <a:r>
              <a:rPr lang="fr-MA" sz="1800" dirty="0" smtClean="0"/>
              <a:t>(absorption </a:t>
            </a:r>
            <a:r>
              <a:rPr lang="fr-MA" sz="1800" dirty="0"/>
              <a:t>plus rapide que la voie IM), par exemple :</a:t>
            </a:r>
            <a:endParaRPr lang="fr-FR" dirty="0"/>
          </a:p>
          <a:p>
            <a:pPr lvl="1"/>
            <a:r>
              <a:rPr lang="fr-MA" sz="1600" dirty="0"/>
              <a:t>Alprazolam (Alpraz) 0.25mg à 0.5mg</a:t>
            </a:r>
            <a:endParaRPr lang="fr-FR" dirty="0"/>
          </a:p>
          <a:p>
            <a:pPr lvl="1"/>
            <a:r>
              <a:rPr lang="fr-MA" sz="1600" dirty="0"/>
              <a:t>Lorazepam (Témesta) 1 à 2 mg </a:t>
            </a:r>
            <a:endParaRPr lang="fr-FR" dirty="0"/>
          </a:p>
        </p:txBody>
      </p:sp>
      <p:sp>
        <p:nvSpPr>
          <p:cNvPr id="2" name="Espace réservé du numéro de diapositive 1"/>
          <p:cNvSpPr>
            <a:spLocks noGrp="1"/>
          </p:cNvSpPr>
          <p:nvPr>
            <p:ph type="sldNum" sz="quarter" idx="12"/>
          </p:nvPr>
        </p:nvSpPr>
        <p:spPr/>
        <p:txBody>
          <a:bodyPr/>
          <a:lstStyle/>
          <a:p>
            <a:fld id="{DB7F0FD8-EB06-4FED-A8F2-F576E526A6BA}" type="slidenum">
              <a:rPr lang="fr-FR" smtClean="0"/>
              <a:pPr/>
              <a:t>15</a:t>
            </a:fld>
            <a:endParaRPr lang="fr-FR"/>
          </a:p>
        </p:txBody>
      </p:sp>
      <p:sp>
        <p:nvSpPr>
          <p:cNvPr id="4" name="Espace réservé de la date 3"/>
          <p:cNvSpPr>
            <a:spLocks noGrp="1"/>
          </p:cNvSpPr>
          <p:nvPr>
            <p:ph type="dt" sz="half" idx="10"/>
          </p:nvPr>
        </p:nvSpPr>
        <p:spPr/>
        <p:txBody>
          <a:bodyPr/>
          <a:lstStyle/>
          <a:p>
            <a:fld id="{7FCED235-8C6B-4372-A694-49ECC0BC69CA}" type="datetime1">
              <a:rPr lang="fr-FR" smtClean="0"/>
              <a:pPr/>
              <a:t>02/02/2021</a:t>
            </a:fld>
            <a:endParaRPr lang="fr-FR"/>
          </a:p>
        </p:txBody>
      </p:sp>
    </p:spTree>
    <p:extLst>
      <p:ext uri="{BB962C8B-B14F-4D97-AF65-F5344CB8AC3E}">
        <p14:creationId xmlns:p14="http://schemas.microsoft.com/office/powerpoint/2010/main" xmlns="" val="21968408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097280" y="1845734"/>
            <a:ext cx="10058400" cy="4466166"/>
          </a:xfrm>
        </p:spPr>
        <p:txBody>
          <a:bodyPr>
            <a:noAutofit/>
          </a:bodyPr>
          <a:lstStyle/>
          <a:p>
            <a:pPr>
              <a:buNone/>
            </a:pPr>
            <a:r>
              <a:rPr lang="fr-FR" altLang="fr-FR" sz="2400" b="1" dirty="0" smtClean="0">
                <a:solidFill>
                  <a:srgbClr val="00B050"/>
                </a:solidFill>
              </a:rPr>
              <a:t>B. </a:t>
            </a:r>
            <a:r>
              <a:rPr lang="fr-FR" altLang="fr-FR" sz="2400" b="1" dirty="0">
                <a:solidFill>
                  <a:srgbClr val="00B050"/>
                </a:solidFill>
              </a:rPr>
              <a:t>Traitement </a:t>
            </a:r>
            <a:r>
              <a:rPr lang="fr-FR" altLang="fr-FR" sz="2400" b="1" dirty="0" smtClean="0">
                <a:solidFill>
                  <a:srgbClr val="00B050"/>
                </a:solidFill>
              </a:rPr>
              <a:t>du trouble panique </a:t>
            </a:r>
            <a:r>
              <a:rPr lang="fr-FR" altLang="fr-FR" sz="2400" b="1" dirty="0">
                <a:solidFill>
                  <a:srgbClr val="00B050"/>
                </a:solidFill>
              </a:rPr>
              <a:t>: </a:t>
            </a:r>
          </a:p>
          <a:p>
            <a:pPr>
              <a:buFont typeface="Wingdings" panose="05000000000000000000" pitchFamily="2" charset="2"/>
              <a:buChar char="q"/>
            </a:pPr>
            <a:r>
              <a:rPr lang="fr-FR" altLang="fr-FR" sz="1800" b="1" dirty="0" smtClean="0">
                <a:solidFill>
                  <a:srgbClr val="0070C0"/>
                </a:solidFill>
              </a:rPr>
              <a:t>Traitement </a:t>
            </a:r>
            <a:r>
              <a:rPr lang="fr-FR" altLang="fr-FR" sz="1800" b="1" dirty="0">
                <a:solidFill>
                  <a:srgbClr val="0070C0"/>
                </a:solidFill>
              </a:rPr>
              <a:t>médicamenteux </a:t>
            </a:r>
          </a:p>
          <a:p>
            <a:pPr>
              <a:buFont typeface="Wingdings" panose="05000000000000000000" pitchFamily="2" charset="2"/>
              <a:buChar char="v"/>
            </a:pPr>
            <a:r>
              <a:rPr lang="fr-FR" altLang="fr-FR" sz="1600" dirty="0"/>
              <a:t> </a:t>
            </a:r>
            <a:r>
              <a:rPr lang="fr-FR" altLang="fr-FR" sz="1600" b="1" dirty="0"/>
              <a:t>Les antidépresseurs </a:t>
            </a:r>
            <a:r>
              <a:rPr lang="fr-FR" altLang="fr-FR" sz="1600" b="1" dirty="0" smtClean="0"/>
              <a:t>(ISRS): </a:t>
            </a:r>
            <a:r>
              <a:rPr lang="fr-FR" altLang="fr-FR" sz="1600" dirty="0" err="1" smtClean="0"/>
              <a:t>Paroxétine</a:t>
            </a:r>
            <a:r>
              <a:rPr lang="fr-FR" altLang="fr-FR" sz="1600" dirty="0" smtClean="0"/>
              <a:t> </a:t>
            </a:r>
            <a:r>
              <a:rPr lang="fr-FR" altLang="fr-FR" sz="1600" dirty="0"/>
              <a:t>(</a:t>
            </a:r>
            <a:r>
              <a:rPr lang="fr-FR" altLang="fr-FR" sz="1600" dirty="0" err="1"/>
              <a:t>Deroxat</a:t>
            </a:r>
            <a:r>
              <a:rPr lang="fr-FR" altLang="fr-FR" sz="1600" dirty="0"/>
              <a:t>) </a:t>
            </a:r>
            <a:r>
              <a:rPr lang="fr-FR" altLang="fr-FR" sz="1600" dirty="0" err="1"/>
              <a:t>cp</a:t>
            </a:r>
            <a:r>
              <a:rPr lang="fr-FR" altLang="fr-FR" sz="1600" dirty="0"/>
              <a:t> de20mg, 1 à </a:t>
            </a:r>
            <a:r>
              <a:rPr lang="fr-FR" altLang="fr-FR" sz="1600" dirty="0" smtClean="0"/>
              <a:t>2x/j</a:t>
            </a:r>
            <a:r>
              <a:rPr lang="fr-MA" altLang="fr-FR" sz="1600" dirty="0" smtClean="0"/>
              <a:t>; </a:t>
            </a:r>
            <a:r>
              <a:rPr lang="fr-MA" altLang="fr-FR" sz="1600" dirty="0" err="1" smtClean="0"/>
              <a:t>Fluoxétine</a:t>
            </a:r>
            <a:r>
              <a:rPr lang="fr-MA" altLang="fr-FR" sz="1600" dirty="0" smtClean="0"/>
              <a:t> </a:t>
            </a:r>
            <a:r>
              <a:rPr lang="fr-MA" altLang="fr-FR" sz="1600" dirty="0"/>
              <a:t>(</a:t>
            </a:r>
            <a:r>
              <a:rPr lang="fr-MA" altLang="fr-FR" sz="1600" dirty="0" err="1"/>
              <a:t>Fluoxet</a:t>
            </a:r>
            <a:r>
              <a:rPr lang="fr-MA" altLang="fr-FR" sz="1600" dirty="0"/>
              <a:t>) gel de 20 mg, 1 </a:t>
            </a:r>
            <a:r>
              <a:rPr lang="fr-MA" altLang="fr-FR" sz="1600" dirty="0" smtClean="0"/>
              <a:t>à 2x/j</a:t>
            </a:r>
            <a:endParaRPr lang="fr-MA" altLang="fr-FR" sz="1600" dirty="0"/>
          </a:p>
          <a:p>
            <a:pPr>
              <a:buNone/>
            </a:pPr>
            <a:r>
              <a:rPr lang="fr-FR" altLang="fr-FR" sz="1600" dirty="0" smtClean="0"/>
              <a:t>Les </a:t>
            </a:r>
            <a:r>
              <a:rPr lang="fr-FR" altLang="fr-FR" sz="1600" dirty="0"/>
              <a:t>antidépresseurs  sont à prescrire pour une durée de 6 à 12 mois</a:t>
            </a:r>
          </a:p>
          <a:p>
            <a:pPr>
              <a:buFont typeface="Wingdings" panose="05000000000000000000" pitchFamily="2" charset="2"/>
              <a:buChar char="v"/>
            </a:pPr>
            <a:r>
              <a:rPr lang="fr-FR" altLang="fr-FR" sz="1600" dirty="0"/>
              <a:t>  </a:t>
            </a:r>
            <a:r>
              <a:rPr lang="fr-FR" altLang="fr-FR" sz="1600" b="1" dirty="0"/>
              <a:t>Les anxiolytiques </a:t>
            </a:r>
            <a:r>
              <a:rPr lang="fr-FR" altLang="fr-FR" sz="1600" dirty="0"/>
              <a:t>: possibles durant les 4 premières semaines. </a:t>
            </a:r>
            <a:r>
              <a:rPr lang="fr-FR" altLang="fr-FR" sz="1600" dirty="0" err="1"/>
              <a:t>Alprazolam</a:t>
            </a:r>
            <a:r>
              <a:rPr lang="fr-FR" altLang="fr-FR" sz="1600" dirty="0"/>
              <a:t> (Xanax) 0,5mg 3/x/j avec dégression </a:t>
            </a:r>
            <a:r>
              <a:rPr lang="fr-FR" altLang="fr-FR" sz="1600" dirty="0" smtClean="0"/>
              <a:t>progressive SUR UN MOIS</a:t>
            </a:r>
            <a:endParaRPr lang="fr-FR" altLang="fr-FR" sz="1600" dirty="0" smtClean="0"/>
          </a:p>
          <a:p>
            <a:pPr>
              <a:buFont typeface="Wingdings" panose="05000000000000000000" pitchFamily="2" charset="2"/>
              <a:buChar char="q"/>
            </a:pPr>
            <a:r>
              <a:rPr lang="fr-FR" altLang="fr-FR" sz="1800" b="1" dirty="0" smtClean="0">
                <a:solidFill>
                  <a:srgbClr val="0070C0"/>
                </a:solidFill>
              </a:rPr>
              <a:t>Psychothérapies : Techniques TCC</a:t>
            </a:r>
            <a:r>
              <a:rPr lang="fr-FR" altLang="fr-FR" sz="1800" dirty="0" smtClean="0">
                <a:solidFill>
                  <a:srgbClr val="0070C0"/>
                </a:solidFill>
              </a:rPr>
              <a:t> </a:t>
            </a:r>
          </a:p>
          <a:p>
            <a:r>
              <a:rPr lang="fr-FR" altLang="fr-FR" sz="1600" dirty="0" smtClean="0"/>
              <a:t>Relaxation respiratoire </a:t>
            </a:r>
            <a:br>
              <a:rPr lang="fr-FR" altLang="fr-FR" sz="1600" dirty="0" smtClean="0"/>
            </a:br>
            <a:r>
              <a:rPr lang="fr-FR" altLang="fr-FR" sz="1600" dirty="0" smtClean="0"/>
              <a:t>Analyse fonctionnelle de l’attaque de panique </a:t>
            </a:r>
            <a:br>
              <a:rPr lang="fr-FR" altLang="fr-FR" sz="1600" dirty="0" smtClean="0"/>
            </a:br>
            <a:r>
              <a:rPr lang="fr-FR" altLang="fr-FR" sz="1600" dirty="0" smtClean="0"/>
              <a:t>Auto observation</a:t>
            </a:r>
            <a:br>
              <a:rPr lang="fr-FR" altLang="fr-FR" sz="1600" dirty="0" smtClean="0"/>
            </a:br>
            <a:r>
              <a:rPr lang="fr-FR" altLang="fr-FR" sz="1600" dirty="0" smtClean="0"/>
              <a:t>Informations sur la maladie</a:t>
            </a:r>
            <a:br>
              <a:rPr lang="fr-FR" altLang="fr-FR" sz="1600" dirty="0" smtClean="0"/>
            </a:br>
            <a:r>
              <a:rPr lang="fr-FR" altLang="fr-FR" sz="1600" dirty="0" smtClean="0"/>
              <a:t>Techniques d’exposition</a:t>
            </a:r>
            <a:br>
              <a:rPr lang="fr-FR" altLang="fr-FR" sz="1600" dirty="0" smtClean="0"/>
            </a:br>
            <a:r>
              <a:rPr lang="fr-MA" altLang="fr-FR" sz="1600" dirty="0" smtClean="0"/>
              <a:t>Restructuration cognitive</a:t>
            </a:r>
            <a:endParaRPr lang="fr-FR" altLang="fr-FR" sz="1600" dirty="0" smtClean="0"/>
          </a:p>
        </p:txBody>
      </p:sp>
      <p:pic>
        <p:nvPicPr>
          <p:cNvPr id="4" name="Image 3"/>
          <p:cNvPicPr>
            <a:picLocks noChangeAspect="1"/>
          </p:cNvPicPr>
          <p:nvPr/>
        </p:nvPicPr>
        <p:blipFill>
          <a:blip r:embed="rId2" cstate="print"/>
          <a:stretch>
            <a:fillRect/>
          </a:stretch>
        </p:blipFill>
        <p:spPr>
          <a:xfrm>
            <a:off x="8116450" y="3995219"/>
            <a:ext cx="3475021" cy="2316681"/>
          </a:xfrm>
          <a:prstGeom prst="rect">
            <a:avLst/>
          </a:prstGeom>
        </p:spPr>
      </p:pic>
      <p:sp>
        <p:nvSpPr>
          <p:cNvPr id="5" name="Espace réservé du numéro de diapositive 4"/>
          <p:cNvSpPr>
            <a:spLocks noGrp="1"/>
          </p:cNvSpPr>
          <p:nvPr>
            <p:ph type="sldNum" sz="quarter" idx="12"/>
          </p:nvPr>
        </p:nvSpPr>
        <p:spPr/>
        <p:txBody>
          <a:bodyPr/>
          <a:lstStyle/>
          <a:p>
            <a:fld id="{DB7F0FD8-EB06-4FED-A8F2-F576E526A6BA}" type="slidenum">
              <a:rPr lang="fr-FR" smtClean="0"/>
              <a:pPr/>
              <a:t>16</a:t>
            </a:fld>
            <a:endParaRPr lang="fr-FR"/>
          </a:p>
        </p:txBody>
      </p:sp>
      <p:sp>
        <p:nvSpPr>
          <p:cNvPr id="6" name="Espace réservé de la date 5"/>
          <p:cNvSpPr>
            <a:spLocks noGrp="1"/>
          </p:cNvSpPr>
          <p:nvPr>
            <p:ph type="dt" sz="half" idx="10"/>
          </p:nvPr>
        </p:nvSpPr>
        <p:spPr/>
        <p:txBody>
          <a:bodyPr/>
          <a:lstStyle/>
          <a:p>
            <a:fld id="{38B2462E-4215-48D6-8277-031B8AA357A2}" type="datetime1">
              <a:rPr lang="fr-FR" smtClean="0"/>
              <a:pPr/>
              <a:t>02/02/2021</a:t>
            </a:fld>
            <a:endParaRPr lang="fr-FR"/>
          </a:p>
        </p:txBody>
      </p:sp>
    </p:spTree>
    <p:extLst>
      <p:ext uri="{BB962C8B-B14F-4D97-AF65-F5344CB8AC3E}">
        <p14:creationId xmlns:p14="http://schemas.microsoft.com/office/powerpoint/2010/main" xmlns="" val="16388436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2"/>
                </a:solidFill>
              </a:rPr>
              <a:t>5) Evolution</a:t>
            </a:r>
            <a:endParaRPr lang="fr-FR" b="1" dirty="0">
              <a:solidFill>
                <a:schemeClr val="accent2"/>
              </a:solidFill>
            </a:endParaRPr>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
            </a:pPr>
            <a:r>
              <a:rPr lang="fr-FR" b="1" dirty="0" smtClean="0"/>
              <a:t>En absence du traitement</a:t>
            </a:r>
            <a:r>
              <a:rPr lang="fr-FR" dirty="0" smtClean="0"/>
              <a:t>: l’évolution est chronique avec des évitements phobiques, incapacité de travail, isolement, changement du comportement social et relationnel </a:t>
            </a:r>
          </a:p>
          <a:p>
            <a:pPr>
              <a:buFont typeface="Wingdings" panose="05000000000000000000" pitchFamily="2" charset="2"/>
              <a:buChar char="§"/>
            </a:pPr>
            <a:r>
              <a:rPr lang="fr-FR" b="1" dirty="0" smtClean="0"/>
              <a:t>Complications</a:t>
            </a:r>
            <a:r>
              <a:rPr lang="fr-FR" dirty="0" smtClean="0"/>
              <a:t> : </a:t>
            </a:r>
          </a:p>
          <a:p>
            <a:pPr lvl="1">
              <a:buFont typeface="Courier New" panose="02070309020205020404" pitchFamily="49" charset="0"/>
              <a:buChar char="o"/>
            </a:pPr>
            <a:r>
              <a:rPr lang="fr-FR" dirty="0" smtClean="0"/>
              <a:t>Syndrome dépressif ++ </a:t>
            </a:r>
          </a:p>
          <a:p>
            <a:pPr lvl="1">
              <a:buFont typeface="Courier New" panose="02070309020205020404" pitchFamily="49" charset="0"/>
              <a:buChar char="o"/>
            </a:pPr>
            <a:r>
              <a:rPr lang="fr-FR" dirty="0" smtClean="0"/>
              <a:t>Risque suicidaire ++ </a:t>
            </a:r>
          </a:p>
          <a:p>
            <a:pPr lvl="1">
              <a:buFont typeface="Courier New" panose="02070309020205020404" pitchFamily="49" charset="0"/>
              <a:buChar char="o"/>
            </a:pPr>
            <a:r>
              <a:rPr lang="fr-FR" dirty="0" smtClean="0"/>
              <a:t>Abus ou dépendance aux BZD et à l’alcool </a:t>
            </a:r>
          </a:p>
          <a:p>
            <a:pPr>
              <a:buFont typeface="Wingdings" panose="05000000000000000000" pitchFamily="2" charset="2"/>
              <a:buChar char="§"/>
            </a:pPr>
            <a:r>
              <a:rPr lang="fr-FR" b="1" dirty="0" smtClean="0"/>
              <a:t>En présence d’un traitement adéquat</a:t>
            </a:r>
          </a:p>
          <a:p>
            <a:pPr lvl="1">
              <a:buFont typeface="Courier New" panose="02070309020205020404" pitchFamily="49" charset="0"/>
              <a:buChar char="o"/>
            </a:pPr>
            <a:r>
              <a:rPr lang="fr-FR" dirty="0" smtClean="0"/>
              <a:t>Réduction du nombre et de l’intensité des attaques de panique</a:t>
            </a:r>
          </a:p>
          <a:p>
            <a:pPr lvl="1">
              <a:buFont typeface="Courier New" panose="02070309020205020404" pitchFamily="49" charset="0"/>
              <a:buChar char="o"/>
            </a:pPr>
            <a:r>
              <a:rPr lang="fr-FR" dirty="0" smtClean="0"/>
              <a:t>40 % des sujets en rémission. </a:t>
            </a:r>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17</a:t>
            </a:fld>
            <a:endParaRPr lang="fr-FR"/>
          </a:p>
        </p:txBody>
      </p:sp>
      <p:sp>
        <p:nvSpPr>
          <p:cNvPr id="5" name="Espace réservé de la date 4"/>
          <p:cNvSpPr>
            <a:spLocks noGrp="1"/>
          </p:cNvSpPr>
          <p:nvPr>
            <p:ph type="dt" sz="half" idx="10"/>
          </p:nvPr>
        </p:nvSpPr>
        <p:spPr/>
        <p:txBody>
          <a:bodyPr/>
          <a:lstStyle/>
          <a:p>
            <a:fld id="{A15330A8-EE37-4FF4-8E08-83E044424E6B}" type="datetime1">
              <a:rPr lang="fr-FR" smtClean="0"/>
              <a:pPr/>
              <a:t>02/02/2021</a:t>
            </a:fld>
            <a:endParaRPr lang="fr-FR"/>
          </a:p>
        </p:txBody>
      </p:sp>
    </p:spTree>
    <p:extLst>
      <p:ext uri="{BB962C8B-B14F-4D97-AF65-F5344CB8AC3E}">
        <p14:creationId xmlns:p14="http://schemas.microsoft.com/office/powerpoint/2010/main" xmlns="" val="5202743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IV. Trouble d’anxiété généralisé</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marL="1028700" lvl="1" indent="-571500">
              <a:lnSpc>
                <a:spcPct val="150000"/>
              </a:lnSpc>
              <a:buFont typeface="+mj-lt"/>
              <a:buAutoNum type="arabicParenR"/>
            </a:pPr>
            <a:r>
              <a:rPr lang="fr-FR" sz="3200" b="1" dirty="0" smtClean="0">
                <a:solidFill>
                  <a:schemeClr val="accent2"/>
                </a:solidFill>
              </a:rPr>
              <a:t>Introduction</a:t>
            </a:r>
          </a:p>
          <a:p>
            <a:pPr marL="1028700" lvl="1" indent="-571500">
              <a:lnSpc>
                <a:spcPct val="150000"/>
              </a:lnSpc>
              <a:buFont typeface="+mj-lt"/>
              <a:buAutoNum type="arabicParenR"/>
            </a:pPr>
            <a:r>
              <a:rPr lang="fr-FR" sz="3200" b="1" dirty="0" smtClean="0">
                <a:solidFill>
                  <a:schemeClr val="accent2"/>
                </a:solidFill>
              </a:rPr>
              <a:t>Diagnostic positif</a:t>
            </a:r>
          </a:p>
          <a:p>
            <a:pPr marL="1028700" lvl="1" indent="-571500">
              <a:lnSpc>
                <a:spcPct val="150000"/>
              </a:lnSpc>
              <a:buFont typeface="+mj-lt"/>
              <a:buAutoNum type="arabicParenR"/>
            </a:pPr>
            <a:r>
              <a:rPr lang="fr-FR" sz="3200" b="1" dirty="0" smtClean="0">
                <a:solidFill>
                  <a:schemeClr val="accent2"/>
                </a:solidFill>
              </a:rPr>
              <a:t>Diagnostic différentiel</a:t>
            </a:r>
          </a:p>
          <a:p>
            <a:pPr marL="1028700" lvl="1" indent="-571500">
              <a:lnSpc>
                <a:spcPct val="150000"/>
              </a:lnSpc>
              <a:buFont typeface="+mj-lt"/>
              <a:buAutoNum type="arabicParenR"/>
            </a:pPr>
            <a:r>
              <a:rPr lang="fr-FR" sz="3200" b="1" dirty="0" smtClean="0">
                <a:solidFill>
                  <a:schemeClr val="accent2"/>
                </a:solidFill>
              </a:rPr>
              <a:t>Traitement</a:t>
            </a:r>
          </a:p>
          <a:p>
            <a:pPr marL="1028700" lvl="1" indent="-571500">
              <a:lnSpc>
                <a:spcPct val="150000"/>
              </a:lnSpc>
              <a:buFont typeface="+mj-lt"/>
              <a:buAutoNum type="arabicParenR"/>
            </a:pPr>
            <a:r>
              <a:rPr lang="fr-FR" sz="3200" b="1" dirty="0" smtClean="0">
                <a:solidFill>
                  <a:schemeClr val="accent2"/>
                </a:solidFill>
              </a:rPr>
              <a:t>Evolution</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18</a:t>
            </a:fld>
            <a:endParaRPr lang="fr-FR"/>
          </a:p>
        </p:txBody>
      </p:sp>
      <p:sp>
        <p:nvSpPr>
          <p:cNvPr id="5" name="Espace réservé de la date 4"/>
          <p:cNvSpPr>
            <a:spLocks noGrp="1"/>
          </p:cNvSpPr>
          <p:nvPr>
            <p:ph type="dt" sz="half" idx="10"/>
          </p:nvPr>
        </p:nvSpPr>
        <p:spPr/>
        <p:txBody>
          <a:bodyPr/>
          <a:lstStyle/>
          <a:p>
            <a:fld id="{390C2E35-794E-41B8-846A-6B21B8B3114D}" type="datetime1">
              <a:rPr lang="fr-FR" smtClean="0"/>
              <a:pPr/>
              <a:t>02/02/2021</a:t>
            </a:fld>
            <a:endParaRPr lang="fr-FR"/>
          </a:p>
        </p:txBody>
      </p:sp>
    </p:spTree>
    <p:extLst>
      <p:ext uri="{BB962C8B-B14F-4D97-AF65-F5344CB8AC3E}">
        <p14:creationId xmlns:p14="http://schemas.microsoft.com/office/powerpoint/2010/main" xmlns="" val="19386353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2"/>
                </a:solidFill>
              </a:rPr>
              <a:t>1) Introduction</a:t>
            </a:r>
            <a:endParaRPr lang="fr-FR"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q"/>
              <a:defRPr/>
            </a:pPr>
            <a:r>
              <a:rPr lang="fr-FR" b="1" dirty="0">
                <a:solidFill>
                  <a:srgbClr val="0070C0"/>
                </a:solidFill>
              </a:rPr>
              <a:t>Définition </a:t>
            </a:r>
            <a:r>
              <a:rPr lang="fr-FR" b="1" dirty="0" smtClean="0">
                <a:solidFill>
                  <a:srgbClr val="0070C0"/>
                </a:solidFill>
              </a:rPr>
              <a:t>(selon DSM 5)</a:t>
            </a:r>
            <a:endParaRPr lang="fr-FR" b="1" dirty="0">
              <a:solidFill>
                <a:srgbClr val="0070C0"/>
              </a:solidFill>
            </a:endParaRPr>
          </a:p>
          <a:p>
            <a:pPr>
              <a:buFont typeface="Arial" charset="0"/>
              <a:buChar char="•"/>
              <a:defRPr/>
            </a:pPr>
            <a:r>
              <a:rPr lang="fr-FR" dirty="0"/>
              <a:t>Anxiété et soucis excessifs (attente avec appréhension) </a:t>
            </a:r>
            <a:r>
              <a:rPr lang="fr-FR" dirty="0" smtClean="0"/>
              <a:t>survenant la </a:t>
            </a:r>
            <a:r>
              <a:rPr lang="fr-FR" dirty="0"/>
              <a:t>plupart du temps durant au moins 6 mois concernant un certain nombre d’événements ou d’activités (telles que le travail ou </a:t>
            </a:r>
            <a:r>
              <a:rPr lang="fr-FR" dirty="0" smtClean="0"/>
              <a:t>les performances </a:t>
            </a:r>
            <a:r>
              <a:rPr lang="fr-FR" dirty="0"/>
              <a:t>scolaires</a:t>
            </a:r>
            <a:r>
              <a:rPr lang="fr-FR" dirty="0" smtClean="0"/>
              <a:t>).</a:t>
            </a:r>
          </a:p>
          <a:p>
            <a:pPr>
              <a:buFont typeface="Wingdings" panose="05000000000000000000" pitchFamily="2" charset="2"/>
              <a:buChar char="q"/>
              <a:defRPr/>
            </a:pPr>
            <a:r>
              <a:rPr lang="fr-FR" b="1" dirty="0" smtClean="0">
                <a:solidFill>
                  <a:srgbClr val="0070C0"/>
                </a:solidFill>
              </a:rPr>
              <a:t> Epidémiologie</a:t>
            </a:r>
          </a:p>
          <a:p>
            <a:r>
              <a:rPr lang="fr-FR" altLang="fr-FR" dirty="0" smtClean="0"/>
              <a:t>Prévalence sur un an: 5 à 10 % </a:t>
            </a:r>
          </a:p>
          <a:p>
            <a:r>
              <a:rPr lang="fr-FR" altLang="fr-FR" dirty="0" smtClean="0"/>
              <a:t>Les comorbidités sont fréquentes : trouble panique, trouble phobique ou trouble dépressif</a:t>
            </a:r>
          </a:p>
          <a:p>
            <a:r>
              <a:rPr lang="fr-FR" altLang="fr-FR" dirty="0" smtClean="0"/>
              <a:t>Prédominance féminine :  </a:t>
            </a:r>
            <a:r>
              <a:rPr lang="fr-FR" altLang="fr-FR" dirty="0" err="1" smtClean="0"/>
              <a:t>sex</a:t>
            </a:r>
            <a:r>
              <a:rPr lang="fr-FR" altLang="fr-FR" dirty="0" smtClean="0"/>
              <a:t> ratio de 2/1</a:t>
            </a:r>
          </a:p>
          <a:p>
            <a:r>
              <a:rPr lang="fr-FR" altLang="fr-FR" dirty="0" smtClean="0"/>
              <a:t>Beaucoup de patients TAG consultent chez les cardiologues les pneumologues ou gastro-entérologues  à la recherche d’une étiologie somatique à leurs troubles.  </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19</a:t>
            </a:fld>
            <a:endParaRPr lang="fr-FR"/>
          </a:p>
        </p:txBody>
      </p:sp>
      <p:sp>
        <p:nvSpPr>
          <p:cNvPr id="5" name="Espace réservé de la date 4"/>
          <p:cNvSpPr>
            <a:spLocks noGrp="1"/>
          </p:cNvSpPr>
          <p:nvPr>
            <p:ph type="dt" sz="half" idx="10"/>
          </p:nvPr>
        </p:nvSpPr>
        <p:spPr/>
        <p:txBody>
          <a:bodyPr/>
          <a:lstStyle/>
          <a:p>
            <a:fld id="{2999BB8D-DC5C-4117-86B2-9149B1B0A464}" type="datetime1">
              <a:rPr lang="fr-FR" smtClean="0"/>
              <a:pPr/>
              <a:t>02/02/2021</a:t>
            </a:fld>
            <a:endParaRPr lang="fr-FR"/>
          </a:p>
        </p:txBody>
      </p:sp>
    </p:spTree>
    <p:extLst>
      <p:ext uri="{BB962C8B-B14F-4D97-AF65-F5344CB8AC3E}">
        <p14:creationId xmlns:p14="http://schemas.microsoft.com/office/powerpoint/2010/main" xmlns="" val="3366192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PLAN</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71500" indent="-571500">
              <a:lnSpc>
                <a:spcPct val="150000"/>
              </a:lnSpc>
              <a:buFont typeface="+mj-lt"/>
              <a:buAutoNum type="romanUcPeriod"/>
            </a:pPr>
            <a:r>
              <a:rPr lang="fr-FR" b="1" dirty="0" smtClean="0"/>
              <a:t>Introduction </a:t>
            </a:r>
          </a:p>
          <a:p>
            <a:pPr marL="571500" indent="-571500">
              <a:lnSpc>
                <a:spcPct val="150000"/>
              </a:lnSpc>
              <a:buFont typeface="+mj-lt"/>
              <a:buAutoNum type="romanUcPeriod"/>
            </a:pPr>
            <a:r>
              <a:rPr lang="fr-FR" b="1" dirty="0" smtClean="0"/>
              <a:t>Syndrome anxieux </a:t>
            </a:r>
          </a:p>
          <a:p>
            <a:pPr marL="571500" indent="-571500">
              <a:lnSpc>
                <a:spcPct val="150000"/>
              </a:lnSpc>
              <a:buFont typeface="+mj-lt"/>
              <a:buAutoNum type="romanUcPeriod"/>
            </a:pPr>
            <a:r>
              <a:rPr lang="fr-FR" b="1" dirty="0" smtClean="0"/>
              <a:t>Trouble panique</a:t>
            </a:r>
          </a:p>
          <a:p>
            <a:pPr marL="571500" indent="-571500">
              <a:lnSpc>
                <a:spcPct val="150000"/>
              </a:lnSpc>
              <a:buFont typeface="+mj-lt"/>
              <a:buAutoNum type="romanUcPeriod"/>
            </a:pPr>
            <a:r>
              <a:rPr lang="fr-FR" b="1" dirty="0" smtClean="0"/>
              <a:t>Trouble d’anxiété généralisé</a:t>
            </a:r>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2</a:t>
            </a:fld>
            <a:endParaRPr lang="fr-FR"/>
          </a:p>
        </p:txBody>
      </p:sp>
      <p:sp>
        <p:nvSpPr>
          <p:cNvPr id="5" name="Espace réservé de la date 4"/>
          <p:cNvSpPr>
            <a:spLocks noGrp="1"/>
          </p:cNvSpPr>
          <p:nvPr>
            <p:ph type="dt" sz="half" idx="10"/>
          </p:nvPr>
        </p:nvSpPr>
        <p:spPr/>
        <p:txBody>
          <a:bodyPr/>
          <a:lstStyle/>
          <a:p>
            <a:fld id="{F6547A3B-EF07-4D72-97A9-1E34EFB0A4FC}" type="datetime1">
              <a:rPr lang="fr-FR" smtClean="0"/>
              <a:pPr/>
              <a:t>02/02/2021</a:t>
            </a:fld>
            <a:endParaRPr lang="fr-FR"/>
          </a:p>
        </p:txBody>
      </p:sp>
    </p:spTree>
    <p:extLst>
      <p:ext uri="{BB962C8B-B14F-4D97-AF65-F5344CB8AC3E}">
        <p14:creationId xmlns:p14="http://schemas.microsoft.com/office/powerpoint/2010/main" xmlns="" val="2319514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2"/>
                </a:solidFill>
              </a:rPr>
              <a:t>2) Diagnostic positif </a:t>
            </a:r>
            <a:endParaRPr lang="fr-FR" b="1" dirty="0">
              <a:solidFill>
                <a:schemeClr val="accent2"/>
              </a:solidFill>
            </a:endParaRPr>
          </a:p>
        </p:txBody>
      </p:sp>
      <p:sp>
        <p:nvSpPr>
          <p:cNvPr id="3" name="Espace réservé du contenu 2"/>
          <p:cNvSpPr>
            <a:spLocks noGrp="1"/>
          </p:cNvSpPr>
          <p:nvPr>
            <p:ph idx="1"/>
          </p:nvPr>
        </p:nvSpPr>
        <p:spPr>
          <a:xfrm>
            <a:off x="838200" y="1825625"/>
            <a:ext cx="10515600" cy="4842804"/>
          </a:xfrm>
        </p:spPr>
        <p:txBody>
          <a:bodyPr>
            <a:normAutofit/>
          </a:bodyPr>
          <a:lstStyle/>
          <a:p>
            <a:pPr marL="365760" indent="-256032">
              <a:buNone/>
              <a:defRPr/>
            </a:pPr>
            <a:r>
              <a:rPr lang="fr-FR" sz="2400" b="1" dirty="0">
                <a:solidFill>
                  <a:srgbClr val="00B050"/>
                </a:solidFill>
              </a:rPr>
              <a:t>A. les symptômes les plus spécifiques</a:t>
            </a:r>
          </a:p>
          <a:p>
            <a:pPr marL="365760" indent="-256032">
              <a:buFont typeface="Wingdings 3"/>
              <a:buChar char=""/>
              <a:defRPr/>
            </a:pPr>
            <a:r>
              <a:rPr lang="fr-FR" dirty="0"/>
              <a:t> Une anxiété continue et surtout une </a:t>
            </a:r>
            <a:r>
              <a:rPr lang="fr-FR" b="1" dirty="0"/>
              <a:t>appréhension </a:t>
            </a:r>
            <a:r>
              <a:rPr lang="fr-FR" dirty="0"/>
              <a:t>continue et une anticipation de tous les malheurs du monde pour lui ou ses proches</a:t>
            </a:r>
          </a:p>
          <a:p>
            <a:pPr marL="365760" indent="-256032">
              <a:buFont typeface="Wingdings 3"/>
              <a:buChar char=""/>
              <a:defRPr/>
            </a:pPr>
            <a:r>
              <a:rPr lang="fr-FR" dirty="0"/>
              <a:t>Une tension psychologique intérieure avec des préoccupations difficilement incontrôlables, des </a:t>
            </a:r>
            <a:r>
              <a:rPr lang="fr-FR" b="1" dirty="0"/>
              <a:t>soucis</a:t>
            </a:r>
            <a:r>
              <a:rPr lang="fr-FR" dirty="0"/>
              <a:t> excessifs, des </a:t>
            </a:r>
            <a:r>
              <a:rPr lang="fr-FR" b="1" dirty="0"/>
              <a:t>inquiétudes</a:t>
            </a:r>
            <a:r>
              <a:rPr lang="fr-FR" dirty="0"/>
              <a:t> inexpliquées concernant différents aspects de la personne</a:t>
            </a:r>
          </a:p>
          <a:p>
            <a:pPr marL="365760" indent="-256032">
              <a:buFont typeface="Wingdings 3"/>
              <a:buChar char=""/>
              <a:defRPr/>
            </a:pPr>
            <a:r>
              <a:rPr lang="fr-FR" b="1" dirty="0"/>
              <a:t>Ruminations</a:t>
            </a:r>
            <a:r>
              <a:rPr lang="fr-FR" dirty="0"/>
              <a:t> persistantes, </a:t>
            </a:r>
            <a:r>
              <a:rPr lang="fr-FR" b="1" dirty="0"/>
              <a:t>dramatisation</a:t>
            </a:r>
            <a:r>
              <a:rPr lang="fr-FR" dirty="0"/>
              <a:t> intempestive </a:t>
            </a:r>
          </a:p>
          <a:p>
            <a:pPr marL="365760" indent="-256032">
              <a:buFont typeface="Wingdings 3"/>
              <a:buChar char=""/>
              <a:defRPr/>
            </a:pPr>
            <a:r>
              <a:rPr lang="fr-FR" dirty="0"/>
              <a:t>Une </a:t>
            </a:r>
            <a:r>
              <a:rPr lang="fr-FR" b="1" dirty="0"/>
              <a:t>irritabilité</a:t>
            </a:r>
            <a:r>
              <a:rPr lang="fr-FR" dirty="0"/>
              <a:t> inhabituelle et parfois </a:t>
            </a:r>
            <a:r>
              <a:rPr lang="fr-FR" b="1" dirty="0"/>
              <a:t>instabilité </a:t>
            </a:r>
            <a:r>
              <a:rPr lang="fr-FR" dirty="0"/>
              <a:t>motrice</a:t>
            </a:r>
          </a:p>
          <a:p>
            <a:pPr marL="365760" indent="-256032">
              <a:buFont typeface="Wingdings 3"/>
              <a:buChar char=""/>
              <a:defRPr/>
            </a:pPr>
            <a:r>
              <a:rPr lang="fr-FR" b="1" dirty="0"/>
              <a:t>Une hyper vigilance </a:t>
            </a:r>
            <a:r>
              <a:rPr lang="fr-FR" dirty="0"/>
              <a:t>dans certaines situations neutres (non dangereuses) ex; conduite de la voiture, …  </a:t>
            </a:r>
            <a:endParaRPr lang="fr-FR" dirty="0" smtClean="0"/>
          </a:p>
          <a:p>
            <a:pPr>
              <a:buNone/>
            </a:pPr>
            <a:r>
              <a:rPr lang="fr-FR" altLang="fr-FR" sz="2400" b="1" dirty="0" smtClean="0">
                <a:solidFill>
                  <a:srgbClr val="00B050"/>
                </a:solidFill>
              </a:rPr>
              <a:t>B. Les symptômes anxieux </a:t>
            </a:r>
          </a:p>
          <a:p>
            <a:r>
              <a:rPr lang="fr-FR" altLang="fr-FR" dirty="0" smtClean="0"/>
              <a:t>Manifestations cardiovasculaires, respiratoires et neuromusculaires, troubles du sommeil</a:t>
            </a:r>
            <a:endParaRPr lang="fr-FR" dirty="0"/>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20</a:t>
            </a:fld>
            <a:endParaRPr lang="fr-FR"/>
          </a:p>
        </p:txBody>
      </p:sp>
      <p:sp>
        <p:nvSpPr>
          <p:cNvPr id="5" name="Espace réservé de la date 4"/>
          <p:cNvSpPr>
            <a:spLocks noGrp="1"/>
          </p:cNvSpPr>
          <p:nvPr>
            <p:ph type="dt" sz="half" idx="10"/>
          </p:nvPr>
        </p:nvSpPr>
        <p:spPr/>
        <p:txBody>
          <a:bodyPr/>
          <a:lstStyle/>
          <a:p>
            <a:fld id="{BF905567-DECA-44DD-97B0-8EEC994271DA}" type="datetime1">
              <a:rPr lang="fr-FR" smtClean="0"/>
              <a:pPr/>
              <a:t>02/02/2021</a:t>
            </a:fld>
            <a:endParaRPr lang="fr-FR"/>
          </a:p>
        </p:txBody>
      </p:sp>
    </p:spTree>
    <p:extLst>
      <p:ext uri="{BB962C8B-B14F-4D97-AF65-F5344CB8AC3E}">
        <p14:creationId xmlns:p14="http://schemas.microsoft.com/office/powerpoint/2010/main" xmlns="" val="37639370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2"/>
                </a:solidFill>
              </a:rPr>
              <a:t>3) Diagnostic différentiel </a:t>
            </a:r>
            <a:endParaRPr lang="fr-FR" b="1" dirty="0">
              <a:solidFill>
                <a:schemeClr val="accent2"/>
              </a:solidFill>
            </a:endParaRPr>
          </a:p>
        </p:txBody>
      </p:sp>
      <p:sp>
        <p:nvSpPr>
          <p:cNvPr id="3" name="Espace réservé du contenu 2"/>
          <p:cNvSpPr>
            <a:spLocks noGrp="1"/>
          </p:cNvSpPr>
          <p:nvPr>
            <p:ph idx="1"/>
          </p:nvPr>
        </p:nvSpPr>
        <p:spPr>
          <a:xfrm>
            <a:off x="1097280" y="1845733"/>
            <a:ext cx="10058400" cy="4385249"/>
          </a:xfrm>
        </p:spPr>
        <p:txBody>
          <a:bodyPr>
            <a:normAutofit fontScale="85000" lnSpcReduction="10000"/>
          </a:bodyPr>
          <a:lstStyle/>
          <a:p>
            <a:pPr marL="566928" indent="-457200">
              <a:buFont typeface="Wingdings" panose="05000000000000000000" pitchFamily="2" charset="2"/>
              <a:buChar char="§"/>
              <a:defRPr/>
            </a:pPr>
            <a:r>
              <a:rPr lang="fr-FR" sz="3200" dirty="0" smtClean="0"/>
              <a:t>Avec les </a:t>
            </a:r>
            <a:r>
              <a:rPr lang="fr-FR" sz="3200" b="1" dirty="0" smtClean="0"/>
              <a:t>inquiétudes excessives </a:t>
            </a:r>
            <a:r>
              <a:rPr lang="fr-FR" sz="3200" dirty="0" smtClean="0"/>
              <a:t>: </a:t>
            </a:r>
            <a:r>
              <a:rPr lang="fr-FR" sz="2800" dirty="0"/>
              <a:t>pas répercussions sur la vie du sujet, sa qualité de vie, son travail ou sa vie </a:t>
            </a:r>
            <a:r>
              <a:rPr lang="fr-FR" sz="2800" dirty="0" smtClean="0"/>
              <a:t>familiale, pas de symptômes physiques+++</a:t>
            </a:r>
          </a:p>
          <a:p>
            <a:pPr marL="566928" indent="-457200">
              <a:buFont typeface="Wingdings" panose="05000000000000000000" pitchFamily="2" charset="2"/>
              <a:buChar char="§"/>
              <a:defRPr/>
            </a:pPr>
            <a:r>
              <a:rPr lang="fr-FR" sz="3200" dirty="0"/>
              <a:t> Avec la </a:t>
            </a:r>
            <a:r>
              <a:rPr lang="fr-FR" sz="3200" b="1" dirty="0"/>
              <a:t>dépression anxieuse : </a:t>
            </a:r>
            <a:r>
              <a:rPr lang="fr-FR" sz="2800" dirty="0"/>
              <a:t>tristesse, perte d’intérêt et de plaisir, ralentissement psychique et moteur, pensées suicidaires, perte d’appétit</a:t>
            </a:r>
            <a:r>
              <a:rPr lang="fr-FR" sz="2800" dirty="0" smtClean="0"/>
              <a:t>…</a:t>
            </a:r>
            <a:endParaRPr lang="fr-FR" sz="2800" dirty="0"/>
          </a:p>
          <a:p>
            <a:pPr marL="624078" indent="-514350">
              <a:buFont typeface="Wingdings" panose="05000000000000000000" pitchFamily="2" charset="2"/>
              <a:buChar char="§"/>
              <a:defRPr/>
            </a:pPr>
            <a:r>
              <a:rPr lang="fr-FR" sz="3200" dirty="0" smtClean="0"/>
              <a:t>Avec les autres troubles anxieux:</a:t>
            </a:r>
          </a:p>
          <a:p>
            <a:pPr marL="806958" lvl="2" indent="-514350">
              <a:spcBef>
                <a:spcPts val="1200"/>
              </a:spcBef>
              <a:spcAft>
                <a:spcPts val="200"/>
              </a:spcAft>
              <a:buSzPct val="100000"/>
              <a:buFont typeface="Wingdings" panose="05000000000000000000" pitchFamily="2" charset="2"/>
              <a:buChar char="ü"/>
              <a:defRPr/>
            </a:pPr>
            <a:r>
              <a:rPr lang="fr-FR" sz="2400" b="1" dirty="0" smtClean="0"/>
              <a:t>trouble panique </a:t>
            </a:r>
            <a:r>
              <a:rPr lang="fr-FR" sz="2400" dirty="0" smtClean="0"/>
              <a:t>: </a:t>
            </a:r>
            <a:r>
              <a:rPr lang="fr-FR" sz="2400" dirty="0"/>
              <a:t>sujet redoute uniquement </a:t>
            </a:r>
            <a:r>
              <a:rPr lang="fr-FR" sz="2400" dirty="0" smtClean="0"/>
              <a:t> la </a:t>
            </a:r>
            <a:r>
              <a:rPr lang="fr-FR" sz="2400" dirty="0" smtClean="0"/>
              <a:t>survenue de l’AP</a:t>
            </a:r>
            <a:endParaRPr lang="fr-FR" sz="2400" dirty="0"/>
          </a:p>
          <a:p>
            <a:pPr marL="806958" lvl="2" indent="-514350">
              <a:spcBef>
                <a:spcPts val="1200"/>
              </a:spcBef>
              <a:spcAft>
                <a:spcPts val="200"/>
              </a:spcAft>
              <a:buSzPct val="100000"/>
              <a:buFont typeface="Wingdings" panose="05000000000000000000" pitchFamily="2" charset="2"/>
              <a:buChar char="ü"/>
              <a:defRPr/>
            </a:pPr>
            <a:r>
              <a:rPr lang="fr-FR" sz="2400" b="1" dirty="0" smtClean="0"/>
              <a:t>trouble </a:t>
            </a:r>
            <a:r>
              <a:rPr lang="fr-FR" sz="2400" b="1" dirty="0"/>
              <a:t>obsessionnel compulsif </a:t>
            </a:r>
            <a:r>
              <a:rPr lang="fr-FR" sz="2400" dirty="0"/>
              <a:t>: sentiment de responsabilité face aux évènements </a:t>
            </a:r>
            <a:r>
              <a:rPr lang="fr-FR" sz="2400" dirty="0" smtClean="0"/>
              <a:t>redoutés + </a:t>
            </a:r>
            <a:r>
              <a:rPr lang="fr-FR" sz="2400" dirty="0"/>
              <a:t>présence des compulsions</a:t>
            </a:r>
          </a:p>
          <a:p>
            <a:pPr marL="806958" lvl="2" indent="-514350">
              <a:spcBef>
                <a:spcPts val="1200"/>
              </a:spcBef>
              <a:spcAft>
                <a:spcPts val="200"/>
              </a:spcAft>
              <a:buSzPct val="100000"/>
              <a:buFont typeface="Wingdings" panose="05000000000000000000" pitchFamily="2" charset="2"/>
              <a:buChar char="ü"/>
              <a:defRPr/>
            </a:pPr>
            <a:r>
              <a:rPr lang="fr-FR" sz="2400" b="1" dirty="0" smtClean="0"/>
              <a:t>ESPT</a:t>
            </a:r>
            <a:r>
              <a:rPr lang="fr-FR" sz="2400" dirty="0" smtClean="0"/>
              <a:t> : </a:t>
            </a:r>
            <a:r>
              <a:rPr lang="fr-FR" sz="2400" dirty="0"/>
              <a:t>suite d’un évènement traumatique souvent violent + syndrome de </a:t>
            </a:r>
            <a:r>
              <a:rPr lang="fr-FR" sz="2400" dirty="0" smtClean="0"/>
              <a:t>reviviscence</a:t>
            </a:r>
          </a:p>
          <a:p>
            <a:pPr marL="806958" lvl="2" indent="-514350">
              <a:spcBef>
                <a:spcPts val="1200"/>
              </a:spcBef>
              <a:spcAft>
                <a:spcPts val="200"/>
              </a:spcAft>
              <a:buSzPct val="100000"/>
              <a:buFont typeface="Wingdings" panose="05000000000000000000" pitchFamily="2" charset="2"/>
              <a:buChar char="ü"/>
              <a:defRPr/>
            </a:pPr>
            <a:r>
              <a:rPr lang="fr-FR" sz="2400" b="1" dirty="0"/>
              <a:t>Phobie </a:t>
            </a:r>
            <a:r>
              <a:rPr lang="fr-FR" sz="2400" b="1" dirty="0" smtClean="0"/>
              <a:t>sociale</a:t>
            </a:r>
            <a:endParaRPr lang="fr-FR" sz="2400" b="1" dirty="0"/>
          </a:p>
          <a:p>
            <a:pPr marL="624078" indent="-514350">
              <a:buFont typeface="Wingdings" panose="05000000000000000000" pitchFamily="2" charset="2"/>
              <a:buChar char="§"/>
              <a:defRPr/>
            </a:pPr>
            <a:endParaRPr lang="fr-FR" sz="3200" b="1" dirty="0"/>
          </a:p>
          <a:p>
            <a:pPr marL="624078" indent="-514350">
              <a:buFont typeface="Wingdings" panose="05000000000000000000" pitchFamily="2" charset="2"/>
              <a:buChar char="§"/>
              <a:defRPr/>
            </a:pPr>
            <a:endParaRPr lang="fr-FR" dirty="0" smtClean="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21</a:t>
            </a:fld>
            <a:endParaRPr lang="fr-FR"/>
          </a:p>
        </p:txBody>
      </p:sp>
      <p:sp>
        <p:nvSpPr>
          <p:cNvPr id="5" name="Espace réservé de la date 4"/>
          <p:cNvSpPr>
            <a:spLocks noGrp="1"/>
          </p:cNvSpPr>
          <p:nvPr>
            <p:ph type="dt" sz="half" idx="10"/>
          </p:nvPr>
        </p:nvSpPr>
        <p:spPr/>
        <p:txBody>
          <a:bodyPr/>
          <a:lstStyle/>
          <a:p>
            <a:fld id="{3089C34B-35F9-41E5-A409-3AF7DEAA109F}" type="datetime1">
              <a:rPr lang="fr-FR" smtClean="0"/>
              <a:pPr/>
              <a:t>02/02/2021</a:t>
            </a:fld>
            <a:endParaRPr lang="fr-FR"/>
          </a:p>
        </p:txBody>
      </p:sp>
    </p:spTree>
    <p:extLst>
      <p:ext uri="{BB962C8B-B14F-4D97-AF65-F5344CB8AC3E}">
        <p14:creationId xmlns:p14="http://schemas.microsoft.com/office/powerpoint/2010/main" xmlns="" val="40702326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2"/>
                </a:solidFill>
              </a:rPr>
              <a:t>4) Traitements</a:t>
            </a:r>
            <a:endParaRPr lang="fr-FR" b="1" dirty="0">
              <a:solidFill>
                <a:schemeClr val="accent2"/>
              </a:solidFill>
            </a:endParaRPr>
          </a:p>
        </p:txBody>
      </p:sp>
      <p:sp>
        <p:nvSpPr>
          <p:cNvPr id="3" name="Espace réservé du contenu 2"/>
          <p:cNvSpPr>
            <a:spLocks noGrp="1"/>
          </p:cNvSpPr>
          <p:nvPr>
            <p:ph idx="1"/>
          </p:nvPr>
        </p:nvSpPr>
        <p:spPr/>
        <p:txBody>
          <a:bodyPr/>
          <a:lstStyle/>
          <a:p>
            <a:pPr>
              <a:buFont typeface="Wingdings" panose="05000000000000000000" pitchFamily="2" charset="2"/>
              <a:buChar char="§"/>
            </a:pPr>
            <a:r>
              <a:rPr lang="fr-FR" altLang="fr-FR" sz="2400" b="1" dirty="0" smtClean="0"/>
              <a:t>Les antidépresseurs ISRS (</a:t>
            </a:r>
            <a:r>
              <a:rPr lang="fr-FR" altLang="fr-FR" sz="2400" b="1" dirty="0" smtClean="0">
                <a:solidFill>
                  <a:srgbClr val="FF0000"/>
                </a:solidFill>
              </a:rPr>
              <a:t>doses progressives)</a:t>
            </a:r>
            <a:endParaRPr lang="fr-FR" altLang="fr-FR" sz="2400" b="1" dirty="0" smtClean="0"/>
          </a:p>
          <a:p>
            <a:pPr lvl="1">
              <a:buFont typeface="Wingdings" panose="05000000000000000000" pitchFamily="2" charset="2"/>
              <a:buChar char="ü"/>
            </a:pPr>
            <a:r>
              <a:rPr lang="fr-FR" altLang="fr-FR" dirty="0" smtClean="0"/>
              <a:t> </a:t>
            </a:r>
            <a:r>
              <a:rPr lang="fr-FR" altLang="fr-FR" dirty="0" err="1" smtClean="0"/>
              <a:t>Paroxétine</a:t>
            </a:r>
            <a:r>
              <a:rPr lang="fr-FR" altLang="fr-FR" dirty="0" smtClean="0"/>
              <a:t> (</a:t>
            </a:r>
            <a:r>
              <a:rPr lang="fr-FR" altLang="fr-FR" dirty="0" err="1" smtClean="0"/>
              <a:t>Deroxat</a:t>
            </a:r>
            <a:r>
              <a:rPr lang="fr-FR" altLang="fr-FR" dirty="0" smtClean="0"/>
              <a:t>) 20mg/j (</a:t>
            </a:r>
            <a:r>
              <a:rPr lang="fr-FR" altLang="fr-FR" dirty="0" err="1" smtClean="0"/>
              <a:t>cp</a:t>
            </a:r>
            <a:r>
              <a:rPr lang="fr-FR" altLang="fr-FR" dirty="0" smtClean="0"/>
              <a:t> de 20mg)</a:t>
            </a:r>
          </a:p>
          <a:p>
            <a:pPr lvl="1">
              <a:buFont typeface="Wingdings" panose="05000000000000000000" pitchFamily="2" charset="2"/>
              <a:buChar char="ü"/>
            </a:pPr>
            <a:r>
              <a:rPr lang="fr-FR" altLang="fr-FR" dirty="0" smtClean="0"/>
              <a:t> </a:t>
            </a:r>
            <a:r>
              <a:rPr lang="fr-FR" altLang="fr-FR" dirty="0" err="1" smtClean="0"/>
              <a:t>Venlaflaxine</a:t>
            </a:r>
            <a:r>
              <a:rPr lang="fr-FR" altLang="fr-FR" dirty="0" smtClean="0"/>
              <a:t> (</a:t>
            </a:r>
            <a:r>
              <a:rPr lang="fr-FR" altLang="fr-FR" dirty="0" err="1" smtClean="0"/>
              <a:t>Effexor</a:t>
            </a:r>
            <a:r>
              <a:rPr lang="fr-FR" altLang="fr-FR" dirty="0" smtClean="0"/>
              <a:t>) 75 à 150mg/j (</a:t>
            </a:r>
            <a:r>
              <a:rPr lang="fr-FR" altLang="fr-FR" dirty="0" err="1" smtClean="0"/>
              <a:t>cp</a:t>
            </a:r>
            <a:r>
              <a:rPr lang="fr-FR" altLang="fr-FR" dirty="0" smtClean="0"/>
              <a:t> 37.5mg et </a:t>
            </a:r>
            <a:r>
              <a:rPr lang="fr-FR" altLang="fr-FR" dirty="0" err="1" smtClean="0"/>
              <a:t>cp</a:t>
            </a:r>
            <a:r>
              <a:rPr lang="fr-FR" altLang="fr-FR" dirty="0" smtClean="0"/>
              <a:t> 75mg LP)		</a:t>
            </a:r>
          </a:p>
          <a:p>
            <a:pPr>
              <a:buFont typeface="Wingdings" panose="05000000000000000000" pitchFamily="2" charset="2"/>
              <a:buChar char="§"/>
            </a:pPr>
            <a:r>
              <a:rPr lang="fr-FR" altLang="fr-FR" sz="2400" b="1" dirty="0" smtClean="0"/>
              <a:t>Les benzodiazépines: </a:t>
            </a:r>
            <a:r>
              <a:rPr lang="fr-FR" altLang="fr-FR" dirty="0" smtClean="0"/>
              <a:t>de façon ponctuelle </a:t>
            </a:r>
          </a:p>
          <a:p>
            <a:pPr>
              <a:buFont typeface="Wingdings" panose="05000000000000000000" pitchFamily="2" charset="2"/>
              <a:buChar char="§"/>
            </a:pPr>
            <a:r>
              <a:rPr lang="fr-FR" altLang="fr-FR" sz="2400" b="1" dirty="0" smtClean="0"/>
              <a:t>Techniques </a:t>
            </a:r>
            <a:r>
              <a:rPr lang="fr-FR" altLang="fr-FR" sz="2400" b="1" dirty="0" err="1" smtClean="0"/>
              <a:t>cognitivo</a:t>
            </a:r>
            <a:r>
              <a:rPr lang="fr-FR" altLang="fr-FR" sz="2400" b="1" dirty="0" smtClean="0"/>
              <a:t>-comportementales</a:t>
            </a:r>
          </a:p>
          <a:p>
            <a:pPr lvl="1">
              <a:buFont typeface="Wingdings" panose="05000000000000000000" pitchFamily="2" charset="2"/>
              <a:buChar char="ü"/>
            </a:pPr>
            <a:r>
              <a:rPr lang="fr-FR" altLang="fr-FR" dirty="0" smtClean="0"/>
              <a:t> Relaxation </a:t>
            </a:r>
          </a:p>
          <a:p>
            <a:pPr lvl="1">
              <a:buFont typeface="Wingdings" panose="05000000000000000000" pitchFamily="2" charset="2"/>
              <a:buChar char="ü"/>
            </a:pPr>
            <a:r>
              <a:rPr lang="fr-FR" altLang="fr-FR" dirty="0" smtClean="0"/>
              <a:t> Restructuration cognitive  </a:t>
            </a:r>
          </a:p>
          <a:p>
            <a:pPr>
              <a:buFont typeface="Wingdings" panose="05000000000000000000" pitchFamily="2" charset="2"/>
              <a:buChar char="§"/>
            </a:pPr>
            <a:r>
              <a:rPr lang="fr-FR" altLang="fr-FR" sz="2400" b="1" dirty="0" smtClean="0"/>
              <a:t>Règles hygiéno-diététiques </a:t>
            </a:r>
            <a:r>
              <a:rPr lang="fr-FR" altLang="fr-FR" sz="2400" dirty="0" smtClean="0"/>
              <a:t>(relaxation, respiration profonde, éviter les excitants (caféine…), sommeil suffisant)</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22</a:t>
            </a:fld>
            <a:endParaRPr lang="fr-FR"/>
          </a:p>
        </p:txBody>
      </p:sp>
      <p:sp>
        <p:nvSpPr>
          <p:cNvPr id="5" name="Espace réservé de la date 4"/>
          <p:cNvSpPr>
            <a:spLocks noGrp="1"/>
          </p:cNvSpPr>
          <p:nvPr>
            <p:ph type="dt" sz="half" idx="10"/>
          </p:nvPr>
        </p:nvSpPr>
        <p:spPr/>
        <p:txBody>
          <a:bodyPr/>
          <a:lstStyle/>
          <a:p>
            <a:fld id="{68155531-D7A3-41C6-BD3C-67448AD3740D}" type="datetime1">
              <a:rPr lang="fr-FR" smtClean="0"/>
              <a:pPr/>
              <a:t>02/02/2021</a:t>
            </a:fld>
            <a:endParaRPr lang="fr-FR"/>
          </a:p>
        </p:txBody>
      </p:sp>
    </p:spTree>
    <p:extLst>
      <p:ext uri="{BB962C8B-B14F-4D97-AF65-F5344CB8AC3E}">
        <p14:creationId xmlns:p14="http://schemas.microsoft.com/office/powerpoint/2010/main" xmlns="" val="41012123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2"/>
                </a:solidFill>
              </a:rPr>
              <a:t>5) Evolution</a:t>
            </a:r>
            <a:endParaRPr lang="fr-FR" b="1" dirty="0">
              <a:solidFill>
                <a:schemeClr val="accent2"/>
              </a:solidFill>
            </a:endParaRPr>
          </a:p>
        </p:txBody>
      </p:sp>
      <p:sp>
        <p:nvSpPr>
          <p:cNvPr id="3" name="Espace réservé du contenu 2"/>
          <p:cNvSpPr>
            <a:spLocks noGrp="1"/>
          </p:cNvSpPr>
          <p:nvPr>
            <p:ph idx="1"/>
          </p:nvPr>
        </p:nvSpPr>
        <p:spPr/>
        <p:txBody>
          <a:bodyPr/>
          <a:lstStyle/>
          <a:p>
            <a:pPr>
              <a:buFont typeface="Wingdings" panose="05000000000000000000" pitchFamily="2" charset="2"/>
              <a:buChar char="q"/>
            </a:pPr>
            <a:r>
              <a:rPr lang="fr-FR" altLang="fr-FR" dirty="0" smtClean="0"/>
              <a:t> Risque évolutif vers un trouble panique </a:t>
            </a:r>
          </a:p>
          <a:p>
            <a:pPr>
              <a:buFont typeface="Wingdings" panose="05000000000000000000" pitchFamily="2" charset="2"/>
              <a:buChar char="q"/>
            </a:pPr>
            <a:r>
              <a:rPr lang="fr-FR" altLang="fr-FR" dirty="0" smtClean="0"/>
              <a:t> Risque évolutif vers une complication dépressive</a:t>
            </a:r>
          </a:p>
          <a:p>
            <a:pPr>
              <a:buFont typeface="Wingdings" panose="05000000000000000000" pitchFamily="2" charset="2"/>
              <a:buChar char="q"/>
            </a:pPr>
            <a:r>
              <a:rPr lang="fr-FR" altLang="fr-FR" dirty="0" smtClean="0"/>
              <a:t> Dépendance aux BZD ou à l’alcool</a:t>
            </a:r>
          </a:p>
          <a:p>
            <a:pPr>
              <a:buFont typeface="Wingdings" panose="05000000000000000000" pitchFamily="2" charset="2"/>
              <a:buChar char="q"/>
            </a:pPr>
            <a:r>
              <a:rPr lang="fr-FR" altLang="fr-FR" dirty="0" smtClean="0"/>
              <a:t> L’évolution est difficiles à prévoir, pouvant durer toute la vie du sujet. </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23</a:t>
            </a:fld>
            <a:endParaRPr lang="fr-FR"/>
          </a:p>
        </p:txBody>
      </p:sp>
      <p:sp>
        <p:nvSpPr>
          <p:cNvPr id="5" name="Espace réservé de la date 4"/>
          <p:cNvSpPr>
            <a:spLocks noGrp="1"/>
          </p:cNvSpPr>
          <p:nvPr>
            <p:ph type="dt" sz="half" idx="10"/>
          </p:nvPr>
        </p:nvSpPr>
        <p:spPr/>
        <p:txBody>
          <a:bodyPr/>
          <a:lstStyle/>
          <a:p>
            <a:fld id="{635EF4E7-3EDE-4DCC-A40C-036E758D8D62}" type="datetime1">
              <a:rPr lang="fr-FR" smtClean="0"/>
              <a:pPr/>
              <a:t>02/02/2021</a:t>
            </a:fld>
            <a:endParaRPr lang="fr-FR"/>
          </a:p>
        </p:txBody>
      </p:sp>
    </p:spTree>
    <p:extLst>
      <p:ext uri="{BB962C8B-B14F-4D97-AF65-F5344CB8AC3E}">
        <p14:creationId xmlns:p14="http://schemas.microsoft.com/office/powerpoint/2010/main" xmlns="" val="23069505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I. Introduction</a:t>
            </a:r>
            <a:endParaRPr lang="fr-FR" b="1"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pPr lvl="0">
              <a:lnSpc>
                <a:spcPct val="150000"/>
              </a:lnSpc>
            </a:pPr>
            <a:r>
              <a:rPr lang="fr-FR" sz="2600" b="1" dirty="0" smtClean="0">
                <a:solidFill>
                  <a:srgbClr val="0070C0"/>
                </a:solidFill>
              </a:rPr>
              <a:t>L’anxiété</a:t>
            </a:r>
            <a:r>
              <a:rPr lang="fr-FR" sz="2600" dirty="0" smtClean="0"/>
              <a:t> </a:t>
            </a:r>
            <a:r>
              <a:rPr lang="fr-FR" sz="2600" dirty="0"/>
              <a:t>est la crainte d’un danger imprécis, un sentiment pénible d’attente et un sentiment d’insécurité </a:t>
            </a:r>
            <a:r>
              <a:rPr lang="fr-FR" sz="2600" dirty="0" smtClean="0"/>
              <a:t>indéfinissable. Elle </a:t>
            </a:r>
            <a:r>
              <a:rPr lang="fr-FR" sz="2600" dirty="0"/>
              <a:t>n’est pas en soi un phénomène pathologique, elle le devient lorsque:</a:t>
            </a:r>
          </a:p>
          <a:p>
            <a:pPr lvl="1">
              <a:lnSpc>
                <a:spcPct val="150000"/>
              </a:lnSpc>
              <a:buFont typeface="Wingdings" panose="05000000000000000000" pitchFamily="2" charset="2"/>
              <a:buChar char="Ø"/>
            </a:pPr>
            <a:r>
              <a:rPr lang="fr-FR" sz="2000" dirty="0"/>
              <a:t>Elle est </a:t>
            </a:r>
            <a:r>
              <a:rPr lang="fr-FR" sz="2000" b="1" dirty="0"/>
              <a:t>intense</a:t>
            </a:r>
            <a:r>
              <a:rPr lang="fr-FR" sz="2000" dirty="0"/>
              <a:t> : perturbe la vie du sujet et son adaptation socioprofessionnelle.</a:t>
            </a:r>
          </a:p>
          <a:p>
            <a:pPr lvl="1">
              <a:lnSpc>
                <a:spcPct val="150000"/>
              </a:lnSpc>
              <a:buFont typeface="Wingdings" panose="05000000000000000000" pitchFamily="2" charset="2"/>
              <a:buChar char="Ø"/>
            </a:pPr>
            <a:r>
              <a:rPr lang="fr-FR" sz="2000" dirty="0"/>
              <a:t>Elle est </a:t>
            </a:r>
            <a:r>
              <a:rPr lang="fr-FR" sz="2000" b="1" dirty="0"/>
              <a:t>disproportionnée</a:t>
            </a:r>
            <a:r>
              <a:rPr lang="fr-FR" sz="2000" dirty="0"/>
              <a:t> avec le danger </a:t>
            </a:r>
            <a:r>
              <a:rPr lang="fr-FR" sz="2000" dirty="0" smtClean="0"/>
              <a:t>évoqué.</a:t>
            </a:r>
          </a:p>
          <a:p>
            <a:pPr lvl="1">
              <a:lnSpc>
                <a:spcPct val="150000"/>
              </a:lnSpc>
              <a:buFont typeface="Wingdings" panose="05000000000000000000" pitchFamily="2" charset="2"/>
              <a:buChar char="Ø"/>
            </a:pPr>
            <a:r>
              <a:rPr lang="fr-FR" sz="2000" dirty="0" smtClean="0"/>
              <a:t>Elle </a:t>
            </a:r>
            <a:r>
              <a:rPr lang="fr-FR" sz="2000" b="1" dirty="0"/>
              <a:t>persiste</a:t>
            </a:r>
            <a:r>
              <a:rPr lang="fr-FR" sz="2000" dirty="0"/>
              <a:t> après disparition du danger</a:t>
            </a:r>
            <a:r>
              <a:rPr lang="fr-FR" sz="2000" dirty="0" smtClean="0"/>
              <a:t>.</a:t>
            </a:r>
            <a:endParaRPr lang="fr-FR" dirty="0" smtClean="0"/>
          </a:p>
          <a:p>
            <a:pPr>
              <a:lnSpc>
                <a:spcPct val="150000"/>
              </a:lnSpc>
            </a:pPr>
            <a:r>
              <a:rPr lang="fr-FR" sz="2600" b="1" dirty="0">
                <a:solidFill>
                  <a:srgbClr val="0070C0"/>
                </a:solidFill>
              </a:rPr>
              <a:t>Syndrome anxieux </a:t>
            </a:r>
            <a:r>
              <a:rPr lang="fr-FR" sz="2400" dirty="0" smtClean="0"/>
              <a:t>= manifestations psychiques + physiques + comportementales</a:t>
            </a:r>
          </a:p>
          <a:p>
            <a:pPr>
              <a:lnSpc>
                <a:spcPct val="150000"/>
              </a:lnSpc>
            </a:pPr>
            <a:r>
              <a:rPr lang="fr-FR" sz="2400" dirty="0" smtClean="0"/>
              <a:t>Principales </a:t>
            </a:r>
            <a:r>
              <a:rPr lang="fr-FR" sz="2600" b="1" dirty="0">
                <a:solidFill>
                  <a:srgbClr val="0070C0"/>
                </a:solidFill>
              </a:rPr>
              <a:t>étiologies</a:t>
            </a:r>
            <a:r>
              <a:rPr lang="fr-FR" sz="2400" dirty="0" smtClean="0"/>
              <a:t> du </a:t>
            </a:r>
            <a:r>
              <a:rPr lang="fr-FR" sz="2400" dirty="0" err="1" smtClean="0"/>
              <a:t>Sd</a:t>
            </a:r>
            <a:r>
              <a:rPr lang="fr-FR" sz="2400" dirty="0" smtClean="0"/>
              <a:t> anxieux : TP+++, TAG+++</a:t>
            </a:r>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3</a:t>
            </a:fld>
            <a:endParaRPr lang="fr-FR"/>
          </a:p>
        </p:txBody>
      </p:sp>
      <p:sp>
        <p:nvSpPr>
          <p:cNvPr id="5" name="Espace réservé de la date 4"/>
          <p:cNvSpPr>
            <a:spLocks noGrp="1"/>
          </p:cNvSpPr>
          <p:nvPr>
            <p:ph type="dt" sz="half" idx="10"/>
          </p:nvPr>
        </p:nvSpPr>
        <p:spPr/>
        <p:txBody>
          <a:bodyPr/>
          <a:lstStyle/>
          <a:p>
            <a:fld id="{B5EF9681-5DF3-4121-9641-375CBCF670B9}" type="datetime1">
              <a:rPr lang="fr-FR" smtClean="0"/>
              <a:pPr/>
              <a:t>02/02/2021</a:t>
            </a:fld>
            <a:endParaRPr lang="fr-FR"/>
          </a:p>
        </p:txBody>
      </p:sp>
    </p:spTree>
    <p:extLst>
      <p:ext uri="{BB962C8B-B14F-4D97-AF65-F5344CB8AC3E}">
        <p14:creationId xmlns:p14="http://schemas.microsoft.com/office/powerpoint/2010/main" xmlns="" val="3138076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rPr>
              <a:t>II. Syndrome anxieux</a:t>
            </a:r>
            <a:endParaRPr lang="fr-FR" dirty="0"/>
          </a:p>
        </p:txBody>
      </p:sp>
      <p:sp>
        <p:nvSpPr>
          <p:cNvPr id="3" name="Espace réservé du contenu 2"/>
          <p:cNvSpPr>
            <a:spLocks noGrp="1"/>
          </p:cNvSpPr>
          <p:nvPr>
            <p:ph idx="1"/>
          </p:nvPr>
        </p:nvSpPr>
        <p:spPr>
          <a:xfrm>
            <a:off x="838200" y="1825625"/>
            <a:ext cx="10661074" cy="4351338"/>
          </a:xfrm>
        </p:spPr>
        <p:txBody>
          <a:bodyPr>
            <a:normAutofit fontScale="92500" lnSpcReduction="10000"/>
          </a:bodyPr>
          <a:lstStyle/>
          <a:p>
            <a:pPr marL="514350" indent="-514350">
              <a:lnSpc>
                <a:spcPct val="110000"/>
              </a:lnSpc>
              <a:buFont typeface="+mj-lt"/>
              <a:buAutoNum type="arabicParenR"/>
            </a:pPr>
            <a:r>
              <a:rPr lang="fr-FR" b="1" dirty="0" smtClean="0">
                <a:solidFill>
                  <a:srgbClr val="00B050"/>
                </a:solidFill>
              </a:rPr>
              <a:t>Symptômes psychiques :</a:t>
            </a:r>
          </a:p>
          <a:p>
            <a:pPr>
              <a:lnSpc>
                <a:spcPct val="110000"/>
              </a:lnSpc>
              <a:buFont typeface="Wingdings" panose="05000000000000000000" pitchFamily="2" charset="2"/>
              <a:buChar char="§"/>
            </a:pPr>
            <a:r>
              <a:rPr lang="fr-FR" b="1" dirty="0" smtClean="0">
                <a:solidFill>
                  <a:srgbClr val="0070C0"/>
                </a:solidFill>
              </a:rPr>
              <a:t>Hypervigilance</a:t>
            </a:r>
            <a:r>
              <a:rPr lang="fr-FR" dirty="0" smtClean="0"/>
              <a:t>           </a:t>
            </a:r>
            <a:r>
              <a:rPr lang="fr-FR" b="1" dirty="0" smtClean="0">
                <a:solidFill>
                  <a:srgbClr val="0070C0"/>
                </a:solidFill>
              </a:rPr>
              <a:t>troubles d’attention</a:t>
            </a:r>
            <a:r>
              <a:rPr lang="fr-FR" dirty="0" smtClean="0"/>
              <a:t>          </a:t>
            </a:r>
            <a:r>
              <a:rPr lang="fr-FR" b="1" dirty="0" smtClean="0">
                <a:solidFill>
                  <a:srgbClr val="0070C0"/>
                </a:solidFill>
              </a:rPr>
              <a:t>troubles mnésiques</a:t>
            </a:r>
          </a:p>
          <a:p>
            <a:pPr>
              <a:lnSpc>
                <a:spcPct val="110000"/>
              </a:lnSpc>
              <a:buFont typeface="Wingdings" panose="05000000000000000000" pitchFamily="2" charset="2"/>
              <a:buChar char="§"/>
            </a:pPr>
            <a:r>
              <a:rPr lang="fr-FR" b="1" dirty="0" smtClean="0">
                <a:solidFill>
                  <a:srgbClr val="0070C0"/>
                </a:solidFill>
              </a:rPr>
              <a:t>Pensées anxieuses </a:t>
            </a:r>
            <a:r>
              <a:rPr lang="fr-FR" dirty="0" smtClean="0"/>
              <a:t>: Idées ou monologues intérieurs pathologiques car: </a:t>
            </a:r>
          </a:p>
          <a:p>
            <a:pPr lvl="1">
              <a:lnSpc>
                <a:spcPct val="110000"/>
              </a:lnSpc>
            </a:pPr>
            <a:r>
              <a:rPr lang="fr-FR" dirty="0" smtClean="0"/>
              <a:t>exagérées, intrusives, répétitives, incontrôlables</a:t>
            </a:r>
          </a:p>
          <a:p>
            <a:pPr lvl="1">
              <a:lnSpc>
                <a:spcPct val="110000"/>
              </a:lnSpc>
            </a:pPr>
            <a:r>
              <a:rPr lang="fr-FR" dirty="0" smtClean="0"/>
              <a:t>Entraînent des difficultés de concentration et d’attention </a:t>
            </a:r>
          </a:p>
          <a:p>
            <a:pPr lvl="1">
              <a:lnSpc>
                <a:spcPct val="110000"/>
              </a:lnSpc>
            </a:pPr>
            <a:r>
              <a:rPr lang="fr-FR" dirty="0" smtClean="0"/>
              <a:t>Reconnus comme absurde et disproportionné.</a:t>
            </a:r>
          </a:p>
          <a:p>
            <a:pPr lvl="1">
              <a:lnSpc>
                <a:spcPct val="110000"/>
              </a:lnSpc>
            </a:pPr>
            <a:r>
              <a:rPr lang="fr-FR" dirty="0" smtClean="0"/>
              <a:t>Peuvent concernés des éléments du passé, du présent ou du futur. </a:t>
            </a:r>
          </a:p>
          <a:p>
            <a:pPr lvl="1">
              <a:lnSpc>
                <a:spcPct val="110000"/>
              </a:lnSpc>
            </a:pPr>
            <a:r>
              <a:rPr lang="fr-FR" dirty="0" smtClean="0"/>
              <a:t>Le contenu différent selon les troubles anxieux. </a:t>
            </a:r>
          </a:p>
          <a:p>
            <a:pPr>
              <a:lnSpc>
                <a:spcPct val="110000"/>
              </a:lnSpc>
              <a:buFont typeface="Wingdings" panose="05000000000000000000" pitchFamily="2" charset="2"/>
              <a:buChar char="§"/>
            </a:pPr>
            <a:r>
              <a:rPr lang="fr-FR" b="1" dirty="0" smtClean="0">
                <a:solidFill>
                  <a:srgbClr val="0070C0"/>
                </a:solidFill>
              </a:rPr>
              <a:t>Émotions et états émotionnels</a:t>
            </a:r>
          </a:p>
          <a:p>
            <a:pPr lvl="1">
              <a:lnSpc>
                <a:spcPct val="110000"/>
              </a:lnSpc>
            </a:pPr>
            <a:r>
              <a:rPr lang="fr-FR" dirty="0" smtClean="0"/>
              <a:t>Hypersensibilité et une réaction émotionnelle exagérée</a:t>
            </a:r>
          </a:p>
          <a:p>
            <a:pPr lvl="1">
              <a:lnSpc>
                <a:spcPct val="110000"/>
              </a:lnSpc>
            </a:pPr>
            <a:r>
              <a:rPr lang="fr-FR" dirty="0" smtClean="0"/>
              <a:t>Irritabilité, colère, tristesse, regrets.</a:t>
            </a:r>
          </a:p>
          <a:p>
            <a:pPr>
              <a:buFont typeface="Wingdings" panose="05000000000000000000" pitchFamily="2" charset="2"/>
              <a:buChar char="§"/>
            </a:pPr>
            <a:endParaRPr lang="fr-FR" dirty="0"/>
          </a:p>
        </p:txBody>
      </p:sp>
      <p:sp>
        <p:nvSpPr>
          <p:cNvPr id="4" name="Flèche droite 3"/>
          <p:cNvSpPr/>
          <p:nvPr/>
        </p:nvSpPr>
        <p:spPr>
          <a:xfrm>
            <a:off x="2514610" y="2396833"/>
            <a:ext cx="425828" cy="207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5123221" y="2396833"/>
            <a:ext cx="351924" cy="207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numéro de diapositive 5"/>
          <p:cNvSpPr>
            <a:spLocks noGrp="1"/>
          </p:cNvSpPr>
          <p:nvPr>
            <p:ph type="sldNum" sz="quarter" idx="12"/>
          </p:nvPr>
        </p:nvSpPr>
        <p:spPr/>
        <p:txBody>
          <a:bodyPr/>
          <a:lstStyle/>
          <a:p>
            <a:fld id="{DB7F0FD8-EB06-4FED-A8F2-F576E526A6BA}" type="slidenum">
              <a:rPr lang="fr-FR" smtClean="0"/>
              <a:pPr/>
              <a:t>4</a:t>
            </a:fld>
            <a:endParaRPr lang="fr-FR"/>
          </a:p>
        </p:txBody>
      </p:sp>
      <p:sp>
        <p:nvSpPr>
          <p:cNvPr id="7" name="Espace réservé de la date 6"/>
          <p:cNvSpPr>
            <a:spLocks noGrp="1"/>
          </p:cNvSpPr>
          <p:nvPr>
            <p:ph type="dt" sz="half" idx="10"/>
          </p:nvPr>
        </p:nvSpPr>
        <p:spPr/>
        <p:txBody>
          <a:bodyPr/>
          <a:lstStyle/>
          <a:p>
            <a:fld id="{671BC1B2-8C4E-46B5-AE69-64F2562C8399}" type="datetime1">
              <a:rPr lang="fr-FR" smtClean="0"/>
              <a:pPr/>
              <a:t>02/02/2021</a:t>
            </a:fld>
            <a:endParaRPr lang="fr-FR"/>
          </a:p>
        </p:txBody>
      </p:sp>
    </p:spTree>
    <p:extLst>
      <p:ext uri="{BB962C8B-B14F-4D97-AF65-F5344CB8AC3E}">
        <p14:creationId xmlns:p14="http://schemas.microsoft.com/office/powerpoint/2010/main" xmlns="" val="2416586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514350" indent="-514350">
              <a:buFont typeface="+mj-lt"/>
              <a:buAutoNum type="arabicParenR" startAt="2"/>
            </a:pPr>
            <a:r>
              <a:rPr lang="fr-FR" b="1" dirty="0" smtClean="0">
                <a:solidFill>
                  <a:srgbClr val="00B050"/>
                </a:solidFill>
              </a:rPr>
              <a:t>Symptômes comportementaux :</a:t>
            </a:r>
          </a:p>
          <a:p>
            <a:pPr>
              <a:buFont typeface="Wingdings" panose="05000000000000000000" pitchFamily="2" charset="2"/>
              <a:buChar char="v"/>
            </a:pPr>
            <a:r>
              <a:rPr lang="fr-FR" b="1" dirty="0" smtClean="0">
                <a:solidFill>
                  <a:srgbClr val="0070C0"/>
                </a:solidFill>
              </a:rPr>
              <a:t>Agitation anxieuse</a:t>
            </a:r>
          </a:p>
          <a:p>
            <a:pPr marL="0" indent="0">
              <a:buNone/>
            </a:pPr>
            <a:r>
              <a:rPr lang="fr-FR" dirty="0" smtClean="0"/>
              <a:t>agitation d’intensité variable, difficulté à se détendre voire l’impossibilité à tenir en place et à rester sans rien faire. </a:t>
            </a:r>
          </a:p>
          <a:p>
            <a:pPr>
              <a:buFont typeface="Wingdings" panose="05000000000000000000" pitchFamily="2" charset="2"/>
              <a:buChar char="v"/>
            </a:pPr>
            <a:r>
              <a:rPr lang="fr-FR" b="1" dirty="0" smtClean="0">
                <a:solidFill>
                  <a:srgbClr val="0070C0"/>
                </a:solidFill>
              </a:rPr>
              <a:t>Inhibition anxieuse </a:t>
            </a:r>
          </a:p>
          <a:p>
            <a:pPr marL="0" indent="0">
              <a:buNone/>
            </a:pPr>
            <a:r>
              <a:rPr lang="fr-FR" dirty="0" smtClean="0"/>
              <a:t>Dans les formes aiguës, l’anxiété peut devenir paralysante comme dans une crise d’angoisse où le sujet ne peut plus agir, reste sidéré et complètement inhibé. </a:t>
            </a:r>
          </a:p>
          <a:p>
            <a:pPr>
              <a:buFont typeface="Wingdings" panose="05000000000000000000" pitchFamily="2" charset="2"/>
              <a:buChar char="v"/>
            </a:pPr>
            <a:r>
              <a:rPr lang="fr-FR" b="1" dirty="0" smtClean="0">
                <a:solidFill>
                  <a:srgbClr val="0070C0"/>
                </a:solidFill>
              </a:rPr>
              <a:t>Évitements et fuite anticipatoire</a:t>
            </a:r>
          </a:p>
          <a:p>
            <a:pPr marL="0" indent="0">
              <a:buNone/>
            </a:pPr>
            <a:r>
              <a:rPr lang="fr-FR" dirty="0" smtClean="0"/>
              <a:t>Les comportements d’évitement réduisent le niveau d’anxiété anticipatoire mais ont pour conséquence de maintenir les troubles anxieux et phobiques. </a:t>
            </a:r>
          </a:p>
          <a:p>
            <a:pPr marL="0" indent="0">
              <a:buNone/>
            </a:pPr>
            <a:endParaRPr lang="fr-FR" b="1" dirty="0" smtClean="0">
              <a:solidFill>
                <a:srgbClr val="00B050"/>
              </a:solidFill>
            </a:endParaRP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5</a:t>
            </a:fld>
            <a:endParaRPr lang="fr-FR"/>
          </a:p>
        </p:txBody>
      </p:sp>
      <p:sp>
        <p:nvSpPr>
          <p:cNvPr id="5" name="Espace réservé de la date 4"/>
          <p:cNvSpPr>
            <a:spLocks noGrp="1"/>
          </p:cNvSpPr>
          <p:nvPr>
            <p:ph type="dt" sz="half" idx="10"/>
          </p:nvPr>
        </p:nvSpPr>
        <p:spPr/>
        <p:txBody>
          <a:bodyPr/>
          <a:lstStyle/>
          <a:p>
            <a:fld id="{4CBF150E-D2F2-4256-9A03-E284DFC82523}" type="datetime1">
              <a:rPr lang="fr-FR" smtClean="0"/>
              <a:pPr/>
              <a:t>02/02/2021</a:t>
            </a:fld>
            <a:endParaRPr lang="fr-FR"/>
          </a:p>
        </p:txBody>
      </p:sp>
    </p:spTree>
    <p:extLst>
      <p:ext uri="{BB962C8B-B14F-4D97-AF65-F5344CB8AC3E}">
        <p14:creationId xmlns:p14="http://schemas.microsoft.com/office/powerpoint/2010/main" xmlns="" val="1685175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lnSpcReduction="10000"/>
          </a:bodyPr>
          <a:lstStyle/>
          <a:p>
            <a:pPr marL="514350" indent="-514350">
              <a:lnSpc>
                <a:spcPct val="110000"/>
              </a:lnSpc>
              <a:buFont typeface="+mj-lt"/>
              <a:buAutoNum type="arabicParenR" startAt="3"/>
            </a:pPr>
            <a:r>
              <a:rPr lang="fr-FR" b="1" dirty="0" smtClean="0">
                <a:solidFill>
                  <a:srgbClr val="00B050"/>
                </a:solidFill>
              </a:rPr>
              <a:t>Symptômes physiques :</a:t>
            </a:r>
          </a:p>
          <a:p>
            <a:pPr>
              <a:lnSpc>
                <a:spcPct val="110000"/>
              </a:lnSpc>
              <a:buFont typeface="Wingdings" panose="05000000000000000000" pitchFamily="2" charset="2"/>
              <a:buChar char="§"/>
            </a:pPr>
            <a:r>
              <a:rPr lang="fr-FR" b="1" dirty="0" smtClean="0">
                <a:solidFill>
                  <a:srgbClr val="0070C0"/>
                </a:solidFill>
              </a:rPr>
              <a:t>Cardiovasculaires : </a:t>
            </a:r>
            <a:r>
              <a:rPr lang="fr-FR" dirty="0" smtClean="0"/>
              <a:t>précordialgie, palpitation, tachycardies…</a:t>
            </a:r>
          </a:p>
          <a:p>
            <a:pPr>
              <a:lnSpc>
                <a:spcPct val="110000"/>
              </a:lnSpc>
              <a:buFont typeface="Wingdings" panose="05000000000000000000" pitchFamily="2" charset="2"/>
              <a:buChar char="§"/>
            </a:pPr>
            <a:r>
              <a:rPr lang="fr-FR" b="1" dirty="0" smtClean="0">
                <a:solidFill>
                  <a:srgbClr val="0070C0"/>
                </a:solidFill>
              </a:rPr>
              <a:t>Respiratoires: </a:t>
            </a:r>
            <a:r>
              <a:rPr lang="fr-FR" dirty="0" smtClean="0"/>
              <a:t>dyspnée, polypnée         hypocapnie (vertige, flou visuel, céphalée)</a:t>
            </a:r>
          </a:p>
          <a:p>
            <a:pPr>
              <a:lnSpc>
                <a:spcPct val="110000"/>
              </a:lnSpc>
              <a:buFont typeface="Wingdings" panose="05000000000000000000" pitchFamily="2" charset="2"/>
              <a:buChar char="§"/>
            </a:pPr>
            <a:r>
              <a:rPr lang="fr-FR" b="1" dirty="0" smtClean="0">
                <a:solidFill>
                  <a:srgbClr val="0070C0"/>
                </a:solidFill>
              </a:rPr>
              <a:t>Digestifs: </a:t>
            </a:r>
            <a:r>
              <a:rPr lang="fr-FR" dirty="0" smtClean="0"/>
              <a:t>spasme laryngée(boule œsophagienne), diarrhée motrice, douleurs abdominal, nausée…</a:t>
            </a:r>
          </a:p>
          <a:p>
            <a:pPr>
              <a:lnSpc>
                <a:spcPct val="110000"/>
              </a:lnSpc>
              <a:buFont typeface="Wingdings" panose="05000000000000000000" pitchFamily="2" charset="2"/>
              <a:buChar char="§"/>
            </a:pPr>
            <a:r>
              <a:rPr lang="fr-FR" b="1" dirty="0" smtClean="0">
                <a:solidFill>
                  <a:srgbClr val="0070C0"/>
                </a:solidFill>
              </a:rPr>
              <a:t>Génito-urinaires: </a:t>
            </a:r>
            <a:r>
              <a:rPr lang="fr-FR" dirty="0" smtClean="0"/>
              <a:t>pollakiurie, cycle irrégulier, troubles sexuels</a:t>
            </a:r>
          </a:p>
          <a:p>
            <a:pPr>
              <a:lnSpc>
                <a:spcPct val="110000"/>
              </a:lnSpc>
              <a:buFont typeface="Wingdings" panose="05000000000000000000" pitchFamily="2" charset="2"/>
              <a:buChar char="§"/>
            </a:pPr>
            <a:r>
              <a:rPr lang="fr-FR" b="1" dirty="0" smtClean="0">
                <a:solidFill>
                  <a:srgbClr val="0070C0"/>
                </a:solidFill>
              </a:rPr>
              <a:t>Neuromusculaires: </a:t>
            </a:r>
            <a:r>
              <a:rPr lang="fr-FR" dirty="0" smtClean="0"/>
              <a:t>fourmillements (visage, membres), contracture musculaire (bruxisme, poings serrés, agrippement à un objet, posture et marche tendues…)</a:t>
            </a:r>
          </a:p>
          <a:p>
            <a:pPr>
              <a:lnSpc>
                <a:spcPct val="110000"/>
              </a:lnSpc>
              <a:buFont typeface="Wingdings" panose="05000000000000000000" pitchFamily="2" charset="2"/>
              <a:buChar char="§"/>
            </a:pPr>
            <a:r>
              <a:rPr lang="fr-FR" b="1" dirty="0" smtClean="0">
                <a:solidFill>
                  <a:srgbClr val="0070C0"/>
                </a:solidFill>
              </a:rPr>
              <a:t>Autres : </a:t>
            </a:r>
            <a:r>
              <a:rPr lang="fr-FR" dirty="0" smtClean="0"/>
              <a:t>céphalée de tension, vertiges, insomnie (hypervigilance)</a:t>
            </a:r>
            <a:endParaRPr lang="fr-FR" dirty="0"/>
          </a:p>
        </p:txBody>
      </p:sp>
      <p:sp>
        <p:nvSpPr>
          <p:cNvPr id="7" name="Flèche droite 6"/>
          <p:cNvSpPr/>
          <p:nvPr/>
        </p:nvSpPr>
        <p:spPr>
          <a:xfrm>
            <a:off x="4754038" y="2928726"/>
            <a:ext cx="352705" cy="206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6</a:t>
            </a:fld>
            <a:endParaRPr lang="fr-FR"/>
          </a:p>
        </p:txBody>
      </p:sp>
      <p:sp>
        <p:nvSpPr>
          <p:cNvPr id="5" name="Espace réservé de la date 4"/>
          <p:cNvSpPr>
            <a:spLocks noGrp="1"/>
          </p:cNvSpPr>
          <p:nvPr>
            <p:ph type="dt" sz="half" idx="10"/>
          </p:nvPr>
        </p:nvSpPr>
        <p:spPr/>
        <p:txBody>
          <a:bodyPr/>
          <a:lstStyle/>
          <a:p>
            <a:fld id="{6BED95BC-62B0-47FC-96CD-4BB6F7FF6A22}" type="datetime1">
              <a:rPr lang="fr-FR" smtClean="0"/>
              <a:pPr/>
              <a:t>02/02/2021</a:t>
            </a:fld>
            <a:endParaRPr lang="fr-FR"/>
          </a:p>
        </p:txBody>
      </p:sp>
    </p:spTree>
    <p:extLst>
      <p:ext uri="{BB962C8B-B14F-4D97-AF65-F5344CB8AC3E}">
        <p14:creationId xmlns:p14="http://schemas.microsoft.com/office/powerpoint/2010/main" xmlns="" val="3061314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III. Trouble panique</a:t>
            </a:r>
            <a:endParaRPr lang="fr-FR" dirty="0"/>
          </a:p>
        </p:txBody>
      </p:sp>
      <p:sp>
        <p:nvSpPr>
          <p:cNvPr id="3" name="Espace réservé du contenu 2"/>
          <p:cNvSpPr>
            <a:spLocks noGrp="1"/>
          </p:cNvSpPr>
          <p:nvPr>
            <p:ph idx="1"/>
          </p:nvPr>
        </p:nvSpPr>
        <p:spPr/>
        <p:txBody>
          <a:bodyPr>
            <a:normAutofit lnSpcReduction="10000"/>
          </a:bodyPr>
          <a:lstStyle/>
          <a:p>
            <a:pPr marL="1028700" lvl="1" indent="-571500">
              <a:lnSpc>
                <a:spcPct val="150000"/>
              </a:lnSpc>
              <a:buFont typeface="+mj-lt"/>
              <a:buAutoNum type="arabicParenR"/>
            </a:pPr>
            <a:r>
              <a:rPr lang="fr-FR" sz="3200" b="1" dirty="0" smtClean="0">
                <a:solidFill>
                  <a:schemeClr val="accent2"/>
                </a:solidFill>
              </a:rPr>
              <a:t>Introduction</a:t>
            </a:r>
          </a:p>
          <a:p>
            <a:pPr marL="1028700" lvl="1" indent="-571500">
              <a:lnSpc>
                <a:spcPct val="150000"/>
              </a:lnSpc>
              <a:buFont typeface="+mj-lt"/>
              <a:buAutoNum type="arabicParenR"/>
            </a:pPr>
            <a:r>
              <a:rPr lang="fr-FR" sz="3200" b="1" dirty="0" smtClean="0">
                <a:solidFill>
                  <a:schemeClr val="accent2"/>
                </a:solidFill>
              </a:rPr>
              <a:t>Diagnostic positif</a:t>
            </a:r>
          </a:p>
          <a:p>
            <a:pPr marL="1028700" lvl="1" indent="-571500">
              <a:lnSpc>
                <a:spcPct val="150000"/>
              </a:lnSpc>
              <a:buFont typeface="+mj-lt"/>
              <a:buAutoNum type="arabicParenR"/>
            </a:pPr>
            <a:r>
              <a:rPr lang="fr-FR" sz="3200" b="1" dirty="0" smtClean="0">
                <a:solidFill>
                  <a:schemeClr val="accent2"/>
                </a:solidFill>
              </a:rPr>
              <a:t>Diagnostic différentiel</a:t>
            </a:r>
          </a:p>
          <a:p>
            <a:pPr marL="1028700" lvl="1" indent="-571500">
              <a:lnSpc>
                <a:spcPct val="150000"/>
              </a:lnSpc>
              <a:buFont typeface="+mj-lt"/>
              <a:buAutoNum type="arabicParenR"/>
            </a:pPr>
            <a:r>
              <a:rPr lang="fr-FR" sz="3200" b="1" dirty="0" smtClean="0">
                <a:solidFill>
                  <a:schemeClr val="accent2"/>
                </a:solidFill>
              </a:rPr>
              <a:t>CAT</a:t>
            </a:r>
          </a:p>
          <a:p>
            <a:pPr marL="1028700" lvl="1" indent="-571500">
              <a:lnSpc>
                <a:spcPct val="150000"/>
              </a:lnSpc>
              <a:buFont typeface="+mj-lt"/>
              <a:buAutoNum type="arabicParenR"/>
            </a:pPr>
            <a:r>
              <a:rPr lang="fr-FR" sz="3200" b="1" dirty="0" smtClean="0">
                <a:solidFill>
                  <a:schemeClr val="accent2"/>
                </a:solidFill>
              </a:rPr>
              <a:t>Evolution</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7</a:t>
            </a:fld>
            <a:endParaRPr lang="fr-FR"/>
          </a:p>
        </p:txBody>
      </p:sp>
      <p:sp>
        <p:nvSpPr>
          <p:cNvPr id="5" name="Espace réservé de la date 4"/>
          <p:cNvSpPr>
            <a:spLocks noGrp="1"/>
          </p:cNvSpPr>
          <p:nvPr>
            <p:ph type="dt" sz="half" idx="10"/>
          </p:nvPr>
        </p:nvSpPr>
        <p:spPr/>
        <p:txBody>
          <a:bodyPr/>
          <a:lstStyle/>
          <a:p>
            <a:fld id="{F3318D2B-A0F0-4303-A97D-31493B8D6DD5}" type="datetime1">
              <a:rPr lang="fr-FR" smtClean="0"/>
              <a:pPr/>
              <a:t>02/02/2021</a:t>
            </a:fld>
            <a:endParaRPr lang="fr-FR"/>
          </a:p>
        </p:txBody>
      </p:sp>
    </p:spTree>
    <p:extLst>
      <p:ext uri="{BB962C8B-B14F-4D97-AF65-F5344CB8AC3E}">
        <p14:creationId xmlns:p14="http://schemas.microsoft.com/office/powerpoint/2010/main" xmlns="" val="1273640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2"/>
                </a:solidFill>
              </a:rPr>
              <a:t>1) Introduction</a:t>
            </a:r>
            <a:endParaRPr lang="fr-FR" b="1" dirty="0">
              <a:solidFill>
                <a:schemeClr val="accent2"/>
              </a:solidFill>
            </a:endParaRPr>
          </a:p>
        </p:txBody>
      </p:sp>
      <p:sp>
        <p:nvSpPr>
          <p:cNvPr id="3" name="Espace réservé du contenu 2"/>
          <p:cNvSpPr>
            <a:spLocks noGrp="1"/>
          </p:cNvSpPr>
          <p:nvPr>
            <p:ph idx="1"/>
          </p:nvPr>
        </p:nvSpPr>
        <p:spPr/>
        <p:txBody>
          <a:bodyPr>
            <a:normAutofit lnSpcReduction="10000"/>
          </a:bodyPr>
          <a:lstStyle/>
          <a:p>
            <a:pPr>
              <a:buFont typeface="Wingdings" panose="05000000000000000000" pitchFamily="2" charset="2"/>
              <a:buChar char="q"/>
              <a:defRPr/>
            </a:pPr>
            <a:r>
              <a:rPr lang="fr-FR" b="1" dirty="0" smtClean="0">
                <a:solidFill>
                  <a:srgbClr val="0070C0"/>
                </a:solidFill>
              </a:rPr>
              <a:t>Définition </a:t>
            </a:r>
            <a:endParaRPr lang="fr-FR" b="1" dirty="0">
              <a:solidFill>
                <a:srgbClr val="0070C0"/>
              </a:solidFill>
            </a:endParaRPr>
          </a:p>
          <a:p>
            <a:pPr>
              <a:buFont typeface="Arial" charset="0"/>
              <a:buChar char="•"/>
              <a:defRPr/>
            </a:pPr>
            <a:r>
              <a:rPr lang="fr-FR" dirty="0"/>
              <a:t>Répétition des attaques de panique (crise d’angoisse aiguë), au moins quatre par mois, le plus souvent spontanée et imprévisibles, avec une crainte persistante entre les attaques de panique d’en avoir autres.</a:t>
            </a:r>
          </a:p>
          <a:p>
            <a:pPr>
              <a:buFont typeface="Wingdings" panose="05000000000000000000" pitchFamily="2" charset="2"/>
              <a:buChar char="q"/>
              <a:defRPr/>
            </a:pPr>
            <a:r>
              <a:rPr lang="fr-FR" b="1" dirty="0">
                <a:solidFill>
                  <a:srgbClr val="0070C0"/>
                </a:solidFill>
              </a:rPr>
              <a:t> </a:t>
            </a:r>
            <a:r>
              <a:rPr lang="fr-FR" b="1" dirty="0" smtClean="0">
                <a:solidFill>
                  <a:srgbClr val="0070C0"/>
                </a:solidFill>
              </a:rPr>
              <a:t>Epidémiologie</a:t>
            </a:r>
            <a:endParaRPr lang="fr-FR" b="1" dirty="0">
              <a:solidFill>
                <a:srgbClr val="0070C0"/>
              </a:solidFill>
            </a:endParaRPr>
          </a:p>
          <a:p>
            <a:pPr>
              <a:buFont typeface="Arial" charset="0"/>
              <a:buChar char="•"/>
              <a:defRPr/>
            </a:pPr>
            <a:r>
              <a:rPr lang="fr-FR" dirty="0"/>
              <a:t>Prévalence : entre 1,5 à 5 %</a:t>
            </a:r>
          </a:p>
          <a:p>
            <a:pPr>
              <a:buFont typeface="Arial" charset="0"/>
              <a:buChar char="•"/>
              <a:defRPr/>
            </a:pPr>
            <a:r>
              <a:rPr lang="fr-FR" dirty="0" err="1"/>
              <a:t>Sex</a:t>
            </a:r>
            <a:r>
              <a:rPr lang="fr-FR" dirty="0"/>
              <a:t> ratio : 3 fois plus de femmes </a:t>
            </a:r>
          </a:p>
          <a:p>
            <a:pPr>
              <a:buFont typeface="Arial" charset="0"/>
              <a:buChar char="•"/>
              <a:defRPr/>
            </a:pPr>
            <a:r>
              <a:rPr lang="fr-FR" dirty="0"/>
              <a:t>Âge : moyen de début autour de 25 ans </a:t>
            </a:r>
          </a:p>
          <a:p>
            <a:pPr>
              <a:buNone/>
              <a:defRPr/>
            </a:pPr>
            <a:r>
              <a:rPr lang="fr-FR" dirty="0"/>
              <a:t>	deux pics de fréquence : entre 25 et 35 ans </a:t>
            </a:r>
          </a:p>
          <a:p>
            <a:pPr>
              <a:buNone/>
              <a:defRPr/>
            </a:pPr>
            <a:r>
              <a:rPr lang="fr-FR" dirty="0"/>
              <a:t>			</a:t>
            </a:r>
            <a:r>
              <a:rPr lang="fr-FR" dirty="0" smtClean="0"/>
              <a:t>               entre </a:t>
            </a:r>
            <a:r>
              <a:rPr lang="fr-FR" dirty="0"/>
              <a:t>45 et 55 ans </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8</a:t>
            </a:fld>
            <a:endParaRPr lang="fr-FR"/>
          </a:p>
        </p:txBody>
      </p:sp>
      <p:sp>
        <p:nvSpPr>
          <p:cNvPr id="5" name="Espace réservé de la date 4"/>
          <p:cNvSpPr>
            <a:spLocks noGrp="1"/>
          </p:cNvSpPr>
          <p:nvPr>
            <p:ph type="dt" sz="half" idx="10"/>
          </p:nvPr>
        </p:nvSpPr>
        <p:spPr/>
        <p:txBody>
          <a:bodyPr/>
          <a:lstStyle/>
          <a:p>
            <a:fld id="{18B590A8-1C19-4236-BC6C-A6B19BE68AEE}" type="datetime1">
              <a:rPr lang="fr-FR" smtClean="0"/>
              <a:pPr/>
              <a:t>02/02/2021</a:t>
            </a:fld>
            <a:endParaRPr lang="fr-FR"/>
          </a:p>
        </p:txBody>
      </p:sp>
    </p:spTree>
    <p:extLst>
      <p:ext uri="{BB962C8B-B14F-4D97-AF65-F5344CB8AC3E}">
        <p14:creationId xmlns:p14="http://schemas.microsoft.com/office/powerpoint/2010/main" xmlns="" val="3440574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accent2"/>
                </a:solidFill>
              </a:rPr>
              <a:t>2) Diagnostic positif </a:t>
            </a:r>
            <a:r>
              <a:rPr lang="fr-FR" b="1" dirty="0" smtClean="0">
                <a:solidFill>
                  <a:srgbClr val="FF0000"/>
                </a:solidFill>
              </a:rPr>
              <a:t>(ajouter critères DSM; 4/13)</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0" indent="0">
              <a:buNone/>
            </a:pPr>
            <a:r>
              <a:rPr lang="fr-FR" b="1" dirty="0" smtClean="0">
                <a:solidFill>
                  <a:srgbClr val="00B050"/>
                </a:solidFill>
              </a:rPr>
              <a:t>A. Sémiologie de l’attaque de panique (la crise d’angoisse aigue) </a:t>
            </a:r>
          </a:p>
          <a:p>
            <a:pPr>
              <a:buFont typeface="Wingdings" panose="05000000000000000000" pitchFamily="2" charset="2"/>
              <a:buChar char="q"/>
            </a:pPr>
            <a:r>
              <a:rPr lang="fr-FR" sz="2400" b="1" dirty="0" smtClean="0">
                <a:solidFill>
                  <a:srgbClr val="0070C0"/>
                </a:solidFill>
              </a:rPr>
              <a:t>Manifestations </a:t>
            </a:r>
            <a:r>
              <a:rPr lang="fr-FR" sz="2400" b="1" dirty="0" smtClean="0">
                <a:solidFill>
                  <a:srgbClr val="0070C0"/>
                </a:solidFill>
              </a:rPr>
              <a:t>psychiques </a:t>
            </a:r>
            <a:r>
              <a:rPr lang="fr-FR" sz="2400" b="1" dirty="0" smtClean="0">
                <a:solidFill>
                  <a:srgbClr val="0070C0"/>
                </a:solidFill>
              </a:rPr>
              <a:t>: </a:t>
            </a:r>
            <a:r>
              <a:rPr lang="fr-FR" sz="2400" dirty="0"/>
              <a:t>ma</a:t>
            </a:r>
            <a:r>
              <a:rPr lang="fr-FR" sz="2400" dirty="0" smtClean="0"/>
              <a:t>laise intense, impression de catastrophe, une peur intense voire un sentiment de déréalisation et/ou dépersonnalisation. </a:t>
            </a:r>
          </a:p>
          <a:p>
            <a:pPr marL="0" indent="0">
              <a:buNone/>
            </a:pPr>
            <a:r>
              <a:rPr lang="fr-FR" sz="2400" b="1" dirty="0" smtClean="0"/>
              <a:t>Caractéristiques</a:t>
            </a:r>
            <a:r>
              <a:rPr lang="fr-FR" sz="2400" dirty="0" smtClean="0"/>
              <a:t> : peur de devenir fou et peur de mourir, peur de ne pas pouvoir être secouru, peur de ne plus se contrôler. </a:t>
            </a:r>
          </a:p>
          <a:p>
            <a:pPr>
              <a:buFont typeface="Wingdings" panose="05000000000000000000" pitchFamily="2" charset="2"/>
              <a:buChar char="q"/>
            </a:pPr>
            <a:r>
              <a:rPr lang="fr-FR" sz="2400" b="1" dirty="0">
                <a:solidFill>
                  <a:srgbClr val="0070C0"/>
                </a:solidFill>
              </a:rPr>
              <a:t>Manifestations </a:t>
            </a:r>
            <a:r>
              <a:rPr lang="fr-FR" sz="2400" b="1" dirty="0" smtClean="0">
                <a:solidFill>
                  <a:srgbClr val="0070C0"/>
                </a:solidFill>
              </a:rPr>
              <a:t>comportementales </a:t>
            </a:r>
            <a:r>
              <a:rPr lang="fr-FR" sz="2400" b="1" dirty="0" smtClean="0">
                <a:solidFill>
                  <a:srgbClr val="0070C0"/>
                </a:solidFill>
              </a:rPr>
              <a:t>: </a:t>
            </a:r>
            <a:r>
              <a:rPr lang="fr-FR" sz="2400" dirty="0"/>
              <a:t>agitation # stupeur</a:t>
            </a:r>
          </a:p>
          <a:p>
            <a:pPr>
              <a:buFont typeface="Wingdings" panose="05000000000000000000" pitchFamily="2" charset="2"/>
              <a:buChar char="q"/>
            </a:pPr>
            <a:r>
              <a:rPr lang="fr-FR" sz="2400" b="1" dirty="0" smtClean="0">
                <a:solidFill>
                  <a:srgbClr val="0070C0"/>
                </a:solidFill>
              </a:rPr>
              <a:t>Manifestations </a:t>
            </a:r>
            <a:r>
              <a:rPr lang="fr-FR" sz="2400" b="1" dirty="0" smtClean="0">
                <a:solidFill>
                  <a:srgbClr val="0070C0"/>
                </a:solidFill>
              </a:rPr>
              <a:t>physiques: </a:t>
            </a:r>
            <a:r>
              <a:rPr lang="fr-FR" sz="2400" dirty="0" smtClean="0"/>
              <a:t>Vertiges, palpitations, oppression thoracique, dyspnée ou sensation d’étouffement</a:t>
            </a:r>
          </a:p>
          <a:p>
            <a:pPr marL="0" indent="0">
              <a:buNone/>
            </a:pPr>
            <a:r>
              <a:rPr lang="fr-FR" b="1" dirty="0" smtClean="0">
                <a:solidFill>
                  <a:srgbClr val="FF0000"/>
                </a:solidFill>
              </a:rPr>
              <a:t>( crises spontanées qui peuvent survenir à tout moment même  </a:t>
            </a:r>
            <a:r>
              <a:rPr lang="fr-FR" b="1" dirty="0" smtClean="0">
                <a:solidFill>
                  <a:srgbClr val="FF0000"/>
                </a:solidFill>
              </a:rPr>
              <a:t>lors du </a:t>
            </a:r>
            <a:r>
              <a:rPr lang="fr-FR" b="1" dirty="0" smtClean="0">
                <a:solidFill>
                  <a:srgbClr val="FF0000"/>
                </a:solidFill>
              </a:rPr>
              <a:t>sommeil)</a:t>
            </a:r>
            <a:endParaRPr lang="fr-FR" b="1" dirty="0">
              <a:solidFill>
                <a:srgbClr val="FF0000"/>
              </a:solidFill>
            </a:endParaRPr>
          </a:p>
          <a:p>
            <a:pPr>
              <a:buFont typeface="Wingdings" panose="05000000000000000000" pitchFamily="2" charset="2"/>
              <a:buChar char="q"/>
            </a:pPr>
            <a:endParaRPr lang="fr-FR" dirty="0" smtClean="0"/>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B7F0FD8-EB06-4FED-A8F2-F576E526A6BA}" type="slidenum">
              <a:rPr lang="fr-FR" smtClean="0"/>
              <a:pPr/>
              <a:t>9</a:t>
            </a:fld>
            <a:endParaRPr lang="fr-FR"/>
          </a:p>
        </p:txBody>
      </p:sp>
      <p:sp>
        <p:nvSpPr>
          <p:cNvPr id="5" name="Espace réservé de la date 4"/>
          <p:cNvSpPr>
            <a:spLocks noGrp="1"/>
          </p:cNvSpPr>
          <p:nvPr>
            <p:ph type="dt" sz="half" idx="10"/>
          </p:nvPr>
        </p:nvSpPr>
        <p:spPr/>
        <p:txBody>
          <a:bodyPr/>
          <a:lstStyle/>
          <a:p>
            <a:fld id="{C87158BE-9A9B-4FA8-9A9D-35FBE8E88AF8}" type="datetime1">
              <a:rPr lang="fr-FR" smtClean="0"/>
              <a:pPr/>
              <a:t>02/02/2021</a:t>
            </a:fld>
            <a:endParaRPr lang="fr-FR"/>
          </a:p>
        </p:txBody>
      </p:sp>
    </p:spTree>
    <p:extLst>
      <p:ext uri="{BB962C8B-B14F-4D97-AF65-F5344CB8AC3E}">
        <p14:creationId xmlns:p14="http://schemas.microsoft.com/office/powerpoint/2010/main" xmlns="" val="2029204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Rétrospective">
  <a:themeElements>
    <a:clrScheme name="Rétrospectiv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étrospectiv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492</TotalTime>
  <Words>1689</Words>
  <Application>Microsoft Office PowerPoint</Application>
  <PresentationFormat>Personnalisé</PresentationFormat>
  <Paragraphs>224</Paragraphs>
  <Slides>23</Slides>
  <Notes>1</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Rétrospective</vt:lpstr>
      <vt:lpstr>Trouble panique &amp; Trouble d’anxiété généralisé</vt:lpstr>
      <vt:lpstr>PLAN</vt:lpstr>
      <vt:lpstr>I. Introduction</vt:lpstr>
      <vt:lpstr>II. Syndrome anxieux</vt:lpstr>
      <vt:lpstr>Diapositive 5</vt:lpstr>
      <vt:lpstr>Diapositive 6</vt:lpstr>
      <vt:lpstr>III. Trouble panique</vt:lpstr>
      <vt:lpstr>1) Introduction</vt:lpstr>
      <vt:lpstr>2) Diagnostic positif (ajouter critères DSM; 4/13)</vt:lpstr>
      <vt:lpstr>Diapositive 10</vt:lpstr>
      <vt:lpstr>Particularités cliniques de l’AP +++++</vt:lpstr>
      <vt:lpstr>3) Diagnostic différentiel</vt:lpstr>
      <vt:lpstr>Diapositive 13</vt:lpstr>
      <vt:lpstr>4) Conduite à tenir </vt:lpstr>
      <vt:lpstr>Diapositive 15</vt:lpstr>
      <vt:lpstr>Diapositive 16</vt:lpstr>
      <vt:lpstr>5) Evolution</vt:lpstr>
      <vt:lpstr>IV. Trouble d’anxiété généralisé</vt:lpstr>
      <vt:lpstr>1) Introduction</vt:lpstr>
      <vt:lpstr>2) Diagnostic positif </vt:lpstr>
      <vt:lpstr>3) Diagnostic différentiel </vt:lpstr>
      <vt:lpstr>4) Traitements</vt:lpstr>
      <vt:lpstr>5) Evolution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Trouble panique &amp; Trouble d’anxiété généralisé</dc:title>
  <dc:creator>jaraalrd</dc:creator>
  <cp:lastModifiedBy>pc09</cp:lastModifiedBy>
  <cp:revision>132</cp:revision>
  <dcterms:created xsi:type="dcterms:W3CDTF">2020-11-10T15:38:37Z</dcterms:created>
  <dcterms:modified xsi:type="dcterms:W3CDTF">2021-02-02T10:44:09Z</dcterms:modified>
</cp:coreProperties>
</file>