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7"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852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876" autoAdjust="0"/>
  </p:normalViewPr>
  <p:slideViewPr>
    <p:cSldViewPr snapToGrid="0">
      <p:cViewPr varScale="1">
        <p:scale>
          <a:sx n="105" d="100"/>
          <a:sy n="105" d="100"/>
        </p:scale>
        <p:origin x="-792"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6B6321-BA2E-4856-A5E2-F1B0049C8AB3}" type="datetimeFigureOut">
              <a:rPr lang="fr-FR" smtClean="0"/>
              <a:pPr/>
              <a:t>02/02/2021</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CD0605-B2F8-41D4-8990-9405B7508400}" type="slidenum">
              <a:rPr lang="fr-FR" smtClean="0"/>
              <a:pPr/>
              <a:t>‹N°›</a:t>
            </a:fld>
            <a:endParaRPr lang="fr-FR" dirty="0"/>
          </a:p>
        </p:txBody>
      </p:sp>
    </p:spTree>
    <p:extLst>
      <p:ext uri="{BB962C8B-B14F-4D97-AF65-F5344CB8AC3E}">
        <p14:creationId xmlns:p14="http://schemas.microsoft.com/office/powerpoint/2010/main" xmlns="" val="229107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smtClean="0"/>
              <a:t>Survenue d’une catastrophe</a:t>
            </a:r>
            <a:r>
              <a:rPr lang="fr-FR" dirty="0" smtClean="0"/>
              <a:t>: </a:t>
            </a:r>
          </a:p>
          <a:p>
            <a:r>
              <a:rPr lang="fr-FR" dirty="0" smtClean="0"/>
              <a:t>	-</a:t>
            </a:r>
            <a:r>
              <a:rPr lang="fr-FR" baseline="0" dirty="0" smtClean="0"/>
              <a:t> </a:t>
            </a:r>
            <a:r>
              <a:rPr lang="fr-FR" dirty="0" smtClean="0"/>
              <a:t>mettre le feu ou être à l’origine d’un accident par négligence</a:t>
            </a:r>
          </a:p>
          <a:p>
            <a:r>
              <a:rPr lang="fr-FR" dirty="0" smtClean="0"/>
              <a:t>	-</a:t>
            </a:r>
            <a:r>
              <a:rPr lang="fr-FR" baseline="0" dirty="0" smtClean="0"/>
              <a:t> </a:t>
            </a:r>
            <a:r>
              <a:rPr lang="fr-FR" dirty="0" smtClean="0"/>
              <a:t>renverser un piéton en voiture sans s’en rendre compte</a:t>
            </a:r>
          </a:p>
          <a:p>
            <a:r>
              <a:rPr lang="fr-FR" b="1" dirty="0" smtClean="0"/>
              <a:t>Impulsion agressive</a:t>
            </a:r>
            <a:r>
              <a:rPr lang="fr-FR" dirty="0" smtClean="0"/>
              <a:t>: </a:t>
            </a:r>
          </a:p>
          <a:p>
            <a:r>
              <a:rPr lang="fr-FR" dirty="0" smtClean="0"/>
              <a:t>	-</a:t>
            </a:r>
            <a:r>
              <a:rPr lang="fr-FR" baseline="0" dirty="0" smtClean="0"/>
              <a:t> </a:t>
            </a:r>
            <a:r>
              <a:rPr lang="fr-FR" dirty="0" smtClean="0"/>
              <a:t>comme poignarder un ami, ou de </a:t>
            </a:r>
          </a:p>
          <a:p>
            <a:r>
              <a:rPr lang="fr-FR" dirty="0" smtClean="0"/>
              <a:t>	- blesser des personnes par négligence en provoquant un accident de la voie </a:t>
            </a:r>
          </a:p>
          <a:p>
            <a:r>
              <a:rPr lang="fr-FR" dirty="0" smtClean="0"/>
              <a:t>	- peur de laisser échapper des obscénités ou des insultes</a:t>
            </a:r>
          </a:p>
          <a:p>
            <a:r>
              <a:rPr lang="fr-FR" b="1" dirty="0" smtClean="0"/>
              <a:t>Thématique sexuelle</a:t>
            </a:r>
            <a:r>
              <a:rPr lang="fr-FR" dirty="0" smtClean="0"/>
              <a:t>: </a:t>
            </a:r>
          </a:p>
          <a:p>
            <a:r>
              <a:rPr lang="fr-FR" dirty="0" smtClean="0"/>
              <a:t>	- homosexualité, inceste</a:t>
            </a:r>
          </a:p>
          <a:p>
            <a:r>
              <a:rPr lang="fr-FR" b="1" dirty="0" smtClean="0"/>
              <a:t>Thématique religieuse</a:t>
            </a:r>
            <a:r>
              <a:rPr lang="fr-FR" dirty="0" smtClean="0"/>
              <a:t>: </a:t>
            </a:r>
          </a:p>
          <a:p>
            <a:r>
              <a:rPr lang="fr-FR" dirty="0" smtClean="0"/>
              <a:t>	- préoccupations liées au bien et au mal, à la moralité, des préoccupations liées aux sacrilèges et aux blasphèmes. </a:t>
            </a:r>
          </a:p>
          <a:p>
            <a:r>
              <a:rPr lang="fr-FR" dirty="0" smtClean="0"/>
              <a:t>	- Elles s’associent possiblement à des prières, des rituels religieux compulsifs ou des rituels mentaux.</a:t>
            </a:r>
          </a:p>
          <a:p>
            <a:r>
              <a:rPr lang="fr-FR" b="1" dirty="0" smtClean="0"/>
              <a:t>Thématique somatique</a:t>
            </a:r>
            <a:r>
              <a:rPr lang="fr-FR" dirty="0" smtClean="0"/>
              <a:t>: la peur d’être atteint d’une maladie et les obsessions portant sur l’aspect d’une partie de son corps.</a:t>
            </a:r>
          </a:p>
          <a:p>
            <a:r>
              <a:rPr lang="fr-FR" dirty="0" smtClean="0"/>
              <a:t>Compulsions: vérifications ou rituels mentaux (mots que les patients se répètent mentalement pour « conjurer » les effets redoutés de l’obsession)</a:t>
            </a:r>
          </a:p>
          <a:p>
            <a:endParaRPr lang="fr-FR" dirty="0"/>
          </a:p>
        </p:txBody>
      </p:sp>
      <p:sp>
        <p:nvSpPr>
          <p:cNvPr id="4" name="Espace réservé du numéro de diapositive 3"/>
          <p:cNvSpPr>
            <a:spLocks noGrp="1"/>
          </p:cNvSpPr>
          <p:nvPr>
            <p:ph type="sldNum" sz="quarter" idx="10"/>
          </p:nvPr>
        </p:nvSpPr>
        <p:spPr/>
        <p:txBody>
          <a:bodyPr/>
          <a:lstStyle/>
          <a:p>
            <a:fld id="{6ECD0605-B2F8-41D4-8990-9405B7508400}" type="slidenum">
              <a:rPr lang="fr-FR" smtClean="0"/>
              <a:pPr/>
              <a:t>8</a:t>
            </a:fld>
            <a:endParaRPr lang="fr-FR" dirty="0"/>
          </a:p>
        </p:txBody>
      </p:sp>
    </p:spTree>
    <p:extLst>
      <p:ext uri="{BB962C8B-B14F-4D97-AF65-F5344CB8AC3E}">
        <p14:creationId xmlns:p14="http://schemas.microsoft.com/office/powerpoint/2010/main" xmlns="" val="652016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rtl="0" eaLnBrk="1" fontAlgn="auto" latinLnBrk="0" hangingPunct="1">
              <a:spcBef>
                <a:spcPts val="0"/>
              </a:spcBef>
              <a:spcAft>
                <a:spcPts val="0"/>
              </a:spcAft>
            </a:pPr>
            <a:r>
              <a:rPr lang="fr-FR" sz="1200" b="1" i="0" u="none" strike="noStrike" kern="1200" dirty="0" smtClean="0">
                <a:solidFill>
                  <a:srgbClr val="FFFFFF"/>
                </a:solidFill>
                <a:effectLst/>
                <a:latin typeface="Calibri" panose="020F0502020204030204" pitchFamily="34" charset="0"/>
              </a:rPr>
              <a:t>- Idées délirantes + </a:t>
            </a:r>
            <a:r>
              <a:rPr lang="fr-FR" sz="1200" b="1" i="0" u="none" strike="noStrike" kern="1200" baseline="0" dirty="0" smtClean="0">
                <a:solidFill>
                  <a:srgbClr val="FFFFFF"/>
                </a:solidFill>
                <a:effectLst/>
                <a:latin typeface="Calibri" panose="020F0502020204030204" pitchFamily="34" charset="0"/>
              </a:rPr>
              <a:t>hallucinations intrapsychique : </a:t>
            </a:r>
            <a:endParaRPr lang="en-US" sz="1200" b="0" i="0" u="none" strike="noStrike" dirty="0" smtClean="0">
              <a:effectLst/>
              <a:latin typeface="Arial" panose="020B0604020202020204" pitchFamily="34" charset="0"/>
            </a:endParaRPr>
          </a:p>
          <a:p>
            <a:pPr marL="0" algn="l" rtl="0" eaLnBrk="1" fontAlgn="t" latinLnBrk="0" hangingPunct="1">
              <a:spcBef>
                <a:spcPts val="0"/>
              </a:spcBef>
              <a:spcAft>
                <a:spcPts val="0"/>
              </a:spcAft>
            </a:pPr>
            <a:r>
              <a:rPr lang="fr-FR" sz="1200" b="1" i="0" u="none" strike="noStrike" kern="1200" dirty="0" smtClean="0">
                <a:solidFill>
                  <a:srgbClr val="FFFFFF"/>
                </a:solidFill>
                <a:effectLst/>
                <a:latin typeface="Calibri" panose="020F0502020204030204" pitchFamily="34" charset="0"/>
              </a:rPr>
              <a:t> non reconnus comme</a:t>
            </a:r>
            <a:r>
              <a:rPr lang="fr-FR" sz="1200" b="1" i="0" u="none" strike="noStrike" kern="1200" baseline="0" dirty="0" smtClean="0">
                <a:solidFill>
                  <a:srgbClr val="FFFFFF"/>
                </a:solidFill>
                <a:effectLst/>
                <a:latin typeface="Calibri" panose="020F0502020204030204" pitchFamily="34" charset="0"/>
              </a:rPr>
              <a:t> émanent de sa propre pensée, non reconnus comme absurdes </a:t>
            </a:r>
            <a:endParaRPr lang="en-US" sz="1200" b="0" i="0" u="none" strike="noStrike" dirty="0" smtClean="0">
              <a:effectLst/>
              <a:latin typeface="Arial" panose="020B0604020202020204" pitchFamily="34" charset="0"/>
            </a:endParaRPr>
          </a:p>
          <a:p>
            <a:pPr marL="0" algn="l" rtl="0" eaLnBrk="1" fontAlgn="t" latinLnBrk="0" hangingPunct="1">
              <a:spcBef>
                <a:spcPts val="0"/>
              </a:spcBef>
              <a:spcAft>
                <a:spcPts val="0"/>
              </a:spcAft>
            </a:pPr>
            <a:r>
              <a:rPr lang="fr-FR" sz="1200" b="0" i="0" u="none" strike="noStrike" kern="1200" dirty="0" smtClean="0">
                <a:solidFill>
                  <a:srgbClr val="000000"/>
                </a:solidFill>
                <a:effectLst/>
                <a:latin typeface="Calibri" panose="020F0502020204030204" pitchFamily="34" charset="0"/>
              </a:rPr>
              <a:t>- ruminations anxieuses congruentes à l’humeur</a:t>
            </a:r>
            <a:r>
              <a:rPr lang="fr-FR" sz="1200" b="0" i="0" u="none" strike="noStrike" kern="1200" baseline="0" dirty="0" smtClean="0">
                <a:solidFill>
                  <a:srgbClr val="000000"/>
                </a:solidFill>
                <a:effectLst/>
                <a:latin typeface="Calibri" panose="020F0502020204030204" pitchFamily="34" charset="0"/>
              </a:rPr>
              <a:t> : </a:t>
            </a:r>
            <a:r>
              <a:rPr lang="fr-FR" sz="1200" b="0" i="0" u="none" strike="noStrike" kern="1200" dirty="0" smtClean="0">
                <a:solidFill>
                  <a:srgbClr val="000000"/>
                </a:solidFill>
                <a:effectLst/>
                <a:latin typeface="Calibri" panose="020F0502020204030204" pitchFamily="34" charset="0"/>
              </a:rPr>
              <a:t>centrées sur la culpabilité, l’auto-dévalorisation </a:t>
            </a:r>
            <a:endParaRPr lang="en-US" sz="1200" b="0" i="0" u="none" strike="noStrike" dirty="0" smtClean="0">
              <a:effectLst/>
              <a:latin typeface="Arial" panose="020B0604020202020204" pitchFamily="34" charset="0"/>
            </a:endParaRPr>
          </a:p>
          <a:p>
            <a:pPr marL="0" algn="l" rtl="0" eaLnBrk="1" fontAlgn="t" latinLnBrk="0" hangingPunct="1">
              <a:spcBef>
                <a:spcPts val="0"/>
              </a:spcBef>
              <a:spcAft>
                <a:spcPts val="0"/>
              </a:spcAft>
            </a:pPr>
            <a:r>
              <a:rPr lang="fr-FR" sz="1200" b="0" i="0" u="none" strike="noStrike" kern="1200" dirty="0" smtClean="0">
                <a:solidFill>
                  <a:srgbClr val="000000"/>
                </a:solidFill>
                <a:effectLst/>
                <a:latin typeface="Calibri" panose="020F0502020204030204" pitchFamily="34" charset="0"/>
              </a:rPr>
              <a:t>- TAG: préoccupations liés à des problèmes ou des situations réelles</a:t>
            </a:r>
            <a:br>
              <a:rPr lang="fr-FR" sz="1200" b="0" i="0" u="none" strike="noStrike" kern="1200" dirty="0" smtClean="0">
                <a:solidFill>
                  <a:srgbClr val="000000"/>
                </a:solidFill>
                <a:effectLst/>
                <a:latin typeface="Calibri" panose="020F0502020204030204" pitchFamily="34" charset="0"/>
              </a:rPr>
            </a:br>
            <a:r>
              <a:rPr lang="fr-FR" sz="1200" b="0" i="0" u="none" strike="noStrike" kern="1200" dirty="0" smtClean="0">
                <a:solidFill>
                  <a:srgbClr val="000000"/>
                </a:solidFill>
                <a:effectLst/>
                <a:latin typeface="Calibri" panose="020F0502020204030204" pitchFamily="34" charset="0"/>
              </a:rPr>
              <a:t>phobie</a:t>
            </a:r>
            <a:r>
              <a:rPr lang="fr-FR" sz="1200" b="0" i="0" u="none" strike="noStrike" kern="1200" baseline="0" dirty="0" smtClean="0">
                <a:solidFill>
                  <a:srgbClr val="000000"/>
                </a:solidFill>
                <a:effectLst/>
                <a:latin typeface="Calibri" panose="020F0502020204030204" pitchFamily="34" charset="0"/>
              </a:rPr>
              <a:t> : présence de l’objet ou de la situation crainte.</a:t>
            </a:r>
            <a:endParaRPr lang="en-US" sz="1200" b="0" i="0" u="none" strike="noStrike" dirty="0" smtClean="0">
              <a:effectLst/>
              <a:latin typeface="Arial" panose="020B0604020202020204" pitchFamily="34" charset="0"/>
            </a:endParaRPr>
          </a:p>
          <a:p>
            <a:pPr marL="0" algn="l" rtl="0" eaLnBrk="1" fontAlgn="t" latinLnBrk="0" hangingPunct="1">
              <a:spcBef>
                <a:spcPts val="0"/>
              </a:spcBef>
              <a:spcAft>
                <a:spcPts val="0"/>
              </a:spcAft>
            </a:pPr>
            <a:r>
              <a:rPr lang="fr-FR" sz="1200" b="0" i="0" u="none" strike="noStrike" kern="1200" dirty="0" smtClean="0">
                <a:solidFill>
                  <a:srgbClr val="000000"/>
                </a:solidFill>
                <a:effectLst/>
                <a:latin typeface="Calibri" panose="020F0502020204030204" pitchFamily="34" charset="0"/>
              </a:rPr>
              <a:t>- Désir irrépressible à satisfaire  =&gt; compulsion</a:t>
            </a:r>
            <a:endParaRPr lang="en-US" sz="1200" b="0" i="0" u="none" strike="noStrike" dirty="0" smtClean="0">
              <a:effectLst/>
              <a:latin typeface="Arial" panose="020B0604020202020204" pitchFamily="34" charset="0"/>
            </a:endParaRPr>
          </a:p>
          <a:p>
            <a:pPr marL="0" algn="l" rtl="0" eaLnBrk="1" fontAlgn="t" latinLnBrk="0" hangingPunct="1">
              <a:spcBef>
                <a:spcPts val="0"/>
              </a:spcBef>
              <a:spcAft>
                <a:spcPts val="0"/>
              </a:spcAft>
            </a:pPr>
            <a:r>
              <a:rPr lang="fr-FR" sz="1200" b="0" i="0" u="none" strike="noStrike" kern="1200" dirty="0" smtClean="0">
                <a:solidFill>
                  <a:srgbClr val="000000"/>
                </a:solidFill>
                <a:effectLst/>
                <a:latin typeface="Calibri" panose="020F0502020204030204" pitchFamily="34" charset="0"/>
              </a:rPr>
              <a:t>TOC : anxiété</a:t>
            </a:r>
            <a:r>
              <a:rPr lang="fr-FR" sz="1200" b="0" i="0" u="none" strike="noStrike" kern="1200" baseline="0" dirty="0" smtClean="0">
                <a:solidFill>
                  <a:srgbClr val="000000"/>
                </a:solidFill>
                <a:effectLst/>
                <a:latin typeface="Calibri" panose="020F0502020204030204" pitchFamily="34" charset="0"/>
              </a:rPr>
              <a:t>  =&gt; Compulsion</a:t>
            </a:r>
            <a:r>
              <a:rPr lang="fr-FR" sz="1200" b="0" i="0" u="none" strike="noStrike" kern="1200" dirty="0" smtClean="0">
                <a:solidFill>
                  <a:srgbClr val="000000"/>
                </a:solidFill>
                <a:effectLst/>
                <a:latin typeface="Calibri" panose="020F0502020204030204" pitchFamily="34" charset="0"/>
              </a:rPr>
              <a:t> </a:t>
            </a:r>
            <a:endParaRPr lang="en-US" sz="1200" b="0" i="0" u="none" strike="noStrike" dirty="0" smtClean="0">
              <a:effectLst/>
              <a:latin typeface="Arial" panose="020B0604020202020204" pitchFamily="34" charset="0"/>
            </a:endParaRPr>
          </a:p>
          <a:p>
            <a:pPr marL="0" algn="l" rtl="0" eaLnBrk="1" fontAlgn="t" latinLnBrk="0" hangingPunct="1">
              <a:spcBef>
                <a:spcPts val="0"/>
              </a:spcBef>
              <a:spcAft>
                <a:spcPts val="0"/>
              </a:spcAft>
            </a:pPr>
            <a:r>
              <a:rPr lang="fr-FR" sz="1200" b="0" i="0" u="none" strike="noStrike" kern="1200" dirty="0" smtClean="0">
                <a:solidFill>
                  <a:srgbClr val="000000"/>
                </a:solidFill>
                <a:effectLst/>
                <a:latin typeface="Calibri" panose="020F0502020204030204" pitchFamily="34" charset="0"/>
              </a:rPr>
              <a:t>- mouvements ou vocalisations répétitives, involontaires et stéréotypés qui n’ont pas pour but de neutraliser une obsession</a:t>
            </a:r>
            <a:endParaRPr lang="en-US" sz="1200" b="0" i="0" u="none" strike="noStrike" dirty="0" smtClean="0">
              <a:effectLst/>
              <a:latin typeface="Arial" panose="020B0604020202020204" pitchFamily="34" charset="0"/>
            </a:endParaRPr>
          </a:p>
          <a:p>
            <a:pPr marL="0" algn="l" rtl="0" eaLnBrk="1" fontAlgn="t" latinLnBrk="0" hangingPunct="1">
              <a:spcBef>
                <a:spcPts val="0"/>
              </a:spcBef>
              <a:spcAft>
                <a:spcPts val="0"/>
              </a:spcAft>
            </a:pPr>
            <a:r>
              <a:rPr lang="fr-FR" sz="1200" b="0" i="0" u="none" strike="noStrike" kern="1200" dirty="0" smtClean="0">
                <a:solidFill>
                  <a:srgbClr val="000000"/>
                </a:solidFill>
                <a:effectLst/>
                <a:latin typeface="Calibri" panose="020F0502020204030204" pitchFamily="34" charset="0"/>
              </a:rPr>
              <a:t>- Le caractère absurde n’est pas reconnu par le patient.</a:t>
            </a:r>
            <a:endParaRPr lang="en-US" sz="1200" b="0" i="0" u="none" strike="noStrike" dirty="0" smtClean="0">
              <a:effectLst/>
              <a:latin typeface="Arial" panose="020B0604020202020204" pitchFamily="34" charset="0"/>
            </a:endParaRPr>
          </a:p>
          <a:p>
            <a:pPr marL="0" algn="l" rtl="0" eaLnBrk="1" fontAlgn="t" latinLnBrk="0" hangingPunct="1">
              <a:spcBef>
                <a:spcPts val="0"/>
              </a:spcBef>
              <a:spcAft>
                <a:spcPts val="0"/>
              </a:spcAft>
            </a:pPr>
            <a:r>
              <a:rPr lang="fr-MA" sz="1200" b="0" i="0" u="none" strike="noStrike" kern="1200" dirty="0" smtClean="0">
                <a:solidFill>
                  <a:srgbClr val="000000"/>
                </a:solidFill>
                <a:effectLst/>
                <a:latin typeface="Calibri" panose="020F0502020204030204" pitchFamily="34" charset="0"/>
              </a:rPr>
              <a:t>- Absence des</a:t>
            </a:r>
            <a:r>
              <a:rPr lang="fr-MA" sz="1200" b="0" i="0" u="none" strike="noStrike" kern="1200" baseline="0" dirty="0" smtClean="0">
                <a:solidFill>
                  <a:srgbClr val="000000"/>
                </a:solidFill>
                <a:effectLst/>
                <a:latin typeface="Calibri" panose="020F0502020204030204" pitchFamily="34" charset="0"/>
              </a:rPr>
              <a:t> </a:t>
            </a:r>
            <a:r>
              <a:rPr lang="fr-MA" sz="1200" b="0" i="0" u="none" strike="noStrike" kern="1200" dirty="0" smtClean="0">
                <a:solidFill>
                  <a:srgbClr val="000000"/>
                </a:solidFill>
                <a:effectLst/>
                <a:latin typeface="Calibri" panose="020F0502020204030204" pitchFamily="34" charset="0"/>
              </a:rPr>
              <a:t>obsessions ou des compulsions. C’est un mode de fonctionnement de pensée centré sur des préoccupations liées à l’ordre, au perfectionnisme et au contrôle. Les traits de personnalité s’installent au début de la vie adulte.</a:t>
            </a:r>
            <a:endParaRPr lang="en-US" sz="1200" b="0" i="0" u="none" strike="noStrike" dirty="0" smtClean="0">
              <a:effectLst/>
              <a:latin typeface="Arial" panose="020B0604020202020204" pitchFamily="34" charset="0"/>
            </a:endParaRPr>
          </a:p>
          <a:p>
            <a:endParaRPr lang="fr-FR" dirty="0"/>
          </a:p>
        </p:txBody>
      </p:sp>
      <p:sp>
        <p:nvSpPr>
          <p:cNvPr id="4" name="Espace réservé du numéro de diapositive 3"/>
          <p:cNvSpPr>
            <a:spLocks noGrp="1"/>
          </p:cNvSpPr>
          <p:nvPr>
            <p:ph type="sldNum" sz="quarter" idx="10"/>
          </p:nvPr>
        </p:nvSpPr>
        <p:spPr/>
        <p:txBody>
          <a:bodyPr/>
          <a:lstStyle/>
          <a:p>
            <a:fld id="{6ECD0605-B2F8-41D4-8990-9405B7508400}" type="slidenum">
              <a:rPr lang="fr-FR" smtClean="0"/>
              <a:pPr/>
              <a:t>10</a:t>
            </a:fld>
            <a:endParaRPr lang="fr-FR" dirty="0"/>
          </a:p>
        </p:txBody>
      </p:sp>
    </p:spTree>
    <p:extLst>
      <p:ext uri="{BB962C8B-B14F-4D97-AF65-F5344CB8AC3E}">
        <p14:creationId xmlns:p14="http://schemas.microsoft.com/office/powerpoint/2010/main" xmlns="" val="228912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86F54C36-31D6-4B06-9B15-3DAA2E578BCE}" type="datetime1">
              <a:rPr lang="fr-FR" smtClean="0"/>
              <a:pPr/>
              <a:t>02/02/2021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3140C44-F604-4005-8B3B-8AD9043340D1}" type="slidenum">
              <a:rPr lang="fr-FR" smtClean="0"/>
              <a:pPr/>
              <a:t>‹N°›</a:t>
            </a:fld>
            <a:endParaRPr lang="fr-FR" dirty="0"/>
          </a:p>
        </p:txBody>
      </p:sp>
    </p:spTree>
    <p:extLst>
      <p:ext uri="{BB962C8B-B14F-4D97-AF65-F5344CB8AC3E}">
        <p14:creationId xmlns:p14="http://schemas.microsoft.com/office/powerpoint/2010/main" xmlns="" val="2924031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207564-A8D1-49DE-AD84-645C025BFBB4}" type="datetime1">
              <a:rPr lang="fr-FR" smtClean="0"/>
              <a:pPr/>
              <a:t>02/02/2021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3140C44-F604-4005-8B3B-8AD9043340D1}" type="slidenum">
              <a:rPr lang="fr-FR" smtClean="0"/>
              <a:pPr/>
              <a:t>‹N°›</a:t>
            </a:fld>
            <a:endParaRPr lang="fr-FR" dirty="0"/>
          </a:p>
        </p:txBody>
      </p:sp>
    </p:spTree>
    <p:extLst>
      <p:ext uri="{BB962C8B-B14F-4D97-AF65-F5344CB8AC3E}">
        <p14:creationId xmlns:p14="http://schemas.microsoft.com/office/powerpoint/2010/main" xmlns="" val="3191268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1F4CCF8-01DF-4566-AD7A-75637930BE78}" type="datetime1">
              <a:rPr lang="fr-FR" smtClean="0"/>
              <a:pPr/>
              <a:t>02/02/2021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3140C44-F604-4005-8B3B-8AD9043340D1}" type="slidenum">
              <a:rPr lang="fr-FR" smtClean="0"/>
              <a:pPr/>
              <a:t>‹N°›</a:t>
            </a:fld>
            <a:endParaRPr lang="fr-FR" dirty="0"/>
          </a:p>
        </p:txBody>
      </p:sp>
    </p:spTree>
    <p:extLst>
      <p:ext uri="{BB962C8B-B14F-4D97-AF65-F5344CB8AC3E}">
        <p14:creationId xmlns:p14="http://schemas.microsoft.com/office/powerpoint/2010/main" xmlns="" val="3928519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A9022A0-B42C-4161-A600-DFFCE6F78A5D}" type="datetime1">
              <a:rPr lang="fr-FR" smtClean="0"/>
              <a:pPr/>
              <a:t>02/02/2021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3140C44-F604-4005-8B3B-8AD9043340D1}" type="slidenum">
              <a:rPr lang="fr-FR" smtClean="0"/>
              <a:pPr/>
              <a:t>‹N°›</a:t>
            </a:fld>
            <a:endParaRPr lang="fr-FR" dirty="0"/>
          </a:p>
        </p:txBody>
      </p:sp>
    </p:spTree>
    <p:extLst>
      <p:ext uri="{BB962C8B-B14F-4D97-AF65-F5344CB8AC3E}">
        <p14:creationId xmlns:p14="http://schemas.microsoft.com/office/powerpoint/2010/main" xmlns="" val="2125710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71649D15-B90C-426C-812B-71D1F85212BB}" type="datetime1">
              <a:rPr lang="fr-FR" smtClean="0"/>
              <a:pPr/>
              <a:t>02/02/2021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3140C44-F604-4005-8B3B-8AD9043340D1}" type="slidenum">
              <a:rPr lang="fr-FR" smtClean="0"/>
              <a:pPr/>
              <a:t>‹N°›</a:t>
            </a:fld>
            <a:endParaRPr lang="fr-FR" dirty="0"/>
          </a:p>
        </p:txBody>
      </p:sp>
    </p:spTree>
    <p:extLst>
      <p:ext uri="{BB962C8B-B14F-4D97-AF65-F5344CB8AC3E}">
        <p14:creationId xmlns:p14="http://schemas.microsoft.com/office/powerpoint/2010/main" xmlns="" val="2201403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8A76A41-C283-4155-AE56-AEE0DA3D132B}" type="datetime1">
              <a:rPr lang="fr-FR" smtClean="0"/>
              <a:pPr/>
              <a:t>02/02/2021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3140C44-F604-4005-8B3B-8AD9043340D1}" type="slidenum">
              <a:rPr lang="fr-FR" smtClean="0"/>
              <a:pPr/>
              <a:t>‹N°›</a:t>
            </a:fld>
            <a:endParaRPr lang="fr-FR" dirty="0"/>
          </a:p>
        </p:txBody>
      </p:sp>
    </p:spTree>
    <p:extLst>
      <p:ext uri="{BB962C8B-B14F-4D97-AF65-F5344CB8AC3E}">
        <p14:creationId xmlns:p14="http://schemas.microsoft.com/office/powerpoint/2010/main" xmlns="" val="421400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2585E32-810E-42DC-B6BF-8E48C0C02A0F}" type="datetime1">
              <a:rPr lang="fr-FR" smtClean="0"/>
              <a:pPr/>
              <a:t>02/02/2021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33140C44-F604-4005-8B3B-8AD9043340D1}" type="slidenum">
              <a:rPr lang="fr-FR" smtClean="0"/>
              <a:pPr/>
              <a:t>‹N°›</a:t>
            </a:fld>
            <a:endParaRPr lang="fr-FR" dirty="0"/>
          </a:p>
        </p:txBody>
      </p:sp>
    </p:spTree>
    <p:extLst>
      <p:ext uri="{BB962C8B-B14F-4D97-AF65-F5344CB8AC3E}">
        <p14:creationId xmlns:p14="http://schemas.microsoft.com/office/powerpoint/2010/main" xmlns="" val="2236047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3F34D9C-F43D-4B38-BEC1-00AAE9BA5966}" type="datetime1">
              <a:rPr lang="fr-FR" smtClean="0"/>
              <a:pPr/>
              <a:t>02/02/2021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‹N°›</a:t>
            </a:fld>
            <a:endParaRPr lang="fr-FR" dirty="0"/>
          </a:p>
        </p:txBody>
      </p:sp>
    </p:spTree>
    <p:extLst>
      <p:ext uri="{BB962C8B-B14F-4D97-AF65-F5344CB8AC3E}">
        <p14:creationId xmlns:p14="http://schemas.microsoft.com/office/powerpoint/2010/main" xmlns="" val="1795253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C1E1C47-9535-4C0F-9977-D15F91C97426}" type="datetime1">
              <a:rPr lang="fr-FR" smtClean="0"/>
              <a:pPr/>
              <a:t>02/02/2021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33140C44-F604-4005-8B3B-8AD9043340D1}" type="slidenum">
              <a:rPr lang="fr-FR" smtClean="0"/>
              <a:pPr/>
              <a:t>‹N°›</a:t>
            </a:fld>
            <a:endParaRPr lang="fr-FR" dirty="0"/>
          </a:p>
        </p:txBody>
      </p:sp>
    </p:spTree>
    <p:extLst>
      <p:ext uri="{BB962C8B-B14F-4D97-AF65-F5344CB8AC3E}">
        <p14:creationId xmlns:p14="http://schemas.microsoft.com/office/powerpoint/2010/main" xmlns="" val="558740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801B301C-A5E9-4179-8000-F94B92E93F16}" type="datetime1">
              <a:rPr lang="fr-FR" smtClean="0"/>
              <a:pPr/>
              <a:t>02/02/2021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3140C44-F604-4005-8B3B-8AD9043340D1}" type="slidenum">
              <a:rPr lang="fr-FR" smtClean="0"/>
              <a:pPr/>
              <a:t>‹N°›</a:t>
            </a:fld>
            <a:endParaRPr lang="fr-FR" dirty="0"/>
          </a:p>
        </p:txBody>
      </p:sp>
    </p:spTree>
    <p:extLst>
      <p:ext uri="{BB962C8B-B14F-4D97-AF65-F5344CB8AC3E}">
        <p14:creationId xmlns:p14="http://schemas.microsoft.com/office/powerpoint/2010/main" xmlns="" val="377248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5FD94E49-7CCC-492B-82D4-11B987639E3A}" type="datetime1">
              <a:rPr lang="fr-FR" smtClean="0"/>
              <a:pPr/>
              <a:t>02/02/2021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3140C44-F604-4005-8B3B-8AD9043340D1}" type="slidenum">
              <a:rPr lang="fr-FR" smtClean="0"/>
              <a:pPr/>
              <a:t>‹N°›</a:t>
            </a:fld>
            <a:endParaRPr lang="fr-FR" dirty="0"/>
          </a:p>
        </p:txBody>
      </p:sp>
    </p:spTree>
    <p:extLst>
      <p:ext uri="{BB962C8B-B14F-4D97-AF65-F5344CB8AC3E}">
        <p14:creationId xmlns:p14="http://schemas.microsoft.com/office/powerpoint/2010/main" xmlns="" val="2038908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8BDE87-6B01-4AC8-988D-67E2AD3FB790}" type="datetime1">
              <a:rPr lang="fr-FR" smtClean="0"/>
              <a:pPr/>
              <a:t>02/02/2021</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140C44-F604-4005-8B3B-8AD9043340D1}" type="slidenum">
              <a:rPr lang="fr-FR" smtClean="0"/>
              <a:pPr/>
              <a:t>‹N°›</a:t>
            </a:fld>
            <a:endParaRPr lang="fr-FR" dirty="0"/>
          </a:p>
        </p:txBody>
      </p:sp>
    </p:spTree>
    <p:extLst>
      <p:ext uri="{BB962C8B-B14F-4D97-AF65-F5344CB8AC3E}">
        <p14:creationId xmlns:p14="http://schemas.microsoft.com/office/powerpoint/2010/main" xmlns="" val="1328450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ln w="9525">
                  <a:solidFill>
                    <a:schemeClr val="bg1"/>
                  </a:solidFill>
                  <a:prstDash val="solid"/>
                </a:ln>
                <a:solidFill>
                  <a:schemeClr val="accent1">
                    <a:lumMod val="50000"/>
                  </a:schemeClr>
                </a:solidFill>
                <a:effectLst>
                  <a:outerShdw blurRad="12700" dist="38100" dir="2700000" algn="tl" rotWithShape="0">
                    <a:schemeClr val="bg1">
                      <a:lumMod val="50000"/>
                    </a:schemeClr>
                  </a:outerShdw>
                </a:effectLst>
                <a:latin typeface="Arial Black" panose="020B0A04020102020204" pitchFamily="34" charset="0"/>
              </a:rPr>
              <a:t>Trouble obsessionnel compulsif</a:t>
            </a:r>
            <a:endParaRPr lang="fr-FR" b="1" dirty="0">
              <a:ln w="9525">
                <a:solidFill>
                  <a:schemeClr val="bg1"/>
                </a:solidFill>
                <a:prstDash val="solid"/>
              </a:ln>
              <a:solidFill>
                <a:schemeClr val="accent1">
                  <a:lumMod val="50000"/>
                </a:schemeClr>
              </a:solidFill>
              <a:effectLst>
                <a:outerShdw blurRad="12700" dist="38100" dir="2700000" algn="tl" rotWithShape="0">
                  <a:schemeClr val="bg1">
                    <a:lumMod val="50000"/>
                  </a:schemeClr>
                </a:outerShdw>
              </a:effectLst>
              <a:latin typeface="Arial Black" panose="020B0A04020102020204" pitchFamily="34" charset="0"/>
            </a:endParaRPr>
          </a:p>
        </p:txBody>
      </p:sp>
      <p:sp>
        <p:nvSpPr>
          <p:cNvPr id="3" name="Sous-titre 2"/>
          <p:cNvSpPr>
            <a:spLocks noGrp="1"/>
          </p:cNvSpPr>
          <p:nvPr>
            <p:ph type="subTitle" idx="1"/>
          </p:nvPr>
        </p:nvSpPr>
        <p:spPr/>
        <p:txBody>
          <a:bodyPr/>
          <a:lstStyle/>
          <a:p>
            <a:r>
              <a:rPr lang="fr-FR" b="1" dirty="0" smtClean="0"/>
              <a:t>Dr Laaraj Hicham</a:t>
            </a:r>
            <a:br>
              <a:rPr lang="fr-FR" b="1" dirty="0" smtClean="0"/>
            </a:br>
            <a:r>
              <a:rPr lang="fr-FR" b="1" dirty="0" smtClean="0"/>
              <a:t>Service de psychiatrie – CHU AGADIR</a:t>
            </a:r>
            <a:endParaRPr lang="fr-FR" b="1" dirty="0"/>
          </a:p>
        </p:txBody>
      </p:sp>
      <p:sp>
        <p:nvSpPr>
          <p:cNvPr id="4" name="Espace réservé de la date 3"/>
          <p:cNvSpPr>
            <a:spLocks noGrp="1"/>
          </p:cNvSpPr>
          <p:nvPr>
            <p:ph type="dt" sz="half" idx="10"/>
          </p:nvPr>
        </p:nvSpPr>
        <p:spPr/>
        <p:txBody>
          <a:bodyPr/>
          <a:lstStyle/>
          <a:p>
            <a:fld id="{88F1F77D-7DB8-4FAE-A865-7823E0CFAF20}"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1</a:t>
            </a:fld>
            <a:endParaRPr lang="fr-FR" dirty="0"/>
          </a:p>
        </p:txBody>
      </p:sp>
    </p:spTree>
    <p:extLst>
      <p:ext uri="{BB962C8B-B14F-4D97-AF65-F5344CB8AC3E}">
        <p14:creationId xmlns:p14="http://schemas.microsoft.com/office/powerpoint/2010/main" xmlns="" val="3851258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VI. Diagnostic différentiel</a:t>
            </a:r>
            <a:endParaRPr lang="fr-FR" b="1" dirty="0">
              <a:solidFill>
                <a:srgbClr val="FF000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1826308332"/>
              </p:ext>
            </p:extLst>
          </p:nvPr>
        </p:nvGraphicFramePr>
        <p:xfrm>
          <a:off x="1549756" y="1690688"/>
          <a:ext cx="8432444" cy="2225040"/>
        </p:xfrm>
        <a:graphic>
          <a:graphicData uri="http://schemas.openxmlformats.org/drawingml/2006/table">
            <a:tbl>
              <a:tblPr firstRow="1" bandRow="1">
                <a:tableStyleId>{5C22544A-7EE6-4342-B048-85BDC9FD1C3A}</a:tableStyleId>
              </a:tblPr>
              <a:tblGrid>
                <a:gridCol w="8432444">
                  <a:extLst>
                    <a:ext uri="{9D8B030D-6E8A-4147-A177-3AD203B41FA5}">
                      <a16:colId xmlns:a16="http://schemas.microsoft.com/office/drawing/2014/main" xmlns="" val="297373603"/>
                    </a:ext>
                  </a:extLst>
                </a:gridCol>
              </a:tblGrid>
              <a:tr h="370840">
                <a:tc>
                  <a:txBody>
                    <a:bodyPr/>
                    <a:lstStyle/>
                    <a:p>
                      <a:r>
                        <a:rPr lang="fr-FR" dirty="0" smtClean="0"/>
                        <a:t>Pathologies</a:t>
                      </a:r>
                      <a:endParaRPr lang="fr-FR" dirty="0"/>
                    </a:p>
                  </a:txBody>
                  <a:tcPr/>
                </a:tc>
                <a:extLst>
                  <a:ext uri="{0D108BD9-81ED-4DB2-BD59-A6C34878D82A}">
                    <a16:rowId xmlns:a16="http://schemas.microsoft.com/office/drawing/2014/main" xmlns="" val="2660632330"/>
                  </a:ext>
                </a:extLst>
              </a:tr>
              <a:tr h="370840">
                <a:tc>
                  <a:txBody>
                    <a:bodyPr/>
                    <a:lstStyle/>
                    <a:p>
                      <a:r>
                        <a:rPr lang="fr-FR" b="1" dirty="0" smtClean="0"/>
                        <a:t>Troubles</a:t>
                      </a:r>
                      <a:r>
                        <a:rPr lang="fr-FR" b="1" baseline="0" dirty="0" smtClean="0"/>
                        <a:t> anxieux </a:t>
                      </a:r>
                      <a:r>
                        <a:rPr lang="fr-FR" b="0" baseline="0" dirty="0" smtClean="0"/>
                        <a:t>(</a:t>
                      </a:r>
                      <a:r>
                        <a:rPr lang="fr-FR" b="0" baseline="0" dirty="0" smtClean="0"/>
                        <a:t>TAG +++++, </a:t>
                      </a:r>
                      <a:r>
                        <a:rPr lang="fr-FR" b="0" baseline="0" dirty="0" smtClean="0"/>
                        <a:t>phobie spécifique)</a:t>
                      </a:r>
                      <a:endParaRPr lang="fr-FR" b="0" dirty="0"/>
                    </a:p>
                  </a:txBody>
                  <a:tcPr/>
                </a:tc>
                <a:extLst>
                  <a:ext uri="{0D108BD9-81ED-4DB2-BD59-A6C34878D82A}">
                    <a16:rowId xmlns:a16="http://schemas.microsoft.com/office/drawing/2014/main" xmlns="" val="845584619"/>
                  </a:ext>
                </a:extLst>
              </a:tr>
              <a:tr h="370840">
                <a:tc>
                  <a:txBody>
                    <a:bodyPr/>
                    <a:lstStyle/>
                    <a:p>
                      <a:r>
                        <a:rPr lang="fr-FR" b="1" dirty="0" smtClean="0"/>
                        <a:t>Troubles du contrôle des impulsions </a:t>
                      </a:r>
                      <a:r>
                        <a:rPr lang="fr-FR" b="0" dirty="0" smtClean="0"/>
                        <a:t>(kleptomanie…) </a:t>
                      </a:r>
                      <a:endParaRPr lang="fr-FR" b="0" dirty="0"/>
                    </a:p>
                  </a:txBody>
                  <a:tcPr/>
                </a:tc>
                <a:extLst>
                  <a:ext uri="{0D108BD9-81ED-4DB2-BD59-A6C34878D82A}">
                    <a16:rowId xmlns:a16="http://schemas.microsoft.com/office/drawing/2014/main" xmlns="" val="1890917636"/>
                  </a:ext>
                </a:extLst>
              </a:tr>
              <a:tr h="370840">
                <a:tc>
                  <a:txBody>
                    <a:bodyPr/>
                    <a:lstStyle/>
                    <a:p>
                      <a:r>
                        <a:rPr lang="fr-FR" b="1" dirty="0" smtClean="0"/>
                        <a:t>les mouvements anormaux </a:t>
                      </a:r>
                      <a:r>
                        <a:rPr lang="fr-FR" b="0" dirty="0" smtClean="0"/>
                        <a:t>(</a:t>
                      </a:r>
                      <a:r>
                        <a:rPr lang="fr-MA" sz="1800" kern="1200" dirty="0" smtClean="0">
                          <a:solidFill>
                            <a:schemeClr val="dk1"/>
                          </a:solidFill>
                          <a:effectLst/>
                          <a:latin typeface="+mn-lt"/>
                          <a:ea typeface="+mn-ea"/>
                          <a:cs typeface="+mn-cs"/>
                        </a:rPr>
                        <a:t>Gilles de la Tourette, tics</a:t>
                      </a:r>
                      <a:r>
                        <a:rPr lang="fr-FR" b="0" dirty="0" smtClean="0"/>
                        <a:t>)</a:t>
                      </a:r>
                      <a:endParaRPr lang="fr-FR" b="0" dirty="0"/>
                    </a:p>
                  </a:txBody>
                  <a:tcPr/>
                </a:tc>
                <a:extLst>
                  <a:ext uri="{0D108BD9-81ED-4DB2-BD59-A6C34878D82A}">
                    <a16:rowId xmlns:a16="http://schemas.microsoft.com/office/drawing/2014/main" xmlns="" val="3118966046"/>
                  </a:ext>
                </a:extLst>
              </a:tr>
              <a:tr h="370840">
                <a:tc>
                  <a:txBody>
                    <a:bodyPr/>
                    <a:lstStyle/>
                    <a:p>
                      <a:r>
                        <a:rPr lang="fr-FR" b="1" dirty="0" smtClean="0"/>
                        <a:t>Hypochondrie délirante, Schizophrénie</a:t>
                      </a:r>
                      <a:endParaRPr lang="fr-FR" b="1" dirty="0"/>
                    </a:p>
                  </a:txBody>
                  <a:tcPr/>
                </a:tc>
                <a:extLst>
                  <a:ext uri="{0D108BD9-81ED-4DB2-BD59-A6C34878D82A}">
                    <a16:rowId xmlns:a16="http://schemas.microsoft.com/office/drawing/2014/main" xmlns="" val="279710504"/>
                  </a:ext>
                </a:extLst>
              </a:tr>
              <a:tr h="370840">
                <a:tc>
                  <a:txBody>
                    <a:bodyPr/>
                    <a:lstStyle/>
                    <a:p>
                      <a:r>
                        <a:rPr lang="fr-FR" b="1" dirty="0" smtClean="0"/>
                        <a:t>trouble de la personnalité obsessionnelle compulsive </a:t>
                      </a:r>
                      <a:endParaRPr lang="fr-FR" b="1" dirty="0"/>
                    </a:p>
                  </a:txBody>
                  <a:tcPr/>
                </a:tc>
                <a:extLst>
                  <a:ext uri="{0D108BD9-81ED-4DB2-BD59-A6C34878D82A}">
                    <a16:rowId xmlns:a16="http://schemas.microsoft.com/office/drawing/2014/main" xmlns="" val="3723463006"/>
                  </a:ext>
                </a:extLst>
              </a:tr>
            </a:tbl>
          </a:graphicData>
        </a:graphic>
      </p:graphicFrame>
      <p:sp>
        <p:nvSpPr>
          <p:cNvPr id="5" name="Espace réservé de la date 4"/>
          <p:cNvSpPr>
            <a:spLocks noGrp="1"/>
          </p:cNvSpPr>
          <p:nvPr>
            <p:ph type="dt" sz="half" idx="10"/>
          </p:nvPr>
        </p:nvSpPr>
        <p:spPr/>
        <p:txBody>
          <a:bodyPr/>
          <a:lstStyle/>
          <a:p>
            <a:fld id="{EFDBBD0F-DAA9-411A-AE76-665766C5D6CA}" type="datetime1">
              <a:rPr lang="fr-FR" smtClean="0"/>
              <a:pPr/>
              <a:t>02/02/2021</a:t>
            </a:fld>
            <a:endParaRPr lang="fr-FR" dirty="0"/>
          </a:p>
        </p:txBody>
      </p:sp>
      <p:sp>
        <p:nvSpPr>
          <p:cNvPr id="6" name="Espace réservé du numéro de diapositive 5"/>
          <p:cNvSpPr>
            <a:spLocks noGrp="1"/>
          </p:cNvSpPr>
          <p:nvPr>
            <p:ph type="sldNum" sz="quarter" idx="12"/>
          </p:nvPr>
        </p:nvSpPr>
        <p:spPr/>
        <p:txBody>
          <a:bodyPr/>
          <a:lstStyle/>
          <a:p>
            <a:fld id="{33140C44-F604-4005-8B3B-8AD9043340D1}" type="slidenum">
              <a:rPr lang="fr-FR" smtClean="0"/>
              <a:pPr/>
              <a:t>10</a:t>
            </a:fld>
            <a:endParaRPr lang="fr-FR" dirty="0"/>
          </a:p>
        </p:txBody>
      </p:sp>
    </p:spTree>
    <p:extLst>
      <p:ext uri="{BB962C8B-B14F-4D97-AF65-F5344CB8AC3E}">
        <p14:creationId xmlns:p14="http://schemas.microsoft.com/office/powerpoint/2010/main" xmlns="" val="1643760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VII. Comorbidités</a:t>
            </a:r>
            <a:endParaRPr lang="fr-FR" b="1" dirty="0">
              <a:solidFill>
                <a:srgbClr val="FF0000"/>
              </a:solidFill>
            </a:endParaRPr>
          </a:p>
        </p:txBody>
      </p:sp>
      <p:sp>
        <p:nvSpPr>
          <p:cNvPr id="3" name="Espace réservé du contenu 2"/>
          <p:cNvSpPr>
            <a:spLocks noGrp="1"/>
          </p:cNvSpPr>
          <p:nvPr>
            <p:ph idx="1"/>
          </p:nvPr>
        </p:nvSpPr>
        <p:spPr>
          <a:xfrm>
            <a:off x="838200" y="1825625"/>
            <a:ext cx="10680510" cy="4351338"/>
          </a:xfrm>
        </p:spPr>
        <p:txBody>
          <a:bodyPr>
            <a:normAutofit/>
          </a:bodyPr>
          <a:lstStyle/>
          <a:p>
            <a:pPr marL="514350" indent="-514350">
              <a:buFont typeface="+mj-lt"/>
              <a:buAutoNum type="arabicParenR"/>
            </a:pPr>
            <a:r>
              <a:rPr lang="fr-FR" dirty="0" smtClean="0"/>
              <a:t>Épisode dépressif caractérisé</a:t>
            </a:r>
          </a:p>
          <a:p>
            <a:pPr marL="514350" indent="-514350">
              <a:buFont typeface="+mj-lt"/>
              <a:buAutoNum type="arabicParenR"/>
            </a:pPr>
            <a:r>
              <a:rPr lang="fr-FR" dirty="0" smtClean="0"/>
              <a:t>Les troubles addictifs</a:t>
            </a:r>
          </a:p>
          <a:p>
            <a:pPr marL="514350" indent="-514350">
              <a:buFont typeface="+mj-lt"/>
              <a:buAutoNum type="arabicParenR"/>
            </a:pPr>
            <a:r>
              <a:rPr lang="fr-FR" dirty="0" smtClean="0"/>
              <a:t>Les troubles anxieux</a:t>
            </a:r>
          </a:p>
          <a:p>
            <a:pPr marL="514350" indent="-514350">
              <a:buFont typeface="+mj-lt"/>
              <a:buAutoNum type="arabicParenR"/>
            </a:pPr>
            <a:r>
              <a:rPr lang="fr-FR" dirty="0" smtClean="0"/>
              <a:t>Les tics (25 %)</a:t>
            </a:r>
          </a:p>
          <a:p>
            <a:pPr marL="514350" indent="-514350">
              <a:buFont typeface="+mj-lt"/>
              <a:buAutoNum type="arabicParenR"/>
            </a:pPr>
            <a:r>
              <a:rPr lang="fr-FR" dirty="0" smtClean="0"/>
              <a:t>Les autres troubles du spectre obsessionnel et compulsif (tableau 3). </a:t>
            </a:r>
          </a:p>
          <a:p>
            <a:pPr marL="514350" indent="-514350">
              <a:buFont typeface="+mj-lt"/>
              <a:buAutoNum type="arabicParenR"/>
            </a:pPr>
            <a:r>
              <a:rPr lang="fr-FR" dirty="0" smtClean="0"/>
              <a:t>Les troubles de la personnalité: obsessionnelle (30 %), évitante, dépendante.</a:t>
            </a:r>
            <a:endParaRPr lang="fr-FR" dirty="0"/>
          </a:p>
        </p:txBody>
      </p:sp>
      <p:sp>
        <p:nvSpPr>
          <p:cNvPr id="4" name="Espace réservé de la date 3"/>
          <p:cNvSpPr>
            <a:spLocks noGrp="1"/>
          </p:cNvSpPr>
          <p:nvPr>
            <p:ph type="dt" sz="half" idx="10"/>
          </p:nvPr>
        </p:nvSpPr>
        <p:spPr/>
        <p:txBody>
          <a:bodyPr/>
          <a:lstStyle/>
          <a:p>
            <a:fld id="{EF76B682-B818-4891-AC15-EE4FC800A4FD}"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11</a:t>
            </a:fld>
            <a:endParaRPr lang="fr-FR" dirty="0"/>
          </a:p>
        </p:txBody>
      </p:sp>
    </p:spTree>
    <p:extLst>
      <p:ext uri="{BB962C8B-B14F-4D97-AF65-F5344CB8AC3E}">
        <p14:creationId xmlns:p14="http://schemas.microsoft.com/office/powerpoint/2010/main" xmlns="" val="2431150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Autres troubles du spectre obsessionnel et compulsif </a:t>
            </a:r>
            <a:endParaRPr lang="fr-FR" b="1" dirty="0">
              <a:solidFill>
                <a:srgbClr val="C0000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1038609187"/>
              </p:ext>
            </p:extLst>
          </p:nvPr>
        </p:nvGraphicFramePr>
        <p:xfrm>
          <a:off x="838200" y="1825624"/>
          <a:ext cx="10515600" cy="4365313"/>
        </p:xfrm>
        <a:graphic>
          <a:graphicData uri="http://schemas.openxmlformats.org/drawingml/2006/table">
            <a:tbl>
              <a:tblPr firstRow="1" bandRow="1">
                <a:tableStyleId>{5C22544A-7EE6-4342-B048-85BDC9FD1C3A}</a:tableStyleId>
              </a:tblPr>
              <a:tblGrid>
                <a:gridCol w="2669498">
                  <a:extLst>
                    <a:ext uri="{9D8B030D-6E8A-4147-A177-3AD203B41FA5}">
                      <a16:colId xmlns:a16="http://schemas.microsoft.com/office/drawing/2014/main" xmlns="" val="1452315509"/>
                    </a:ext>
                  </a:extLst>
                </a:gridCol>
                <a:gridCol w="7846102">
                  <a:extLst>
                    <a:ext uri="{9D8B030D-6E8A-4147-A177-3AD203B41FA5}">
                      <a16:colId xmlns:a16="http://schemas.microsoft.com/office/drawing/2014/main" xmlns="" val="92767953"/>
                    </a:ext>
                  </a:extLst>
                </a:gridCol>
              </a:tblGrid>
              <a:tr h="575329">
                <a:tc>
                  <a:txBody>
                    <a:bodyPr/>
                    <a:lstStyle/>
                    <a:p>
                      <a:r>
                        <a:rPr lang="fr-FR" dirty="0" smtClean="0"/>
                        <a:t>Trouble</a:t>
                      </a:r>
                      <a:endParaRPr lang="fr-FR" dirty="0"/>
                    </a:p>
                  </a:txBody>
                  <a:tcPr/>
                </a:tc>
                <a:tc>
                  <a:txBody>
                    <a:bodyPr/>
                    <a:lstStyle/>
                    <a:p>
                      <a:r>
                        <a:rPr lang="fr-FR" dirty="0" smtClean="0"/>
                        <a:t>description</a:t>
                      </a:r>
                      <a:endParaRPr lang="fr-FR" dirty="0"/>
                    </a:p>
                  </a:txBody>
                  <a:tcPr/>
                </a:tc>
                <a:extLst>
                  <a:ext uri="{0D108BD9-81ED-4DB2-BD59-A6C34878D82A}">
                    <a16:rowId xmlns:a16="http://schemas.microsoft.com/office/drawing/2014/main" xmlns="" val="835858419"/>
                  </a:ext>
                </a:extLst>
              </a:tr>
              <a:tr h="614736">
                <a:tc>
                  <a:txBody>
                    <a:bodyPr/>
                    <a:lstStyle/>
                    <a:p>
                      <a:r>
                        <a:rPr lang="fr-FR" sz="2000" b="1" dirty="0" smtClean="0"/>
                        <a:t>Trichotillomanie</a:t>
                      </a:r>
                      <a:endParaRPr lang="fr-FR" sz="2000" b="1" dirty="0"/>
                    </a:p>
                  </a:txBody>
                  <a:tcPr/>
                </a:tc>
                <a:tc>
                  <a:txBody>
                    <a:bodyPr/>
                    <a:lstStyle/>
                    <a:p>
                      <a:r>
                        <a:rPr lang="fr-FR" dirty="0" smtClean="0"/>
                        <a:t>Arrachage répété de ses propres cheveux aboutissant à une perte de cheveux</a:t>
                      </a:r>
                      <a:endParaRPr lang="fr-FR" dirty="0"/>
                    </a:p>
                  </a:txBody>
                  <a:tcPr/>
                </a:tc>
                <a:extLst>
                  <a:ext uri="{0D108BD9-81ED-4DB2-BD59-A6C34878D82A}">
                    <a16:rowId xmlns:a16="http://schemas.microsoft.com/office/drawing/2014/main" xmlns="" val="3593897358"/>
                  </a:ext>
                </a:extLst>
              </a:tr>
              <a:tr h="621729">
                <a:tc>
                  <a:txBody>
                    <a:bodyPr/>
                    <a:lstStyle/>
                    <a:p>
                      <a:r>
                        <a:rPr lang="fr-FR" sz="2000" b="1" dirty="0" smtClean="0"/>
                        <a:t>Dermatillomanie</a:t>
                      </a:r>
                      <a:endParaRPr lang="fr-FR" sz="2000" b="1" dirty="0"/>
                    </a:p>
                  </a:txBody>
                  <a:tcPr/>
                </a:tc>
                <a:tc>
                  <a:txBody>
                    <a:bodyPr/>
                    <a:lstStyle/>
                    <a:p>
                      <a:r>
                        <a:rPr lang="fr-FR" dirty="0" smtClean="0"/>
                        <a:t>Triturage répété de la peau aboutissant à des lésions cutanées</a:t>
                      </a:r>
                      <a:endParaRPr lang="fr-FR" dirty="0"/>
                    </a:p>
                  </a:txBody>
                  <a:tcPr/>
                </a:tc>
                <a:extLst>
                  <a:ext uri="{0D108BD9-81ED-4DB2-BD59-A6C34878D82A}">
                    <a16:rowId xmlns:a16="http://schemas.microsoft.com/office/drawing/2014/main" xmlns="" val="972107188"/>
                  </a:ext>
                </a:extLst>
              </a:tr>
              <a:tr h="993035">
                <a:tc>
                  <a:txBody>
                    <a:bodyPr/>
                    <a:lstStyle/>
                    <a:p>
                      <a:r>
                        <a:rPr lang="fr-FR" sz="2000" b="1" dirty="0" smtClean="0"/>
                        <a:t>Thesaurisation</a:t>
                      </a:r>
                      <a:endParaRPr lang="fr-FR" sz="2000" b="1" dirty="0"/>
                    </a:p>
                  </a:txBody>
                  <a:tcPr/>
                </a:tc>
                <a:tc>
                  <a:txBody>
                    <a:bodyPr/>
                    <a:lstStyle/>
                    <a:p>
                      <a:r>
                        <a:rPr lang="fr-FR" dirty="0" smtClean="0"/>
                        <a:t>Difficulté persistante à jeter ou à se séparer de certains objets, indépendamment de leur valeur réelle</a:t>
                      </a:r>
                      <a:endParaRPr lang="fr-FR" dirty="0"/>
                    </a:p>
                  </a:txBody>
                  <a:tcPr/>
                </a:tc>
                <a:extLst>
                  <a:ext uri="{0D108BD9-81ED-4DB2-BD59-A6C34878D82A}">
                    <a16:rowId xmlns:a16="http://schemas.microsoft.com/office/drawing/2014/main" xmlns="" val="2443351916"/>
                  </a:ext>
                </a:extLst>
              </a:tr>
              <a:tr h="1560484">
                <a:tc>
                  <a:txBody>
                    <a:bodyPr/>
                    <a:lstStyle/>
                    <a:p>
                      <a:r>
                        <a:rPr lang="fr-FR" sz="2000" b="1" i="0" kern="1200" dirty="0" smtClean="0">
                          <a:solidFill>
                            <a:schemeClr val="dk1"/>
                          </a:solidFill>
                          <a:effectLst/>
                          <a:latin typeface="+mn-lt"/>
                          <a:ea typeface="+mn-ea"/>
                          <a:cs typeface="+mn-cs"/>
                        </a:rPr>
                        <a:t>Obsession d’une dysmorphie corporelle</a:t>
                      </a:r>
                      <a:r>
                        <a:rPr lang="fr-FR" sz="2000" b="1" dirty="0" smtClean="0"/>
                        <a:t> </a:t>
                      </a:r>
                      <a:br>
                        <a:rPr lang="fr-FR" sz="2000" b="1" dirty="0" smtClean="0"/>
                      </a:br>
                      <a:endParaRPr lang="fr-FR" sz="2000" b="1" dirty="0"/>
                    </a:p>
                  </a:txBody>
                  <a:tcPr/>
                </a:tc>
                <a:tc>
                  <a:txBody>
                    <a:bodyPr/>
                    <a:lstStyle/>
                    <a:p>
                      <a:r>
                        <a:rPr lang="fr-FR" dirty="0" smtClean="0"/>
                        <a:t>Préoccupation concernant une ou plusieurs imperfections ou défauts perçus dans son apparence physique qui ne sont pas apparents ou qui semblent mineurs pour autrui</a:t>
                      </a:r>
                      <a:endParaRPr lang="fr-FR" dirty="0"/>
                    </a:p>
                  </a:txBody>
                  <a:tcPr/>
                </a:tc>
                <a:extLst>
                  <a:ext uri="{0D108BD9-81ED-4DB2-BD59-A6C34878D82A}">
                    <a16:rowId xmlns:a16="http://schemas.microsoft.com/office/drawing/2014/main" xmlns="" val="343790187"/>
                  </a:ext>
                </a:extLst>
              </a:tr>
            </a:tbl>
          </a:graphicData>
        </a:graphic>
      </p:graphicFrame>
      <p:sp>
        <p:nvSpPr>
          <p:cNvPr id="5" name="Espace réservé de la date 4"/>
          <p:cNvSpPr>
            <a:spLocks noGrp="1"/>
          </p:cNvSpPr>
          <p:nvPr>
            <p:ph type="dt" sz="half" idx="10"/>
          </p:nvPr>
        </p:nvSpPr>
        <p:spPr/>
        <p:txBody>
          <a:bodyPr/>
          <a:lstStyle/>
          <a:p>
            <a:fld id="{303261BD-D4BB-4222-AFDD-514B79617E0D}" type="datetime1">
              <a:rPr lang="fr-FR" smtClean="0"/>
              <a:pPr/>
              <a:t>02/02/2021</a:t>
            </a:fld>
            <a:endParaRPr lang="fr-FR" dirty="0"/>
          </a:p>
        </p:txBody>
      </p:sp>
      <p:sp>
        <p:nvSpPr>
          <p:cNvPr id="6" name="Espace réservé du numéro de diapositive 5"/>
          <p:cNvSpPr>
            <a:spLocks noGrp="1"/>
          </p:cNvSpPr>
          <p:nvPr>
            <p:ph type="sldNum" sz="quarter" idx="12"/>
          </p:nvPr>
        </p:nvSpPr>
        <p:spPr/>
        <p:txBody>
          <a:bodyPr/>
          <a:lstStyle/>
          <a:p>
            <a:fld id="{33140C44-F604-4005-8B3B-8AD9043340D1}" type="slidenum">
              <a:rPr lang="fr-FR" smtClean="0"/>
              <a:pPr/>
              <a:t>12</a:t>
            </a:fld>
            <a:endParaRPr lang="fr-FR" dirty="0"/>
          </a:p>
        </p:txBody>
      </p:sp>
    </p:spTree>
    <p:extLst>
      <p:ext uri="{BB962C8B-B14F-4D97-AF65-F5344CB8AC3E}">
        <p14:creationId xmlns:p14="http://schemas.microsoft.com/office/powerpoint/2010/main" xmlns="" val="2530959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VIII. Evolution et pronostic</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marL="514350" indent="-514350">
              <a:buAutoNum type="arabicParenR"/>
            </a:pPr>
            <a:r>
              <a:rPr lang="fr-FR" b="1" dirty="0" smtClean="0">
                <a:solidFill>
                  <a:srgbClr val="00B050"/>
                </a:solidFill>
              </a:rPr>
              <a:t>Complications</a:t>
            </a:r>
          </a:p>
          <a:p>
            <a:r>
              <a:rPr lang="fr-FR" dirty="0" smtClean="0"/>
              <a:t>épisode dépressif caractérisé : 2/3 des patients</a:t>
            </a:r>
          </a:p>
          <a:p>
            <a:r>
              <a:rPr lang="fr-FR" dirty="0" smtClean="0"/>
              <a:t>10% des patients TOC font des tentatives de suicide</a:t>
            </a:r>
          </a:p>
          <a:p>
            <a:r>
              <a:rPr lang="fr-FR" dirty="0" smtClean="0"/>
              <a:t>troubles addictifs : alcool , BZD</a:t>
            </a:r>
          </a:p>
          <a:p>
            <a:pPr marL="514350" indent="-514350">
              <a:buFont typeface="+mj-lt"/>
              <a:buAutoNum type="arabicParenR" startAt="2"/>
            </a:pPr>
            <a:r>
              <a:rPr lang="fr-FR" b="1" dirty="0" smtClean="0">
                <a:solidFill>
                  <a:srgbClr val="00B050"/>
                </a:solidFill>
              </a:rPr>
              <a:t>Evolution</a:t>
            </a:r>
          </a:p>
          <a:p>
            <a:pPr marL="0" indent="0">
              <a:buNone/>
            </a:pPr>
            <a:r>
              <a:rPr lang="fr-FR" dirty="0" smtClean="0"/>
              <a:t>En l’absence de PEC: diminution de résistance aux symptômes, conduites d’évitements entraînant un isolement social (mode d’entrée SCZ ?).</a:t>
            </a:r>
          </a:p>
          <a:p>
            <a:pPr lvl="1">
              <a:buFontTx/>
              <a:buChar char="-"/>
            </a:pPr>
            <a:r>
              <a:rPr lang="fr-FR" sz="2800" b="1" dirty="0" smtClean="0">
                <a:solidFill>
                  <a:srgbClr val="0070C0"/>
                </a:solidFill>
              </a:rPr>
              <a:t>20 à 30% </a:t>
            </a:r>
            <a:r>
              <a:rPr lang="fr-FR" sz="2800" b="1" dirty="0">
                <a:solidFill>
                  <a:srgbClr val="0070C0"/>
                </a:solidFill>
              </a:rPr>
              <a:t> </a:t>
            </a:r>
            <a:r>
              <a:rPr lang="fr-FR" sz="2800" dirty="0" smtClean="0"/>
              <a:t>: amélioration clinique significative</a:t>
            </a:r>
          </a:p>
          <a:p>
            <a:pPr lvl="1">
              <a:buFontTx/>
              <a:buChar char="-"/>
            </a:pPr>
            <a:r>
              <a:rPr lang="fr-FR" sz="2800" b="1" dirty="0" smtClean="0">
                <a:solidFill>
                  <a:srgbClr val="FB8523"/>
                </a:solidFill>
              </a:rPr>
              <a:t>près de 50% </a:t>
            </a:r>
            <a:r>
              <a:rPr lang="fr-FR" sz="2800" dirty="0" smtClean="0"/>
              <a:t>: stabilisation</a:t>
            </a:r>
          </a:p>
          <a:p>
            <a:pPr lvl="1">
              <a:buFontTx/>
              <a:buChar char="-"/>
            </a:pPr>
            <a:r>
              <a:rPr lang="fr-FR" sz="2800" b="1" dirty="0" smtClean="0">
                <a:solidFill>
                  <a:srgbClr val="FF0000"/>
                </a:solidFill>
              </a:rPr>
              <a:t>20 à 30%  </a:t>
            </a:r>
            <a:r>
              <a:rPr lang="fr-FR" sz="2800" dirty="0" smtClean="0"/>
              <a:t>: ne s’améliore pas, voire s’aggraveront.</a:t>
            </a:r>
            <a:endParaRPr lang="fr-FR" sz="2800" dirty="0"/>
          </a:p>
        </p:txBody>
      </p:sp>
      <p:sp>
        <p:nvSpPr>
          <p:cNvPr id="4" name="Espace réservé de la date 3"/>
          <p:cNvSpPr>
            <a:spLocks noGrp="1"/>
          </p:cNvSpPr>
          <p:nvPr>
            <p:ph type="dt" sz="half" idx="10"/>
          </p:nvPr>
        </p:nvSpPr>
        <p:spPr/>
        <p:txBody>
          <a:bodyPr/>
          <a:lstStyle/>
          <a:p>
            <a:fld id="{5F52EF29-1057-4C55-9EEC-2E3B2E884190}"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13</a:t>
            </a:fld>
            <a:endParaRPr lang="fr-FR" dirty="0"/>
          </a:p>
        </p:txBody>
      </p:sp>
    </p:spTree>
    <p:extLst>
      <p:ext uri="{BB962C8B-B14F-4D97-AF65-F5344CB8AC3E}">
        <p14:creationId xmlns:p14="http://schemas.microsoft.com/office/powerpoint/2010/main" xmlns="" val="1925518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Facteurs pronostic</a:t>
            </a:r>
            <a:endParaRPr lang="fr-FR" b="1" dirty="0">
              <a:solidFill>
                <a:srgbClr val="C00000"/>
              </a:solidFill>
            </a:endParaRPr>
          </a:p>
        </p:txBody>
      </p:sp>
      <p:sp>
        <p:nvSpPr>
          <p:cNvPr id="3" name="Espace réservé du contenu 2"/>
          <p:cNvSpPr>
            <a:spLocks noGrp="1"/>
          </p:cNvSpPr>
          <p:nvPr>
            <p:ph idx="1"/>
          </p:nvPr>
        </p:nvSpPr>
        <p:spPr/>
        <p:txBody>
          <a:bodyPr/>
          <a:lstStyle/>
          <a:p>
            <a:pPr>
              <a:lnSpc>
                <a:spcPct val="200000"/>
              </a:lnSpc>
            </a:pPr>
            <a:r>
              <a:rPr lang="fr-FR" dirty="0" smtClean="0"/>
              <a:t>la </a:t>
            </a:r>
            <a:r>
              <a:rPr lang="fr-FR" b="1" dirty="0" smtClean="0"/>
              <a:t>durée</a:t>
            </a:r>
            <a:r>
              <a:rPr lang="fr-FR" dirty="0" smtClean="0"/>
              <a:t> de la maladie avant la prise en charge ;</a:t>
            </a:r>
          </a:p>
          <a:p>
            <a:pPr>
              <a:lnSpc>
                <a:spcPct val="200000"/>
              </a:lnSpc>
            </a:pPr>
            <a:r>
              <a:rPr lang="fr-FR" b="1" dirty="0" smtClean="0"/>
              <a:t>l’âge</a:t>
            </a:r>
            <a:r>
              <a:rPr lang="fr-FR" dirty="0" smtClean="0"/>
              <a:t> de début ;</a:t>
            </a:r>
          </a:p>
          <a:p>
            <a:pPr>
              <a:lnSpc>
                <a:spcPct val="200000"/>
              </a:lnSpc>
            </a:pPr>
            <a:r>
              <a:rPr lang="fr-FR" dirty="0" smtClean="0"/>
              <a:t>la qualité de la conscience des troubles (</a:t>
            </a:r>
            <a:r>
              <a:rPr lang="fr-FR" b="1" dirty="0" smtClean="0"/>
              <a:t>insight</a:t>
            </a:r>
            <a:r>
              <a:rPr lang="fr-FR" dirty="0" smtClean="0"/>
              <a:t>) ;</a:t>
            </a:r>
          </a:p>
          <a:p>
            <a:pPr>
              <a:lnSpc>
                <a:spcPct val="200000"/>
              </a:lnSpc>
            </a:pPr>
            <a:r>
              <a:rPr lang="fr-FR" dirty="0" smtClean="0"/>
              <a:t>la présence ou non d’un épisode dépressif caractérisé associé (</a:t>
            </a:r>
            <a:r>
              <a:rPr lang="fr-FR" b="1" dirty="0" smtClean="0"/>
              <a:t>EDC</a:t>
            </a:r>
            <a:r>
              <a:rPr lang="fr-FR" dirty="0" smtClean="0"/>
              <a:t>).</a:t>
            </a:r>
            <a:endParaRPr lang="fr-FR" dirty="0"/>
          </a:p>
        </p:txBody>
      </p:sp>
      <p:sp>
        <p:nvSpPr>
          <p:cNvPr id="4" name="Espace réservé de la date 3"/>
          <p:cNvSpPr>
            <a:spLocks noGrp="1"/>
          </p:cNvSpPr>
          <p:nvPr>
            <p:ph type="dt" sz="half" idx="10"/>
          </p:nvPr>
        </p:nvSpPr>
        <p:spPr/>
        <p:txBody>
          <a:bodyPr/>
          <a:lstStyle/>
          <a:p>
            <a:fld id="{353B9575-F073-4BCF-9CB6-F649C3C6CCF6}"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14</a:t>
            </a:fld>
            <a:endParaRPr lang="fr-FR" dirty="0"/>
          </a:p>
        </p:txBody>
      </p:sp>
    </p:spTree>
    <p:extLst>
      <p:ext uri="{BB962C8B-B14F-4D97-AF65-F5344CB8AC3E}">
        <p14:creationId xmlns:p14="http://schemas.microsoft.com/office/powerpoint/2010/main" xmlns="" val="7400081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IX. Traitement</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buAutoNum type="arabicParenR"/>
            </a:pPr>
            <a:r>
              <a:rPr lang="fr-FR" b="1" dirty="0" smtClean="0">
                <a:solidFill>
                  <a:srgbClr val="00B050"/>
                </a:solidFill>
              </a:rPr>
              <a:t>Éducation thérapeutique:</a:t>
            </a:r>
          </a:p>
          <a:p>
            <a:r>
              <a:rPr lang="fr-FR" dirty="0" smtClean="0"/>
              <a:t>rassurer le patient sur le fait qu’il ne va pas perdre le contrôle ou devenir fou ;</a:t>
            </a:r>
          </a:p>
          <a:p>
            <a:r>
              <a:rPr lang="fr-FR" dirty="0" smtClean="0"/>
              <a:t>nommer le trouble, la tendance à la chronicité, l’impact fonctionnel;</a:t>
            </a:r>
          </a:p>
          <a:p>
            <a:r>
              <a:rPr lang="fr-FR" dirty="0" smtClean="0"/>
              <a:t>insister sur l’existence de traitements médicamenteux efficaces</a:t>
            </a:r>
          </a:p>
          <a:p>
            <a:r>
              <a:rPr lang="fr-FR" dirty="0"/>
              <a:t>r</a:t>
            </a:r>
            <a:r>
              <a:rPr lang="fr-FR" dirty="0" smtClean="0"/>
              <a:t>éaliser les exercices de la TCC en dehors des séances ;</a:t>
            </a:r>
          </a:p>
          <a:p>
            <a:r>
              <a:rPr lang="fr-FR" dirty="0" smtClean="0"/>
              <a:t>impliquer les proches dans la prise en charge. </a:t>
            </a:r>
          </a:p>
          <a:p>
            <a:r>
              <a:rPr lang="fr-FR" dirty="0" smtClean="0"/>
              <a:t>informer l’entourage de ne pas participer aux rituels, ne pas faciliter l’évitement, ne pas répondre aux demandes de réassurances</a:t>
            </a:r>
            <a:endParaRPr lang="fr-FR" dirty="0"/>
          </a:p>
        </p:txBody>
      </p:sp>
      <p:sp>
        <p:nvSpPr>
          <p:cNvPr id="4" name="Espace réservé de la date 3"/>
          <p:cNvSpPr>
            <a:spLocks noGrp="1"/>
          </p:cNvSpPr>
          <p:nvPr>
            <p:ph type="dt" sz="half" idx="10"/>
          </p:nvPr>
        </p:nvSpPr>
        <p:spPr/>
        <p:txBody>
          <a:bodyPr/>
          <a:lstStyle/>
          <a:p>
            <a:fld id="{16AD40E6-264E-46B1-BCF5-321D80632DC9}"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15</a:t>
            </a:fld>
            <a:endParaRPr lang="fr-FR" dirty="0"/>
          </a:p>
        </p:txBody>
      </p:sp>
    </p:spTree>
    <p:extLst>
      <p:ext uri="{BB962C8B-B14F-4D97-AF65-F5344CB8AC3E}">
        <p14:creationId xmlns:p14="http://schemas.microsoft.com/office/powerpoint/2010/main" xmlns="" val="658744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838200" y="1825625"/>
            <a:ext cx="10515600" cy="4738948"/>
          </a:xfrm>
        </p:spPr>
        <p:txBody>
          <a:bodyPr>
            <a:normAutofit fontScale="92500" lnSpcReduction="10000"/>
          </a:bodyPr>
          <a:lstStyle/>
          <a:p>
            <a:pPr marL="0" indent="0">
              <a:lnSpc>
                <a:spcPct val="110000"/>
              </a:lnSpc>
              <a:buNone/>
            </a:pPr>
            <a:r>
              <a:rPr lang="fr-FR" b="1" dirty="0" smtClean="0">
                <a:solidFill>
                  <a:srgbClr val="00B050"/>
                </a:solidFill>
              </a:rPr>
              <a:t>2) Les thérapies cognitivo-comportementales (TCC)</a:t>
            </a:r>
          </a:p>
          <a:p>
            <a:pPr>
              <a:lnSpc>
                <a:spcPct val="110000"/>
              </a:lnSpc>
            </a:pPr>
            <a:r>
              <a:rPr lang="fr-FR" dirty="0" smtClean="0"/>
              <a:t>Méthode d’exposition avec prévention de la réponse:  exposer le patient aux conditions qui déclenchent les obsessions (exposition in vivo et en imagination), à empêcher toute compulsion (observable ou mentale), à apprendre au patient à faire face à l’anxiété. </a:t>
            </a:r>
          </a:p>
          <a:p>
            <a:pPr>
              <a:lnSpc>
                <a:spcPct val="110000"/>
              </a:lnSpc>
            </a:pPr>
            <a:r>
              <a:rPr lang="fr-FR" dirty="0" smtClean="0"/>
              <a:t>L’association TCC et traitement pharmacologique permet d’augmenter </a:t>
            </a:r>
            <a:r>
              <a:rPr lang="fr-FR" dirty="0" smtClean="0"/>
              <a:t>le taux </a:t>
            </a:r>
            <a:r>
              <a:rPr lang="fr-FR" dirty="0" smtClean="0"/>
              <a:t>de diminution des symptômes.</a:t>
            </a:r>
          </a:p>
          <a:p>
            <a:pPr>
              <a:lnSpc>
                <a:spcPct val="110000"/>
              </a:lnSpc>
            </a:pPr>
            <a:r>
              <a:rPr lang="fr-FR" dirty="0" smtClean="0"/>
              <a:t>La TCC réduirait les risques de rechute à l’arrêt du traitement. </a:t>
            </a:r>
          </a:p>
          <a:p>
            <a:pPr>
              <a:lnSpc>
                <a:spcPct val="110000"/>
              </a:lnSpc>
            </a:pPr>
            <a:r>
              <a:rPr lang="fr-FR" dirty="0" smtClean="0"/>
              <a:t>Des séances de « rappel » peuvent être proposées à distance pour maintenir les bénéfices thérapeutiques tous les 3 à 6 mois.</a:t>
            </a:r>
            <a:endParaRPr lang="fr-FR" dirty="0"/>
          </a:p>
        </p:txBody>
      </p:sp>
      <p:sp>
        <p:nvSpPr>
          <p:cNvPr id="4" name="Espace réservé de la date 3"/>
          <p:cNvSpPr>
            <a:spLocks noGrp="1"/>
          </p:cNvSpPr>
          <p:nvPr>
            <p:ph type="dt" sz="half" idx="10"/>
          </p:nvPr>
        </p:nvSpPr>
        <p:spPr/>
        <p:txBody>
          <a:bodyPr/>
          <a:lstStyle/>
          <a:p>
            <a:fld id="{61861088-6FF6-4515-A06D-30A4C551ED68}"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16</a:t>
            </a:fld>
            <a:endParaRPr lang="fr-FR" dirty="0"/>
          </a:p>
        </p:txBody>
      </p:sp>
    </p:spTree>
    <p:extLst>
      <p:ext uri="{BB962C8B-B14F-4D97-AF65-F5344CB8AC3E}">
        <p14:creationId xmlns:p14="http://schemas.microsoft.com/office/powerpoint/2010/main" xmlns="" val="38219604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55000" lnSpcReduction="20000"/>
          </a:bodyPr>
          <a:lstStyle/>
          <a:p>
            <a:pPr marL="0" indent="0">
              <a:lnSpc>
                <a:spcPct val="120000"/>
              </a:lnSpc>
              <a:buNone/>
            </a:pPr>
            <a:r>
              <a:rPr lang="fr-FR" b="1" dirty="0" smtClean="0">
                <a:solidFill>
                  <a:srgbClr val="00B050"/>
                </a:solidFill>
              </a:rPr>
              <a:t>3) Traitement pharmacologique</a:t>
            </a:r>
          </a:p>
          <a:p>
            <a:pPr>
              <a:lnSpc>
                <a:spcPct val="120000"/>
              </a:lnSpc>
              <a:buFont typeface="Wingdings" panose="05000000000000000000" pitchFamily="2" charset="2"/>
              <a:buChar char="q"/>
            </a:pPr>
            <a:r>
              <a:rPr lang="fr-FR" b="1" dirty="0" smtClean="0"/>
              <a:t> ISRS</a:t>
            </a:r>
            <a:r>
              <a:rPr lang="fr-FR" dirty="0" smtClean="0"/>
              <a:t> : </a:t>
            </a:r>
            <a:r>
              <a:rPr lang="fr-FR" dirty="0" smtClean="0"/>
              <a:t>sont indiqués en première intention et en monothérapie</a:t>
            </a:r>
            <a:endParaRPr lang="fr-FR" dirty="0" smtClean="0"/>
          </a:p>
          <a:p>
            <a:pPr>
              <a:lnSpc>
                <a:spcPct val="120000"/>
              </a:lnSpc>
              <a:buFont typeface="Wingdings" pitchFamily="2" charset="2"/>
              <a:buChar char="Ø"/>
            </a:pPr>
            <a:r>
              <a:rPr lang="fr-FR" dirty="0" smtClean="0"/>
              <a:t>la </a:t>
            </a:r>
            <a:r>
              <a:rPr lang="fr-FR" dirty="0" err="1" smtClean="0"/>
              <a:t>sertraline</a:t>
            </a:r>
            <a:r>
              <a:rPr lang="fr-FR" dirty="0" smtClean="0"/>
              <a:t>: NODEP </a:t>
            </a:r>
            <a:r>
              <a:rPr lang="fr-FR" dirty="0" smtClean="0"/>
              <a:t>(50 à 150mg/j) </a:t>
            </a:r>
            <a:endParaRPr lang="fr-FR" dirty="0" smtClean="0"/>
          </a:p>
          <a:p>
            <a:pPr>
              <a:lnSpc>
                <a:spcPct val="120000"/>
              </a:lnSpc>
              <a:buFont typeface="Wingdings" pitchFamily="2" charset="2"/>
              <a:buChar char="Ø"/>
            </a:pPr>
            <a:r>
              <a:rPr lang="fr-FR" dirty="0" smtClean="0"/>
              <a:t>la </a:t>
            </a:r>
            <a:r>
              <a:rPr lang="fr-FR" dirty="0" err="1" smtClean="0"/>
              <a:t>fluoxétine</a:t>
            </a:r>
            <a:r>
              <a:rPr lang="fr-FR" dirty="0" smtClean="0"/>
              <a:t>: SERDEP </a:t>
            </a:r>
            <a:r>
              <a:rPr lang="fr-FR" dirty="0" smtClean="0"/>
              <a:t>(20 à 80 mg/j</a:t>
            </a:r>
            <a:r>
              <a:rPr lang="fr-FR" dirty="0" smtClean="0"/>
              <a:t>)</a:t>
            </a:r>
          </a:p>
          <a:p>
            <a:pPr>
              <a:lnSpc>
                <a:spcPct val="120000"/>
              </a:lnSpc>
              <a:buFont typeface="Wingdings" pitchFamily="2" charset="2"/>
              <a:buChar char="Ø"/>
            </a:pPr>
            <a:r>
              <a:rPr lang="fr-FR" dirty="0" smtClean="0"/>
              <a:t>la </a:t>
            </a:r>
            <a:r>
              <a:rPr lang="fr-FR" dirty="0" err="1" smtClean="0"/>
              <a:t>paroxétine</a:t>
            </a:r>
            <a:r>
              <a:rPr lang="fr-FR" dirty="0" smtClean="0"/>
              <a:t> </a:t>
            </a:r>
            <a:r>
              <a:rPr lang="fr-FR" dirty="0" smtClean="0"/>
              <a:t>(20 à 60mg/j</a:t>
            </a:r>
            <a:r>
              <a:rPr lang="fr-FR" dirty="0" smtClean="0"/>
              <a:t>)</a:t>
            </a:r>
          </a:p>
          <a:p>
            <a:pPr>
              <a:lnSpc>
                <a:spcPct val="120000"/>
              </a:lnSpc>
              <a:buFont typeface="Wingdings" panose="05000000000000000000" pitchFamily="2" charset="2"/>
              <a:buChar char="q"/>
            </a:pPr>
            <a:r>
              <a:rPr lang="fr-FR" b="1" dirty="0" smtClean="0"/>
              <a:t>la </a:t>
            </a:r>
            <a:r>
              <a:rPr lang="fr-FR" b="1" dirty="0" err="1" smtClean="0"/>
              <a:t>clomipramine</a:t>
            </a:r>
            <a:r>
              <a:rPr lang="fr-FR" b="1" dirty="0" smtClean="0"/>
              <a:t> </a:t>
            </a:r>
            <a:r>
              <a:rPr lang="fr-FR" dirty="0" smtClean="0"/>
              <a:t>(</a:t>
            </a:r>
            <a:r>
              <a:rPr lang="fr-FR" dirty="0" err="1" smtClean="0"/>
              <a:t>Anafranil</a:t>
            </a:r>
            <a:r>
              <a:rPr lang="fr-FR" dirty="0" smtClean="0"/>
              <a:t> 150 à 250mg/j) est très efficace dans le TOC, cependant vu ces EII il est préconisé </a:t>
            </a:r>
            <a:r>
              <a:rPr lang="fr-FR" dirty="0" smtClean="0"/>
              <a:t>en association avec les ISRS, si ces derniers sont insuffisants</a:t>
            </a:r>
            <a:endParaRPr lang="fr-FR" dirty="0" smtClean="0"/>
          </a:p>
          <a:p>
            <a:pPr>
              <a:lnSpc>
                <a:spcPct val="120000"/>
              </a:lnSpc>
              <a:buFontTx/>
              <a:buChar char="-"/>
            </a:pPr>
            <a:r>
              <a:rPr lang="fr-FR" dirty="0"/>
              <a:t>D</a:t>
            </a:r>
            <a:r>
              <a:rPr lang="fr-FR" dirty="0" smtClean="0"/>
              <a:t>élai d’action : 8-12 semaines. </a:t>
            </a:r>
          </a:p>
          <a:p>
            <a:pPr>
              <a:lnSpc>
                <a:spcPct val="120000"/>
              </a:lnSpc>
              <a:buFontTx/>
              <a:buChar char="-"/>
            </a:pPr>
            <a:r>
              <a:rPr lang="fr-FR" dirty="0" smtClean="0"/>
              <a:t>Durée TTT:  </a:t>
            </a:r>
            <a:r>
              <a:rPr lang="fr-FR" dirty="0" smtClean="0"/>
              <a:t>au moins </a:t>
            </a:r>
            <a:r>
              <a:rPr lang="fr-FR" dirty="0" smtClean="0"/>
              <a:t>24 </a:t>
            </a:r>
            <a:r>
              <a:rPr lang="fr-FR" dirty="0" smtClean="0"/>
              <a:t>mois</a:t>
            </a:r>
            <a:r>
              <a:rPr lang="fr-FR" dirty="0" smtClean="0"/>
              <a:t>, et parfois une durée plus longue</a:t>
            </a:r>
            <a:endParaRPr lang="fr-FR" dirty="0" smtClean="0"/>
          </a:p>
          <a:p>
            <a:pPr>
              <a:lnSpc>
                <a:spcPct val="120000"/>
              </a:lnSpc>
              <a:buFontTx/>
              <a:buChar char="-"/>
            </a:pPr>
            <a:r>
              <a:rPr lang="fr-FR" dirty="0" smtClean="0"/>
              <a:t>il est possible de réduire la posologie initiale de 30 à 50%. Environ 10 à 20% tout les 2 mois afin de retrouver une posologie minimale efficace. </a:t>
            </a:r>
          </a:p>
          <a:p>
            <a:pPr>
              <a:lnSpc>
                <a:spcPct val="120000"/>
              </a:lnSpc>
              <a:buFontTx/>
              <a:buChar char="-"/>
            </a:pPr>
            <a:r>
              <a:rPr lang="fr-MA" dirty="0" smtClean="0"/>
              <a:t>Si peu de </a:t>
            </a:r>
            <a:r>
              <a:rPr lang="fr-MA" dirty="0" smtClean="0"/>
              <a:t>réponse, on associe un antipsychotique atypique à faible dose</a:t>
            </a:r>
            <a:endParaRPr lang="fr-FR" dirty="0" smtClean="0"/>
          </a:p>
          <a:p>
            <a:pPr>
              <a:lnSpc>
                <a:spcPct val="120000"/>
              </a:lnSpc>
              <a:buFont typeface="Wingdings" panose="05000000000000000000" pitchFamily="2" charset="2"/>
              <a:buChar char="q"/>
            </a:pPr>
            <a:endParaRPr lang="fr-FR" dirty="0" smtClean="0"/>
          </a:p>
          <a:p>
            <a:pPr marL="0" indent="0">
              <a:buNone/>
            </a:pPr>
            <a:endParaRPr lang="fr-FR" b="1" dirty="0">
              <a:solidFill>
                <a:srgbClr val="00B050"/>
              </a:solidFill>
            </a:endParaRPr>
          </a:p>
        </p:txBody>
      </p:sp>
      <p:sp>
        <p:nvSpPr>
          <p:cNvPr id="4" name="Espace réservé de la date 3"/>
          <p:cNvSpPr>
            <a:spLocks noGrp="1"/>
          </p:cNvSpPr>
          <p:nvPr>
            <p:ph type="dt" sz="half" idx="10"/>
          </p:nvPr>
        </p:nvSpPr>
        <p:spPr/>
        <p:txBody>
          <a:bodyPr/>
          <a:lstStyle/>
          <a:p>
            <a:fld id="{1F12A151-8194-4F99-8B54-0979798341A2}"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17</a:t>
            </a:fld>
            <a:endParaRPr lang="fr-FR" dirty="0"/>
          </a:p>
        </p:txBody>
      </p:sp>
    </p:spTree>
    <p:extLst>
      <p:ext uri="{BB962C8B-B14F-4D97-AF65-F5344CB8AC3E}">
        <p14:creationId xmlns:p14="http://schemas.microsoft.com/office/powerpoint/2010/main" xmlns="" val="19858628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FR" b="1" dirty="0" smtClean="0">
                <a:solidFill>
                  <a:srgbClr val="00B050"/>
                </a:solidFill>
              </a:rPr>
              <a:t>4) Autres </a:t>
            </a:r>
            <a:r>
              <a:rPr lang="fr-FR" b="1" dirty="0" smtClean="0">
                <a:solidFill>
                  <a:srgbClr val="00B050"/>
                </a:solidFill>
              </a:rPr>
              <a:t>moyens</a:t>
            </a:r>
          </a:p>
          <a:p>
            <a:pPr marL="0" indent="0">
              <a:buNone/>
            </a:pPr>
            <a:r>
              <a:rPr lang="fr-FR" dirty="0" smtClean="0"/>
              <a:t> </a:t>
            </a:r>
            <a:r>
              <a:rPr lang="fr-FR" b="1" dirty="0" smtClean="0"/>
              <a:t>La neurostimulation</a:t>
            </a:r>
            <a:r>
              <a:rPr lang="fr-FR" dirty="0" smtClean="0"/>
              <a:t> </a:t>
            </a:r>
            <a:r>
              <a:rPr lang="fr-FR" dirty="0" smtClean="0"/>
              <a:t>: </a:t>
            </a:r>
            <a:endParaRPr lang="fr-FR" dirty="0" smtClean="0"/>
          </a:p>
          <a:p>
            <a:pPr marL="0" indent="0">
              <a:buNone/>
            </a:pPr>
            <a:r>
              <a:rPr lang="fr-FR" dirty="0" smtClean="0"/>
              <a:t>indiquée </a:t>
            </a:r>
            <a:r>
              <a:rPr lang="fr-FR" dirty="0" smtClean="0"/>
              <a:t>chez les patients ayant un TOC résistant associé à une dépression </a:t>
            </a:r>
            <a:r>
              <a:rPr lang="fr-FR" dirty="0" smtClean="0"/>
              <a:t>sévère (Stimulation </a:t>
            </a:r>
            <a:r>
              <a:rPr lang="fr-FR" dirty="0" smtClean="0"/>
              <a:t>magnétique </a:t>
            </a:r>
            <a:r>
              <a:rPr lang="fr-FR" dirty="0" err="1" smtClean="0"/>
              <a:t>transcranienne</a:t>
            </a:r>
            <a:r>
              <a:rPr lang="fr-FR" dirty="0" smtClean="0"/>
              <a:t>) ou bien la Stimulation </a:t>
            </a:r>
            <a:r>
              <a:rPr lang="fr-FR" dirty="0" smtClean="0"/>
              <a:t>cérébrale profonde</a:t>
            </a:r>
            <a:endParaRPr lang="fr-FR" dirty="0" smtClean="0"/>
          </a:p>
          <a:p>
            <a:pPr>
              <a:buNone/>
            </a:pPr>
            <a:r>
              <a:rPr lang="fr-FR" b="1" dirty="0" smtClean="0"/>
              <a:t>Les </a:t>
            </a:r>
            <a:r>
              <a:rPr lang="fr-FR" b="1" dirty="0" smtClean="0"/>
              <a:t>techniques chirurgicales </a:t>
            </a:r>
            <a:r>
              <a:rPr lang="fr-FR" dirty="0" smtClean="0"/>
              <a:t>:</a:t>
            </a:r>
          </a:p>
          <a:p>
            <a:pPr>
              <a:buFontTx/>
              <a:buChar char="-"/>
            </a:pPr>
            <a:r>
              <a:rPr lang="fr-FR" dirty="0" smtClean="0"/>
              <a:t>les 2 techniques chirurgicales les plus utilisées sont la capsulotomie et cingulotomie. </a:t>
            </a:r>
          </a:p>
        </p:txBody>
      </p:sp>
      <p:sp>
        <p:nvSpPr>
          <p:cNvPr id="4" name="Espace réservé de la date 3"/>
          <p:cNvSpPr>
            <a:spLocks noGrp="1"/>
          </p:cNvSpPr>
          <p:nvPr>
            <p:ph type="dt" sz="half" idx="10"/>
          </p:nvPr>
        </p:nvSpPr>
        <p:spPr/>
        <p:txBody>
          <a:bodyPr/>
          <a:lstStyle/>
          <a:p>
            <a:fld id="{71325FE3-580B-4574-9284-7E6C7B93D5FD}"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18</a:t>
            </a:fld>
            <a:endParaRPr lang="fr-FR" dirty="0"/>
          </a:p>
        </p:txBody>
      </p:sp>
    </p:spTree>
    <p:extLst>
      <p:ext uri="{BB962C8B-B14F-4D97-AF65-F5344CB8AC3E}">
        <p14:creationId xmlns:p14="http://schemas.microsoft.com/office/powerpoint/2010/main" xmlns="" val="36410659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Espace réservé de la date 3"/>
          <p:cNvSpPr>
            <a:spLocks noGrp="1"/>
          </p:cNvSpPr>
          <p:nvPr>
            <p:ph type="dt" sz="half" idx="10"/>
          </p:nvPr>
        </p:nvSpPr>
        <p:spPr/>
        <p:txBody>
          <a:bodyPr/>
          <a:lstStyle/>
          <a:p>
            <a:fld id="{EA9022A0-B42C-4161-A600-DFFCE6F78A5D}"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19</a:t>
            </a:fld>
            <a:endParaRPr lang="fr-FR" dirty="0"/>
          </a:p>
        </p:txBody>
      </p:sp>
      <p:pic>
        <p:nvPicPr>
          <p:cNvPr id="6" name="Picture 2" descr="merci-pour-votre-attention-replique | Personal car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5262" y="898234"/>
            <a:ext cx="11801475" cy="620612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55957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PLAN</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71500" indent="-571500">
              <a:buFont typeface="+mj-lt"/>
              <a:buAutoNum type="romanUcPeriod"/>
            </a:pPr>
            <a:r>
              <a:rPr lang="fr-FR" b="1" dirty="0" smtClean="0"/>
              <a:t>Introduction</a:t>
            </a:r>
          </a:p>
          <a:p>
            <a:pPr marL="571500" indent="-571500">
              <a:buFont typeface="+mj-lt"/>
              <a:buAutoNum type="romanUcPeriod"/>
            </a:pPr>
            <a:r>
              <a:rPr lang="fr-FR" b="1" dirty="0" smtClean="0"/>
              <a:t>Epidémiologie</a:t>
            </a:r>
          </a:p>
          <a:p>
            <a:pPr marL="571500" indent="-571500">
              <a:buFont typeface="+mj-lt"/>
              <a:buAutoNum type="romanUcPeriod"/>
            </a:pPr>
            <a:r>
              <a:rPr lang="fr-FR" b="1" dirty="0" smtClean="0"/>
              <a:t>Clinique</a:t>
            </a:r>
          </a:p>
          <a:p>
            <a:pPr marL="571500" indent="-571500">
              <a:buFont typeface="+mj-lt"/>
              <a:buAutoNum type="romanUcPeriod"/>
            </a:pPr>
            <a:r>
              <a:rPr lang="fr-FR" b="1" dirty="0" smtClean="0"/>
              <a:t>Diagnostic positif</a:t>
            </a:r>
          </a:p>
          <a:p>
            <a:pPr marL="571500" indent="-571500">
              <a:buFont typeface="+mj-lt"/>
              <a:buAutoNum type="romanUcPeriod"/>
            </a:pPr>
            <a:r>
              <a:rPr lang="fr-FR" b="1" dirty="0" smtClean="0"/>
              <a:t>Diagnostic différentiel</a:t>
            </a:r>
          </a:p>
          <a:p>
            <a:pPr marL="571500" indent="-571500">
              <a:buFont typeface="+mj-lt"/>
              <a:buAutoNum type="romanUcPeriod"/>
            </a:pPr>
            <a:r>
              <a:rPr lang="fr-FR" b="1" dirty="0" smtClean="0"/>
              <a:t>Comorbidité</a:t>
            </a:r>
          </a:p>
          <a:p>
            <a:pPr marL="571500" indent="-571500">
              <a:buFont typeface="+mj-lt"/>
              <a:buAutoNum type="romanUcPeriod"/>
            </a:pPr>
            <a:r>
              <a:rPr lang="fr-FR" b="1" dirty="0" smtClean="0"/>
              <a:t>Evolution et pronostic</a:t>
            </a:r>
          </a:p>
          <a:p>
            <a:pPr marL="571500" indent="-571500">
              <a:buFont typeface="+mj-lt"/>
              <a:buAutoNum type="romanUcPeriod"/>
            </a:pPr>
            <a:r>
              <a:rPr lang="fr-FR" b="1" dirty="0" smtClean="0"/>
              <a:t>Traitement</a:t>
            </a:r>
            <a:endParaRPr lang="fr-FR" b="1" dirty="0"/>
          </a:p>
        </p:txBody>
      </p:sp>
      <p:sp>
        <p:nvSpPr>
          <p:cNvPr id="4" name="Espace réservé de la date 3"/>
          <p:cNvSpPr>
            <a:spLocks noGrp="1"/>
          </p:cNvSpPr>
          <p:nvPr>
            <p:ph type="dt" sz="half" idx="10"/>
          </p:nvPr>
        </p:nvSpPr>
        <p:spPr/>
        <p:txBody>
          <a:bodyPr/>
          <a:lstStyle/>
          <a:p>
            <a:fld id="{73CFB13F-3E69-4FF6-861E-F18A527DD207}"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2</a:t>
            </a:fld>
            <a:endParaRPr lang="fr-FR" dirty="0"/>
          </a:p>
        </p:txBody>
      </p:sp>
    </p:spTree>
    <p:extLst>
      <p:ext uri="{BB962C8B-B14F-4D97-AF65-F5344CB8AC3E}">
        <p14:creationId xmlns:p14="http://schemas.microsoft.com/office/powerpoint/2010/main" xmlns="" val="4275335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I. Introduction</a:t>
            </a:r>
            <a:endParaRPr lang="fr-FR" b="1" dirty="0">
              <a:solidFill>
                <a:srgbClr val="FF0000"/>
              </a:solidFill>
            </a:endParaRPr>
          </a:p>
        </p:txBody>
      </p:sp>
      <p:sp>
        <p:nvSpPr>
          <p:cNvPr id="3" name="Espace réservé du contenu 2"/>
          <p:cNvSpPr>
            <a:spLocks noGrp="1"/>
          </p:cNvSpPr>
          <p:nvPr>
            <p:ph idx="1"/>
          </p:nvPr>
        </p:nvSpPr>
        <p:spPr/>
        <p:txBody>
          <a:bodyPr/>
          <a:lstStyle/>
          <a:p>
            <a:r>
              <a:rPr lang="fr-FR" dirty="0" smtClean="0"/>
              <a:t>Le trouble obsessionnel compulsif (</a:t>
            </a:r>
            <a:r>
              <a:rPr lang="fr-FR" b="1" dirty="0" smtClean="0"/>
              <a:t>TOC</a:t>
            </a:r>
            <a:r>
              <a:rPr lang="fr-FR" dirty="0" smtClean="0"/>
              <a:t>) est l’une des pathologies psychiatriques les plus fréquentes et les plus invalidantes. </a:t>
            </a:r>
          </a:p>
          <a:p>
            <a:r>
              <a:rPr lang="fr-FR" dirty="0" smtClean="0"/>
              <a:t>Il associe de façon variable </a:t>
            </a:r>
            <a:r>
              <a:rPr lang="fr-FR" b="1" dirty="0" smtClean="0"/>
              <a:t>2 types de symptômes </a:t>
            </a:r>
            <a:r>
              <a:rPr lang="fr-FR" dirty="0" smtClean="0"/>
              <a:t>spécifiques : des </a:t>
            </a:r>
            <a:r>
              <a:rPr lang="fr-FR" b="1" dirty="0" smtClean="0"/>
              <a:t>obsessions</a:t>
            </a:r>
            <a:r>
              <a:rPr lang="fr-FR" dirty="0" smtClean="0"/>
              <a:t> et/ou des </a:t>
            </a:r>
            <a:r>
              <a:rPr lang="fr-FR" b="1" dirty="0" smtClean="0"/>
              <a:t>compulsions</a:t>
            </a:r>
          </a:p>
          <a:p>
            <a:r>
              <a:rPr lang="fr-FR" dirty="0" smtClean="0"/>
              <a:t>Retiré des troubles anxieux dans le DSM 5 (l’anxiété constitue un phénomène secondaire)</a:t>
            </a:r>
          </a:p>
          <a:p>
            <a:r>
              <a:rPr lang="fr-FR" dirty="0" smtClean="0"/>
              <a:t>Hétérogénéité clinique: on parle du spectre obsessionnel incluant les tics, maladie de Gille de la Tourette, …..</a:t>
            </a:r>
          </a:p>
          <a:p>
            <a:endParaRPr lang="fr-FR" dirty="0"/>
          </a:p>
        </p:txBody>
      </p:sp>
      <p:sp>
        <p:nvSpPr>
          <p:cNvPr id="4" name="Espace réservé de la date 3"/>
          <p:cNvSpPr>
            <a:spLocks noGrp="1"/>
          </p:cNvSpPr>
          <p:nvPr>
            <p:ph type="dt" sz="half" idx="10"/>
          </p:nvPr>
        </p:nvSpPr>
        <p:spPr/>
        <p:txBody>
          <a:bodyPr/>
          <a:lstStyle/>
          <a:p>
            <a:fld id="{B388FC87-92D0-4863-AB38-56C3F17B73C6}"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3</a:t>
            </a:fld>
            <a:endParaRPr lang="fr-FR" dirty="0"/>
          </a:p>
        </p:txBody>
      </p:sp>
    </p:spTree>
    <p:extLst>
      <p:ext uri="{BB962C8B-B14F-4D97-AF65-F5344CB8AC3E}">
        <p14:creationId xmlns:p14="http://schemas.microsoft.com/office/powerpoint/2010/main" xmlns="" val="2405416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II. Epidémiologie</a:t>
            </a:r>
            <a:endParaRPr lang="fr-FR" b="1" dirty="0">
              <a:solidFill>
                <a:srgbClr val="FF0000"/>
              </a:solidFill>
            </a:endParaRPr>
          </a:p>
        </p:txBody>
      </p:sp>
      <p:sp>
        <p:nvSpPr>
          <p:cNvPr id="3" name="Espace réservé du contenu 2"/>
          <p:cNvSpPr>
            <a:spLocks noGrp="1"/>
          </p:cNvSpPr>
          <p:nvPr>
            <p:ph idx="1"/>
          </p:nvPr>
        </p:nvSpPr>
        <p:spPr/>
        <p:txBody>
          <a:bodyPr/>
          <a:lstStyle/>
          <a:p>
            <a:pPr>
              <a:lnSpc>
                <a:spcPct val="150000"/>
              </a:lnSpc>
            </a:pPr>
            <a:r>
              <a:rPr lang="fr-FR" b="1" dirty="0"/>
              <a:t>P</a:t>
            </a:r>
            <a:r>
              <a:rPr lang="fr-FR" b="1" dirty="0" smtClean="0"/>
              <a:t>révalence</a:t>
            </a:r>
            <a:r>
              <a:rPr lang="fr-FR" dirty="0" smtClean="0"/>
              <a:t> : </a:t>
            </a:r>
            <a:r>
              <a:rPr lang="fr-FR" b="1" dirty="0" smtClean="0">
                <a:solidFill>
                  <a:srgbClr val="0070C0"/>
                </a:solidFill>
              </a:rPr>
              <a:t>2-3 %</a:t>
            </a:r>
            <a:r>
              <a:rPr lang="fr-FR" dirty="0" smtClean="0"/>
              <a:t> de la population générale</a:t>
            </a:r>
          </a:p>
          <a:p>
            <a:pPr>
              <a:lnSpc>
                <a:spcPct val="150000"/>
              </a:lnSpc>
            </a:pPr>
            <a:r>
              <a:rPr lang="fr-FR" b="1" dirty="0" smtClean="0"/>
              <a:t>Age</a:t>
            </a:r>
            <a:r>
              <a:rPr lang="fr-FR" dirty="0" smtClean="0"/>
              <a:t> début : sujet jeune environ </a:t>
            </a:r>
            <a:r>
              <a:rPr lang="fr-FR" b="1" dirty="0" smtClean="0">
                <a:solidFill>
                  <a:srgbClr val="0070C0"/>
                </a:solidFill>
              </a:rPr>
              <a:t>20 ans</a:t>
            </a:r>
          </a:p>
          <a:p>
            <a:pPr>
              <a:lnSpc>
                <a:spcPct val="150000"/>
              </a:lnSpc>
            </a:pPr>
            <a:r>
              <a:rPr lang="fr-FR" b="1" dirty="0" smtClean="0"/>
              <a:t>Sexe radio </a:t>
            </a:r>
            <a:r>
              <a:rPr lang="fr-FR" dirty="0" smtClean="0"/>
              <a:t>: </a:t>
            </a:r>
            <a:r>
              <a:rPr lang="fr-FR" b="1" dirty="0" smtClean="0">
                <a:solidFill>
                  <a:srgbClr val="0070C0"/>
                </a:solidFill>
              </a:rPr>
              <a:t>1</a:t>
            </a:r>
          </a:p>
          <a:p>
            <a:pPr>
              <a:lnSpc>
                <a:spcPct val="150000"/>
              </a:lnSpc>
            </a:pPr>
            <a:r>
              <a:rPr lang="fr-FR" b="1" dirty="0" smtClean="0">
                <a:solidFill>
                  <a:srgbClr val="0070C0"/>
                </a:solidFill>
              </a:rPr>
              <a:t>10ème</a:t>
            </a:r>
            <a:r>
              <a:rPr lang="fr-FR" dirty="0" smtClean="0"/>
              <a:t> cause d’</a:t>
            </a:r>
            <a:r>
              <a:rPr lang="fr-FR" b="1" dirty="0" smtClean="0"/>
              <a:t>invalidité</a:t>
            </a:r>
            <a:r>
              <a:rPr lang="fr-FR" dirty="0" smtClean="0"/>
              <a:t> socioprofessionnelle dans le monde</a:t>
            </a:r>
            <a:endParaRPr lang="fr-FR" dirty="0"/>
          </a:p>
        </p:txBody>
      </p:sp>
      <p:sp>
        <p:nvSpPr>
          <p:cNvPr id="4" name="Espace réservé de la date 3"/>
          <p:cNvSpPr>
            <a:spLocks noGrp="1"/>
          </p:cNvSpPr>
          <p:nvPr>
            <p:ph type="dt" sz="half" idx="10"/>
          </p:nvPr>
        </p:nvSpPr>
        <p:spPr/>
        <p:txBody>
          <a:bodyPr/>
          <a:lstStyle/>
          <a:p>
            <a:fld id="{DBD87623-9E58-4BE6-BC5A-9DF8E9657A1F}"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4</a:t>
            </a:fld>
            <a:endParaRPr lang="fr-FR" dirty="0"/>
          </a:p>
        </p:txBody>
      </p:sp>
    </p:spTree>
    <p:extLst>
      <p:ext uri="{BB962C8B-B14F-4D97-AF65-F5344CB8AC3E}">
        <p14:creationId xmlns:p14="http://schemas.microsoft.com/office/powerpoint/2010/main" xmlns="" val="1420029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III. Clinique</a:t>
            </a:r>
            <a:endParaRPr lang="fr-FR" b="1" dirty="0">
              <a:solidFill>
                <a:srgbClr val="FF0000"/>
              </a:solidFill>
            </a:endParaRPr>
          </a:p>
        </p:txBody>
      </p:sp>
      <p:sp>
        <p:nvSpPr>
          <p:cNvPr id="3" name="Espace réservé du contenu 2"/>
          <p:cNvSpPr>
            <a:spLocks noGrp="1"/>
          </p:cNvSpPr>
          <p:nvPr>
            <p:ph idx="1"/>
          </p:nvPr>
        </p:nvSpPr>
        <p:spPr>
          <a:xfrm>
            <a:off x="838200" y="1825625"/>
            <a:ext cx="10683240" cy="4351338"/>
          </a:xfrm>
        </p:spPr>
        <p:txBody>
          <a:bodyPr>
            <a:normAutofit/>
          </a:bodyPr>
          <a:lstStyle/>
          <a:p>
            <a:pPr marL="514350" indent="-514350">
              <a:buAutoNum type="arabicParenR"/>
            </a:pPr>
            <a:r>
              <a:rPr lang="fr-FR" b="1" dirty="0" smtClean="0">
                <a:solidFill>
                  <a:srgbClr val="00B050"/>
                </a:solidFill>
              </a:rPr>
              <a:t>Obsessions (DSM 5)</a:t>
            </a:r>
          </a:p>
          <a:p>
            <a:r>
              <a:rPr lang="fr-FR" b="1" dirty="0" smtClean="0"/>
              <a:t>Pensées</a:t>
            </a:r>
            <a:r>
              <a:rPr lang="fr-FR" dirty="0" smtClean="0"/>
              <a:t>, </a:t>
            </a:r>
            <a:r>
              <a:rPr lang="fr-FR" b="1" dirty="0" smtClean="0"/>
              <a:t>pulsions</a:t>
            </a:r>
            <a:r>
              <a:rPr lang="fr-FR" dirty="0" smtClean="0"/>
              <a:t> ou </a:t>
            </a:r>
            <a:r>
              <a:rPr lang="fr-FR" b="1" dirty="0" smtClean="0"/>
              <a:t>images</a:t>
            </a:r>
            <a:r>
              <a:rPr lang="fr-FR" dirty="0" smtClean="0"/>
              <a:t> : </a:t>
            </a:r>
          </a:p>
          <a:p>
            <a:pPr>
              <a:buFontTx/>
              <a:buChar char="-"/>
            </a:pPr>
            <a:r>
              <a:rPr lang="fr-FR" dirty="0" smtClean="0"/>
              <a:t>récurrentes, persistantes, intrusives et inopportunes</a:t>
            </a:r>
          </a:p>
          <a:p>
            <a:pPr>
              <a:buFontTx/>
              <a:buChar char="-"/>
            </a:pPr>
            <a:r>
              <a:rPr lang="fr-FR" dirty="0" smtClean="0"/>
              <a:t>entraînent une anxiété ou une détresse importante.</a:t>
            </a:r>
          </a:p>
          <a:p>
            <a:r>
              <a:rPr lang="fr-FR" dirty="0" smtClean="0"/>
              <a:t>Le sujet  : </a:t>
            </a:r>
          </a:p>
          <a:p>
            <a:pPr marL="0" indent="0">
              <a:buNone/>
            </a:pPr>
            <a:r>
              <a:rPr lang="fr-FR" dirty="0" smtClean="0"/>
              <a:t>- fait des efforts pour les ignorer ou réprimer.</a:t>
            </a:r>
          </a:p>
          <a:p>
            <a:pPr>
              <a:buFontTx/>
              <a:buChar char="-"/>
            </a:pPr>
            <a:r>
              <a:rPr lang="fr-FR" dirty="0" smtClean="0"/>
              <a:t>reconnaît qu’elles proviennent de sa propre activité mentale.</a:t>
            </a:r>
          </a:p>
          <a:p>
            <a:r>
              <a:rPr lang="fr-FR" dirty="0" smtClean="0"/>
              <a:t># préoccupations excessives concernant les problèmes de la vie réelle.</a:t>
            </a:r>
          </a:p>
          <a:p>
            <a:endParaRPr lang="fr-FR" dirty="0"/>
          </a:p>
        </p:txBody>
      </p:sp>
      <p:sp>
        <p:nvSpPr>
          <p:cNvPr id="4" name="Espace réservé de la date 3"/>
          <p:cNvSpPr>
            <a:spLocks noGrp="1"/>
          </p:cNvSpPr>
          <p:nvPr>
            <p:ph type="dt" sz="half" idx="10"/>
          </p:nvPr>
        </p:nvSpPr>
        <p:spPr/>
        <p:txBody>
          <a:bodyPr/>
          <a:lstStyle/>
          <a:p>
            <a:fld id="{68D753BE-BBEF-4612-BD97-F4313E853695}"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5</a:t>
            </a:fld>
            <a:endParaRPr lang="fr-FR" dirty="0"/>
          </a:p>
        </p:txBody>
      </p:sp>
    </p:spTree>
    <p:extLst>
      <p:ext uri="{BB962C8B-B14F-4D97-AF65-F5344CB8AC3E}">
        <p14:creationId xmlns:p14="http://schemas.microsoft.com/office/powerpoint/2010/main" xmlns="" val="2753782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Types d’obsession</a:t>
            </a:r>
            <a:endParaRPr lang="fr-FR" b="1" dirty="0">
              <a:solidFill>
                <a:srgbClr val="C00000"/>
              </a:solidFill>
            </a:endParaRPr>
          </a:p>
        </p:txBody>
      </p:sp>
      <p:sp>
        <p:nvSpPr>
          <p:cNvPr id="3" name="Espace réservé du contenu 2"/>
          <p:cNvSpPr>
            <a:spLocks noGrp="1"/>
          </p:cNvSpPr>
          <p:nvPr>
            <p:ph idx="1"/>
          </p:nvPr>
        </p:nvSpPr>
        <p:spPr/>
        <p:txBody>
          <a:bodyPr>
            <a:normAutofit fontScale="85000" lnSpcReduction="20000"/>
          </a:bodyPr>
          <a:lstStyle/>
          <a:p>
            <a:pPr marL="514350" indent="-514350">
              <a:buFont typeface="+mj-lt"/>
              <a:buAutoNum type="arabicParenR"/>
            </a:pPr>
            <a:r>
              <a:rPr lang="fr-FR" b="1" u="sng" dirty="0">
                <a:solidFill>
                  <a:srgbClr val="0070C0"/>
                </a:solidFill>
              </a:rPr>
              <a:t>Obsessions idéatives: </a:t>
            </a:r>
            <a:endParaRPr lang="fr-FR" dirty="0">
              <a:solidFill>
                <a:srgbClr val="0070C0"/>
              </a:solidFill>
            </a:endParaRPr>
          </a:p>
          <a:p>
            <a:pPr marL="0" indent="0">
              <a:buNone/>
            </a:pPr>
            <a:r>
              <a:rPr lang="fr-FR" dirty="0"/>
              <a:t>Sujet est assiégé par des idées, des formules, des mots ou des chiffres qui s'imposent à lui. Il peut s'agir aussi de doutes et d'interrogations interminables concernant des thèmes divers.</a:t>
            </a:r>
          </a:p>
          <a:p>
            <a:pPr marL="514350" indent="-514350">
              <a:buFont typeface="+mj-lt"/>
              <a:buAutoNum type="arabicParenR" startAt="2"/>
            </a:pPr>
            <a:r>
              <a:rPr lang="fr-FR" b="1" u="sng" dirty="0">
                <a:solidFill>
                  <a:srgbClr val="0070C0"/>
                </a:solidFill>
              </a:rPr>
              <a:t>Obsessions phobiques:</a:t>
            </a:r>
          </a:p>
          <a:p>
            <a:pPr marL="0" indent="0">
              <a:buNone/>
            </a:pPr>
            <a:r>
              <a:rPr lang="fr-FR" dirty="0"/>
              <a:t>Crainte obsédante liée à une situation ou à un objet et survenant en l'absence de cette situation ou de cet objet en cause (différente de la phobie vraie ou l'objet est présent). Cette crainte est reconnue comme étant absurde par le sujet mais il avoue ne pas pouvoir y échapper.</a:t>
            </a:r>
          </a:p>
          <a:p>
            <a:pPr marL="514350" indent="-514350">
              <a:buFont typeface="+mj-lt"/>
              <a:buAutoNum type="arabicParenR" startAt="3"/>
            </a:pPr>
            <a:r>
              <a:rPr lang="fr-FR" b="1" u="sng" dirty="0">
                <a:solidFill>
                  <a:srgbClr val="0070C0"/>
                </a:solidFill>
              </a:rPr>
              <a:t>Obsessions d'impulsion: </a:t>
            </a:r>
          </a:p>
          <a:p>
            <a:pPr marL="0" indent="0">
              <a:buNone/>
            </a:pPr>
            <a:r>
              <a:rPr lang="fr-FR" dirty="0"/>
              <a:t>Crainte obsédante et irraisonnée de commettre de manière irrésistible un acte immoral absurde, agressif, obscène. La lutte anxieuse est très culpabilisée devant de telles impulsions que le sujet réprouve de toutes ses forces.</a:t>
            </a:r>
          </a:p>
          <a:p>
            <a:pPr marL="0" indent="0">
              <a:buNone/>
            </a:pPr>
            <a:endParaRPr lang="fr-FR" dirty="0"/>
          </a:p>
        </p:txBody>
      </p:sp>
      <p:sp>
        <p:nvSpPr>
          <p:cNvPr id="4" name="Espace réservé de la date 3"/>
          <p:cNvSpPr>
            <a:spLocks noGrp="1"/>
          </p:cNvSpPr>
          <p:nvPr>
            <p:ph type="dt" sz="half" idx="10"/>
          </p:nvPr>
        </p:nvSpPr>
        <p:spPr/>
        <p:txBody>
          <a:bodyPr/>
          <a:lstStyle/>
          <a:p>
            <a:fld id="{CAC323F7-4462-4302-A9E7-5CBCCEA70A63}"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6</a:t>
            </a:fld>
            <a:endParaRPr lang="fr-FR" dirty="0"/>
          </a:p>
        </p:txBody>
      </p:sp>
    </p:spTree>
    <p:extLst>
      <p:ext uri="{BB962C8B-B14F-4D97-AF65-F5344CB8AC3E}">
        <p14:creationId xmlns:p14="http://schemas.microsoft.com/office/powerpoint/2010/main" xmlns="" val="3486883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b="1" dirty="0" smtClean="0">
                <a:solidFill>
                  <a:srgbClr val="00B050"/>
                </a:solidFill>
              </a:rPr>
              <a:t>2) Compulsions (DSM 5)</a:t>
            </a:r>
          </a:p>
          <a:p>
            <a:pPr>
              <a:buFont typeface="Wingdings" panose="05000000000000000000" pitchFamily="2" charset="2"/>
              <a:buChar char="§"/>
            </a:pPr>
            <a:r>
              <a:rPr lang="fr-FR" b="1" dirty="0" smtClean="0"/>
              <a:t>Comportements répétitifs </a:t>
            </a:r>
            <a:r>
              <a:rPr lang="fr-FR" dirty="0" smtClean="0"/>
              <a:t>(par exemple, se laver les mains, ordonner, vérifier) ou </a:t>
            </a:r>
            <a:r>
              <a:rPr lang="fr-FR" b="1" dirty="0" smtClean="0"/>
              <a:t>actes mentaux </a:t>
            </a:r>
            <a:r>
              <a:rPr lang="fr-FR" dirty="0" smtClean="0"/>
              <a:t>(par exemple, prier, compter, répéter des mots silencieusement) </a:t>
            </a:r>
          </a:p>
          <a:p>
            <a:pPr>
              <a:buFont typeface="Wingdings" panose="05000000000000000000" pitchFamily="2" charset="2"/>
              <a:buChar char="§"/>
            </a:pPr>
            <a:r>
              <a:rPr lang="fr-FR" dirty="0" smtClean="0"/>
              <a:t>Réaliser en réponse à une obsession.</a:t>
            </a:r>
          </a:p>
          <a:p>
            <a:pPr>
              <a:buFont typeface="Wingdings" panose="05000000000000000000" pitchFamily="2" charset="2"/>
              <a:buChar char="§"/>
            </a:pPr>
            <a:r>
              <a:rPr lang="fr-FR" dirty="0" smtClean="0"/>
              <a:t>Destinés à diminuer l’anxiété ou le sentiment de détresse, ou à empêcher un événement ou une situation redoutés.</a:t>
            </a:r>
          </a:p>
          <a:p>
            <a:pPr>
              <a:buFont typeface="Wingdings" panose="05000000000000000000" pitchFamily="2" charset="2"/>
              <a:buChar char="§"/>
            </a:pPr>
            <a:r>
              <a:rPr lang="fr-FR" dirty="0" smtClean="0"/>
              <a:t>Sans relation réaliste avec ce qu’ils se proposent de neutraliser ou de prévenir, ou manifestement excessifs.</a:t>
            </a:r>
          </a:p>
          <a:p>
            <a:pPr>
              <a:buFont typeface="Wingdings" panose="05000000000000000000" pitchFamily="2" charset="2"/>
              <a:buChar char="§"/>
            </a:pPr>
            <a:r>
              <a:rPr lang="fr-FR" dirty="0" smtClean="0"/>
              <a:t>Les « </a:t>
            </a:r>
            <a:r>
              <a:rPr lang="fr-FR" b="1" dirty="0" smtClean="0">
                <a:solidFill>
                  <a:srgbClr val="0070C0"/>
                </a:solidFill>
              </a:rPr>
              <a:t>rituels</a:t>
            </a:r>
            <a:r>
              <a:rPr lang="fr-FR" dirty="0" smtClean="0"/>
              <a:t> » : des compulsions réalisés avec une méthode très précise et stéréotypée, avec une valeur symbolique voire magique ou conjuratoire.</a:t>
            </a:r>
          </a:p>
          <a:p>
            <a:pPr marL="0" indent="0">
              <a:buNone/>
            </a:pPr>
            <a:endParaRPr lang="fr-FR" dirty="0"/>
          </a:p>
        </p:txBody>
      </p:sp>
      <p:sp>
        <p:nvSpPr>
          <p:cNvPr id="4" name="Espace réservé de la date 3"/>
          <p:cNvSpPr>
            <a:spLocks noGrp="1"/>
          </p:cNvSpPr>
          <p:nvPr>
            <p:ph type="dt" sz="half" idx="10"/>
          </p:nvPr>
        </p:nvSpPr>
        <p:spPr/>
        <p:txBody>
          <a:bodyPr/>
          <a:lstStyle/>
          <a:p>
            <a:fld id="{0FD8D7A9-827E-459A-9A7A-0160DE1C62EB}"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7</a:t>
            </a:fld>
            <a:endParaRPr lang="fr-FR" dirty="0"/>
          </a:p>
        </p:txBody>
      </p:sp>
    </p:spTree>
    <p:extLst>
      <p:ext uri="{BB962C8B-B14F-4D97-AF65-F5344CB8AC3E}">
        <p14:creationId xmlns:p14="http://schemas.microsoft.com/office/powerpoint/2010/main" xmlns="" val="2225878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199" y="209279"/>
            <a:ext cx="10515600" cy="507048"/>
          </a:xfrm>
        </p:spPr>
        <p:txBody>
          <a:bodyPr>
            <a:normAutofit fontScale="90000"/>
          </a:bodyPr>
          <a:lstStyle/>
          <a:p>
            <a:r>
              <a:rPr lang="fr-FR" b="1" dirty="0" smtClean="0">
                <a:solidFill>
                  <a:srgbClr val="C00000"/>
                </a:solidFill>
              </a:rPr>
              <a:t>Principaux thèmes</a:t>
            </a:r>
            <a:endParaRPr lang="fr-FR" b="1" dirty="0">
              <a:solidFill>
                <a:srgbClr val="C0000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556574774"/>
              </p:ext>
            </p:extLst>
          </p:nvPr>
        </p:nvGraphicFramePr>
        <p:xfrm>
          <a:off x="452203" y="716327"/>
          <a:ext cx="11287593" cy="5958171"/>
        </p:xfrm>
        <a:graphic>
          <a:graphicData uri="http://schemas.openxmlformats.org/drawingml/2006/table">
            <a:tbl>
              <a:tblPr firstRow="1" bandRow="1">
                <a:tableStyleId>{5C22544A-7EE6-4342-B048-85BDC9FD1C3A}</a:tableStyleId>
              </a:tblPr>
              <a:tblGrid>
                <a:gridCol w="2408502">
                  <a:extLst>
                    <a:ext uri="{9D8B030D-6E8A-4147-A177-3AD203B41FA5}">
                      <a16:colId xmlns:a16="http://schemas.microsoft.com/office/drawing/2014/main" xmlns="" val="3827013582"/>
                    </a:ext>
                  </a:extLst>
                </a:gridCol>
                <a:gridCol w="5364624">
                  <a:extLst>
                    <a:ext uri="{9D8B030D-6E8A-4147-A177-3AD203B41FA5}">
                      <a16:colId xmlns:a16="http://schemas.microsoft.com/office/drawing/2014/main" xmlns="" val="4189748460"/>
                    </a:ext>
                  </a:extLst>
                </a:gridCol>
                <a:gridCol w="3514467">
                  <a:extLst>
                    <a:ext uri="{9D8B030D-6E8A-4147-A177-3AD203B41FA5}">
                      <a16:colId xmlns:a16="http://schemas.microsoft.com/office/drawing/2014/main" xmlns="" val="3700843202"/>
                    </a:ext>
                  </a:extLst>
                </a:gridCol>
              </a:tblGrid>
              <a:tr h="347844">
                <a:tc>
                  <a:txBody>
                    <a:bodyPr/>
                    <a:lstStyle/>
                    <a:p>
                      <a:r>
                        <a:rPr lang="fr-FR" dirty="0" smtClean="0"/>
                        <a:t>Thème</a:t>
                      </a:r>
                      <a:endParaRPr lang="fr-FR" dirty="0"/>
                    </a:p>
                  </a:txBody>
                  <a:tcPr/>
                </a:tc>
                <a:tc>
                  <a:txBody>
                    <a:bodyPr/>
                    <a:lstStyle/>
                    <a:p>
                      <a:r>
                        <a:rPr lang="fr-FR" dirty="0" smtClean="0"/>
                        <a:t>Obsession</a:t>
                      </a:r>
                      <a:endParaRPr lang="fr-FR" dirty="0"/>
                    </a:p>
                  </a:txBody>
                  <a:tcPr/>
                </a:tc>
                <a:tc>
                  <a:txBody>
                    <a:bodyPr/>
                    <a:lstStyle/>
                    <a:p>
                      <a:r>
                        <a:rPr lang="fr-FR" dirty="0" smtClean="0"/>
                        <a:t>Compulsion</a:t>
                      </a:r>
                      <a:endParaRPr lang="fr-FR" dirty="0"/>
                    </a:p>
                  </a:txBody>
                  <a:tcPr/>
                </a:tc>
                <a:extLst>
                  <a:ext uri="{0D108BD9-81ED-4DB2-BD59-A6C34878D82A}">
                    <a16:rowId xmlns:a16="http://schemas.microsoft.com/office/drawing/2014/main" xmlns="" val="1298647776"/>
                  </a:ext>
                </a:extLst>
              </a:tr>
              <a:tr h="869611">
                <a:tc>
                  <a:txBody>
                    <a:bodyPr/>
                    <a:lstStyle/>
                    <a:p>
                      <a:r>
                        <a:rPr lang="fr-FR" sz="2000" b="1" dirty="0" smtClean="0"/>
                        <a:t>Contamination</a:t>
                      </a:r>
                      <a:r>
                        <a:rPr lang="fr-FR" b="1" dirty="0" smtClean="0"/>
                        <a:t> </a:t>
                      </a:r>
                    </a:p>
                    <a:p>
                      <a:r>
                        <a:rPr lang="fr-FR" sz="2000" b="1" i="0" kern="1200" dirty="0" smtClean="0">
                          <a:solidFill>
                            <a:srgbClr val="002060"/>
                          </a:solidFill>
                          <a:effectLst/>
                          <a:latin typeface="+mn-lt"/>
                          <a:ea typeface="+mn-ea"/>
                          <a:cs typeface="+mn-cs"/>
                        </a:rPr>
                        <a:t>« les laveurs »</a:t>
                      </a:r>
                      <a:endParaRPr lang="fr-FR" sz="2000" b="1" dirty="0">
                        <a:solidFill>
                          <a:srgbClr val="002060"/>
                        </a:solidFill>
                      </a:endParaRPr>
                    </a:p>
                  </a:txBody>
                  <a:tcPr/>
                </a:tc>
                <a:tc>
                  <a:txBody>
                    <a:bodyPr/>
                    <a:lstStyle/>
                    <a:p>
                      <a:r>
                        <a:rPr lang="fr-FR" dirty="0" smtClean="0"/>
                        <a:t>Peur</a:t>
                      </a:r>
                      <a:r>
                        <a:rPr lang="fr-FR" baseline="0" dirty="0" smtClean="0"/>
                        <a:t> des </a:t>
                      </a:r>
                      <a:r>
                        <a:rPr lang="fr-FR" dirty="0" smtClean="0"/>
                        <a:t>microbes, la saleté, la souillure;</a:t>
                      </a:r>
                      <a:r>
                        <a:rPr lang="fr-FR" baseline="0" dirty="0" smtClean="0"/>
                        <a:t> </a:t>
                      </a:r>
                      <a:r>
                        <a:rPr lang="fr-FR" dirty="0" smtClean="0"/>
                        <a:t>dégoût pour les déchets et sécrétions corporels; crainte de contracter une maladie</a:t>
                      </a:r>
                      <a:endParaRPr lang="fr-FR" dirty="0"/>
                    </a:p>
                  </a:txBody>
                  <a:tcPr/>
                </a:tc>
                <a:tc>
                  <a:txBody>
                    <a:bodyPr/>
                    <a:lstStyle/>
                    <a:p>
                      <a:r>
                        <a:rPr lang="fr-FR" dirty="0" smtClean="0"/>
                        <a:t>Lavage; nettoyage ; évitement (ne pas toucher, porter des gants).</a:t>
                      </a:r>
                      <a:endParaRPr lang="fr-FR" dirty="0"/>
                    </a:p>
                  </a:txBody>
                  <a:tcPr/>
                </a:tc>
                <a:extLst>
                  <a:ext uri="{0D108BD9-81ED-4DB2-BD59-A6C34878D82A}">
                    <a16:rowId xmlns:a16="http://schemas.microsoft.com/office/drawing/2014/main" xmlns="" val="704342458"/>
                  </a:ext>
                </a:extLst>
              </a:tr>
              <a:tr h="869611">
                <a:tc>
                  <a:txBody>
                    <a:bodyPr/>
                    <a:lstStyle/>
                    <a:p>
                      <a:r>
                        <a:rPr lang="fr-FR" sz="2000" b="1" dirty="0" smtClean="0"/>
                        <a:t>Erreur</a:t>
                      </a:r>
                      <a:r>
                        <a:rPr lang="fr-FR" b="1" dirty="0" smtClean="0"/>
                        <a:t> </a:t>
                      </a:r>
                    </a:p>
                    <a:p>
                      <a:pPr marL="0" algn="l" defTabSz="914400" rtl="0" eaLnBrk="1" latinLnBrk="0" hangingPunct="1"/>
                      <a:r>
                        <a:rPr lang="fr-FR" sz="2000" b="1" i="0" kern="1200" dirty="0" smtClean="0">
                          <a:solidFill>
                            <a:srgbClr val="002060"/>
                          </a:solidFill>
                          <a:effectLst/>
                          <a:latin typeface="+mn-lt"/>
                          <a:ea typeface="+mn-ea"/>
                          <a:cs typeface="+mn-cs"/>
                        </a:rPr>
                        <a:t>« les vérificateurs »</a:t>
                      </a:r>
                      <a:endParaRPr lang="fr-FR" sz="2000" b="1" i="0" kern="1200" dirty="0">
                        <a:solidFill>
                          <a:srgbClr val="002060"/>
                        </a:solidFill>
                        <a:effectLst/>
                        <a:latin typeface="+mn-lt"/>
                        <a:ea typeface="+mn-ea"/>
                        <a:cs typeface="+mn-cs"/>
                      </a:endParaRPr>
                    </a:p>
                  </a:txBody>
                  <a:tcPr/>
                </a:tc>
                <a:tc>
                  <a:txBody>
                    <a:bodyPr/>
                    <a:lstStyle/>
                    <a:p>
                      <a:r>
                        <a:rPr lang="fr-FR" dirty="0" smtClean="0"/>
                        <a:t>symétrie, ordre,</a:t>
                      </a:r>
                      <a:r>
                        <a:rPr lang="fr-FR" baseline="0" dirty="0" smtClean="0"/>
                        <a:t> </a:t>
                      </a:r>
                      <a:r>
                        <a:rPr lang="fr-FR" dirty="0" smtClean="0"/>
                        <a:t>exactitude</a:t>
                      </a:r>
                      <a:endParaRPr lang="fr-FR" dirty="0"/>
                    </a:p>
                  </a:txBody>
                  <a:tcPr/>
                </a:tc>
                <a:tc>
                  <a:txBody>
                    <a:bodyPr/>
                    <a:lstStyle/>
                    <a:p>
                      <a:r>
                        <a:rPr lang="fr-FR" dirty="0" smtClean="0"/>
                        <a:t>vérification, Grande rigidité dans l’enchaînement des actions. comptage, calculs mentaux</a:t>
                      </a:r>
                      <a:endParaRPr lang="fr-FR" dirty="0"/>
                    </a:p>
                  </a:txBody>
                  <a:tcPr/>
                </a:tc>
                <a:extLst>
                  <a:ext uri="{0D108BD9-81ED-4DB2-BD59-A6C34878D82A}">
                    <a16:rowId xmlns:a16="http://schemas.microsoft.com/office/drawing/2014/main" xmlns="" val="1704981519"/>
                  </a:ext>
                </a:extLst>
              </a:tr>
              <a:tr h="26957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b="1" dirty="0" smtClean="0"/>
                        <a:t>Pensées interdites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000" b="1" i="0" kern="1200" dirty="0" smtClean="0">
                          <a:solidFill>
                            <a:srgbClr val="002060"/>
                          </a:solidFill>
                          <a:effectLst/>
                          <a:latin typeface="+mn-lt"/>
                          <a:ea typeface="+mn-ea"/>
                          <a:cs typeface="+mn-cs"/>
                        </a:rPr>
                        <a:t>« les conjurateurs »</a:t>
                      </a:r>
                    </a:p>
                    <a:p>
                      <a:r>
                        <a:rPr lang="fr-FR" b="1" dirty="0" smtClean="0"/>
                        <a:t> </a:t>
                      </a:r>
                      <a:endParaRPr lang="fr-FR" b="1"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smtClean="0"/>
                        <a:t>Survenue d’une catastrophe (mettre le feu ou être à l’origine d’un accident par négligence)</a:t>
                      </a:r>
                    </a:p>
                    <a:p>
                      <a:pPr marL="285750" indent="-285750">
                        <a:buFont typeface="Arial" panose="020B0604020202020204" pitchFamily="34" charset="0"/>
                        <a:buChar char="•"/>
                      </a:pPr>
                      <a:r>
                        <a:rPr lang="fr-FR" dirty="0" smtClean="0"/>
                        <a:t>Impulsion agressive (poignarder un ami, peur de laisser échapper des obscénités ou des insultes)</a:t>
                      </a:r>
                    </a:p>
                    <a:p>
                      <a:pPr marL="285750" indent="-285750">
                        <a:buFont typeface="Arial" panose="020B0604020202020204" pitchFamily="34" charset="0"/>
                        <a:buChar char="•"/>
                      </a:pPr>
                      <a:r>
                        <a:rPr lang="fr-FR" dirty="0" smtClean="0"/>
                        <a:t>Thématique sexuelle (homosexualité, inceste)</a:t>
                      </a:r>
                    </a:p>
                    <a:p>
                      <a:pPr marL="285750" indent="-285750">
                        <a:buFont typeface="Arial" panose="020B0604020202020204" pitchFamily="34" charset="0"/>
                        <a:buChar char="•"/>
                      </a:pPr>
                      <a:r>
                        <a:rPr lang="fr-FR" dirty="0" smtClean="0"/>
                        <a:t>Thématique religieuse (sacrilèges et aux blasphèmes au moment des</a:t>
                      </a:r>
                      <a:r>
                        <a:rPr lang="fr-FR" baseline="0" dirty="0" smtClean="0"/>
                        <a:t> prières</a:t>
                      </a:r>
                      <a:r>
                        <a:rPr lang="fr-FR" dirty="0" smtClean="0"/>
                        <a:t>)</a:t>
                      </a:r>
                    </a:p>
                    <a:p>
                      <a:pPr marL="285750" indent="-285750">
                        <a:buFont typeface="Arial" panose="020B0604020202020204" pitchFamily="34" charset="0"/>
                        <a:buChar char="•"/>
                      </a:pPr>
                      <a:r>
                        <a:rPr lang="fr-FR" dirty="0" smtClean="0"/>
                        <a:t>Thématique somatique (</a:t>
                      </a:r>
                      <a:r>
                        <a:rPr lang="fr-FR" sz="1800" b="0" i="0" kern="1200" dirty="0" smtClean="0">
                          <a:solidFill>
                            <a:schemeClr val="dk1"/>
                          </a:solidFill>
                          <a:effectLst/>
                          <a:latin typeface="+mn-lt"/>
                          <a:ea typeface="+mn-ea"/>
                          <a:cs typeface="+mn-cs"/>
                        </a:rPr>
                        <a:t>peur d’être atteint d’une maladie et les obsessions portant sur l’aspect de son corps</a:t>
                      </a:r>
                      <a:r>
                        <a:rPr lang="fr-FR" dirty="0" smtClean="0"/>
                        <a:t>)</a:t>
                      </a:r>
                      <a:endParaRPr lang="fr-FR" dirty="0"/>
                    </a:p>
                  </a:txBody>
                  <a:tcPr/>
                </a:tc>
                <a:tc>
                  <a:txBody>
                    <a:bodyPr/>
                    <a:lstStyle/>
                    <a:p>
                      <a:r>
                        <a:rPr lang="fr-FR" dirty="0" smtClean="0"/>
                        <a:t>vérifications ou rituels mentaux pour « conjurer » les effets redoutés de l’obsession</a:t>
                      </a:r>
                      <a:endParaRPr lang="fr-FR" dirty="0"/>
                    </a:p>
                  </a:txBody>
                  <a:tcPr/>
                </a:tc>
                <a:extLst>
                  <a:ext uri="{0D108BD9-81ED-4DB2-BD59-A6C34878D82A}">
                    <a16:rowId xmlns:a16="http://schemas.microsoft.com/office/drawing/2014/main" xmlns="" val="2206807108"/>
                  </a:ext>
                </a:extLst>
              </a:tr>
              <a:tr h="928971">
                <a:tc>
                  <a:txBody>
                    <a:bodyPr/>
                    <a:lstStyle/>
                    <a:p>
                      <a:r>
                        <a:rPr lang="fr-FR" b="1" dirty="0" smtClean="0"/>
                        <a:t>« </a:t>
                      </a:r>
                      <a:r>
                        <a:rPr lang="fr-FR" b="1" dirty="0" smtClean="0">
                          <a:solidFill>
                            <a:srgbClr val="002060"/>
                          </a:solidFill>
                        </a:rPr>
                        <a:t>collectionneurs ou amasseurs</a:t>
                      </a:r>
                      <a:r>
                        <a:rPr lang="fr-FR" b="1" dirty="0" smtClean="0"/>
                        <a:t>»</a:t>
                      </a:r>
                      <a:endParaRPr lang="fr-FR" b="1" dirty="0"/>
                    </a:p>
                  </a:txBody>
                  <a:tcPr/>
                </a:tc>
                <a:tc gridSpan="2">
                  <a:txBody>
                    <a:bodyPr/>
                    <a:lstStyle/>
                    <a:p>
                      <a:pPr marL="0" indent="0">
                        <a:buFont typeface="Arial" panose="020B0604020202020204" pitchFamily="34" charset="0"/>
                        <a:buNone/>
                      </a:pPr>
                      <a:r>
                        <a:rPr lang="fr-FR" dirty="0" smtClean="0"/>
                        <a:t>Ils éprouvent le besoin de conserver à leur domicile un certain nombre d'objets inutiles sans qu'ils sachent expliquer les raisons exactes pour lesquelles ces objets nécessitent d'être conservés.</a:t>
                      </a:r>
                      <a:endParaRPr lang="fr-FR" dirty="0"/>
                    </a:p>
                  </a:txBody>
                  <a:tcPr/>
                </a:tc>
                <a:tc hMerge="1">
                  <a:txBody>
                    <a:bodyPr/>
                    <a:lstStyle/>
                    <a:p>
                      <a:endParaRPr lang="fr-FR" dirty="0"/>
                    </a:p>
                  </a:txBody>
                  <a:tcPr/>
                </a:tc>
                <a:extLst>
                  <a:ext uri="{0D108BD9-81ED-4DB2-BD59-A6C34878D82A}">
                    <a16:rowId xmlns:a16="http://schemas.microsoft.com/office/drawing/2014/main" xmlns="" val="2325901124"/>
                  </a:ext>
                </a:extLst>
              </a:tr>
            </a:tbl>
          </a:graphicData>
        </a:graphic>
      </p:graphicFrame>
      <p:sp>
        <p:nvSpPr>
          <p:cNvPr id="5" name="Espace réservé de la date 4"/>
          <p:cNvSpPr>
            <a:spLocks noGrp="1"/>
          </p:cNvSpPr>
          <p:nvPr>
            <p:ph type="dt" sz="half" idx="10"/>
          </p:nvPr>
        </p:nvSpPr>
        <p:spPr/>
        <p:txBody>
          <a:bodyPr/>
          <a:lstStyle/>
          <a:p>
            <a:fld id="{5583B7C3-82D8-4C9F-929C-72D256D4F95A}" type="datetime1">
              <a:rPr lang="fr-FR" smtClean="0"/>
              <a:pPr/>
              <a:t>02/02/2021</a:t>
            </a:fld>
            <a:endParaRPr lang="fr-FR" dirty="0"/>
          </a:p>
        </p:txBody>
      </p:sp>
      <p:sp>
        <p:nvSpPr>
          <p:cNvPr id="6" name="Espace réservé du numéro de diapositive 5"/>
          <p:cNvSpPr>
            <a:spLocks noGrp="1"/>
          </p:cNvSpPr>
          <p:nvPr>
            <p:ph type="sldNum" sz="quarter" idx="12"/>
          </p:nvPr>
        </p:nvSpPr>
        <p:spPr/>
        <p:txBody>
          <a:bodyPr/>
          <a:lstStyle/>
          <a:p>
            <a:fld id="{33140C44-F604-4005-8B3B-8AD9043340D1}" type="slidenum">
              <a:rPr lang="fr-FR" smtClean="0"/>
              <a:pPr/>
              <a:t>8</a:t>
            </a:fld>
            <a:endParaRPr lang="fr-FR" dirty="0"/>
          </a:p>
        </p:txBody>
      </p:sp>
    </p:spTree>
    <p:extLst>
      <p:ext uri="{BB962C8B-B14F-4D97-AF65-F5344CB8AC3E}">
        <p14:creationId xmlns:p14="http://schemas.microsoft.com/office/powerpoint/2010/main" xmlns="" val="3528224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V. Diagnostic positif</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a:lnSpc>
                <a:spcPct val="200000"/>
              </a:lnSpc>
              <a:buFont typeface="Wingdings" panose="05000000000000000000" pitchFamily="2" charset="2"/>
              <a:buChar char="ü"/>
            </a:pPr>
            <a:r>
              <a:rPr lang="fr-FR" b="1" dirty="0" smtClean="0"/>
              <a:t>Présence d’obsession ou/et de compulsion ;</a:t>
            </a:r>
          </a:p>
          <a:p>
            <a:pPr>
              <a:lnSpc>
                <a:spcPct val="200000"/>
              </a:lnSpc>
              <a:buFont typeface="Wingdings" panose="05000000000000000000" pitchFamily="2" charset="2"/>
              <a:buChar char="ü"/>
            </a:pPr>
            <a:r>
              <a:rPr lang="fr-FR" b="1" dirty="0" smtClean="0"/>
              <a:t>Durée : &gt; 1h / jour ;</a:t>
            </a:r>
          </a:p>
          <a:p>
            <a:pPr>
              <a:lnSpc>
                <a:spcPct val="200000"/>
              </a:lnSpc>
              <a:buFont typeface="Wingdings" panose="05000000000000000000" pitchFamily="2" charset="2"/>
              <a:buChar char="ü"/>
            </a:pPr>
            <a:r>
              <a:rPr lang="fr-FR" b="1" dirty="0" smtClean="0"/>
              <a:t>Altération du fonctionnement;</a:t>
            </a:r>
          </a:p>
          <a:p>
            <a:pPr>
              <a:lnSpc>
                <a:spcPct val="200000"/>
              </a:lnSpc>
              <a:buFont typeface="Wingdings" panose="05000000000000000000" pitchFamily="2" charset="2"/>
              <a:buChar char="ü"/>
            </a:pPr>
            <a:r>
              <a:rPr lang="fr-FR" b="1" dirty="0" smtClean="0"/>
              <a:t>Non dus à une substance ou à une affection médicale ;</a:t>
            </a:r>
            <a:endParaRPr lang="fr-FR" b="1" dirty="0"/>
          </a:p>
        </p:txBody>
      </p:sp>
      <p:sp>
        <p:nvSpPr>
          <p:cNvPr id="4" name="Espace réservé de la date 3"/>
          <p:cNvSpPr>
            <a:spLocks noGrp="1"/>
          </p:cNvSpPr>
          <p:nvPr>
            <p:ph type="dt" sz="half" idx="10"/>
          </p:nvPr>
        </p:nvSpPr>
        <p:spPr/>
        <p:txBody>
          <a:bodyPr/>
          <a:lstStyle/>
          <a:p>
            <a:fld id="{6A8A80DB-9D8D-4A14-9CB8-F131A6D1C32D}" type="datetime1">
              <a:rPr lang="fr-FR" smtClean="0"/>
              <a:pPr/>
              <a:t>02/02/2021</a:t>
            </a:fld>
            <a:endParaRPr lang="fr-FR" dirty="0"/>
          </a:p>
        </p:txBody>
      </p:sp>
      <p:sp>
        <p:nvSpPr>
          <p:cNvPr id="5" name="Espace réservé du numéro de diapositive 4"/>
          <p:cNvSpPr>
            <a:spLocks noGrp="1"/>
          </p:cNvSpPr>
          <p:nvPr>
            <p:ph type="sldNum" sz="quarter" idx="12"/>
          </p:nvPr>
        </p:nvSpPr>
        <p:spPr/>
        <p:txBody>
          <a:bodyPr/>
          <a:lstStyle/>
          <a:p>
            <a:fld id="{33140C44-F604-4005-8B3B-8AD9043340D1}" type="slidenum">
              <a:rPr lang="fr-FR" smtClean="0"/>
              <a:pPr/>
              <a:t>9</a:t>
            </a:fld>
            <a:endParaRPr lang="fr-FR" dirty="0"/>
          </a:p>
        </p:txBody>
      </p:sp>
    </p:spTree>
    <p:extLst>
      <p:ext uri="{BB962C8B-B14F-4D97-AF65-F5344CB8AC3E}">
        <p14:creationId xmlns:p14="http://schemas.microsoft.com/office/powerpoint/2010/main" xmlns="" val="2919379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TotalTime>
  <Words>1266</Words>
  <Application>Microsoft Office PowerPoint</Application>
  <PresentationFormat>Personnalisé</PresentationFormat>
  <Paragraphs>202</Paragraphs>
  <Slides>19</Slides>
  <Notes>2</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Trouble obsessionnel compulsif</vt:lpstr>
      <vt:lpstr>PLAN</vt:lpstr>
      <vt:lpstr>I. Introduction</vt:lpstr>
      <vt:lpstr>II. Epidémiologie</vt:lpstr>
      <vt:lpstr>III. Clinique</vt:lpstr>
      <vt:lpstr>Types d’obsession</vt:lpstr>
      <vt:lpstr>Diapositive 7</vt:lpstr>
      <vt:lpstr>Principaux thèmes</vt:lpstr>
      <vt:lpstr>V. Diagnostic positif</vt:lpstr>
      <vt:lpstr>VI. Diagnostic différentiel</vt:lpstr>
      <vt:lpstr>VII. Comorbidités</vt:lpstr>
      <vt:lpstr>Autres troubles du spectre obsessionnel et compulsif </vt:lpstr>
      <vt:lpstr>VIII. Evolution et pronostic</vt:lpstr>
      <vt:lpstr>Facteurs pronostic</vt:lpstr>
      <vt:lpstr>IX. Traitement</vt:lpstr>
      <vt:lpstr>Diapositive 16</vt:lpstr>
      <vt:lpstr>Diapositive 17</vt:lpstr>
      <vt:lpstr>Diapositive 18</vt:lpstr>
      <vt:lpstr>Diapositive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Trouble obsessionnel compulsif</dc:title>
  <dc:creator>jaraalrd</dc:creator>
  <cp:lastModifiedBy>pc09</cp:lastModifiedBy>
  <cp:revision>103</cp:revision>
  <dcterms:created xsi:type="dcterms:W3CDTF">2020-11-19T15:29:54Z</dcterms:created>
  <dcterms:modified xsi:type="dcterms:W3CDTF">2021-02-02T09:58:09Z</dcterms:modified>
</cp:coreProperties>
</file>