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Syndrome anxieux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smtClean="0"/>
              <a:t>Service de psychiatrie CHU Agadir</a:t>
            </a:r>
          </a:p>
          <a:p>
            <a:pPr algn="r"/>
            <a:r>
              <a:rPr lang="fr-FR" dirty="0" smtClean="0"/>
              <a:t>Le 23/12/2020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troubles anxieux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169192"/>
          </a:xfrm>
        </p:spPr>
      </p:pic>
    </p:spTree>
    <p:extLst>
      <p:ext uri="{BB962C8B-B14F-4D97-AF65-F5344CB8AC3E}">
        <p14:creationId xmlns:p14="http://schemas.microsoft.com/office/powerpoint/2010/main" xmlns="" val="27747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11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>
                <a:latin typeface="+mj-lt"/>
              </a:rPr>
              <a:t>http://www.asso-aesp.fr/site-de-laesp/</a:t>
            </a:r>
          </a:p>
        </p:txBody>
      </p:sp>
    </p:spTree>
    <p:extLst>
      <p:ext uri="{BB962C8B-B14F-4D97-AF65-F5344CB8AC3E}">
        <p14:creationId xmlns:p14="http://schemas.microsoft.com/office/powerpoint/2010/main" xmlns="" val="39042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Plan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fr-FR" sz="3600" b="1" dirty="0" smtClean="0">
                <a:latin typeface="+mj-lt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600" b="1" dirty="0" smtClean="0">
                <a:latin typeface="+mj-lt"/>
              </a:rPr>
              <a:t>Diagnostic positif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600" b="1" dirty="0" smtClean="0">
                <a:latin typeface="+mj-lt"/>
              </a:rPr>
              <a:t>Diagnostic étiologique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600" b="1" dirty="0" smtClean="0">
                <a:latin typeface="+mj-lt"/>
              </a:rPr>
              <a:t>Conclusion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I-Introduction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fr-FR" sz="2400" b="1" dirty="0">
                <a:solidFill>
                  <a:srgbClr val="0070C0"/>
                </a:solidFill>
                <a:latin typeface="+mj-lt"/>
              </a:rPr>
              <a:t>L’anxiété</a:t>
            </a:r>
            <a:r>
              <a:rPr lang="fr-FR" sz="2400" dirty="0">
                <a:latin typeface="+mj-lt"/>
              </a:rPr>
              <a:t> est </a:t>
            </a:r>
            <a:r>
              <a:rPr lang="fr-FR" sz="2400" b="1" dirty="0">
                <a:latin typeface="+mj-lt"/>
              </a:rPr>
              <a:t>la crainte d’un danger imprécis, un sentiment pénible d’attente et un sentiment d’insécurité indéfinissable</a:t>
            </a:r>
            <a:r>
              <a:rPr lang="fr-FR" sz="2400" dirty="0">
                <a:latin typeface="+mj-lt"/>
              </a:rPr>
              <a:t>. Elle n’est pas en soi un phénomène pathologique, elle le devient lorsque: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Elle est </a:t>
            </a:r>
            <a:r>
              <a:rPr lang="fr-FR" b="1" dirty="0">
                <a:latin typeface="+mj-lt"/>
              </a:rPr>
              <a:t>intense</a:t>
            </a:r>
            <a:r>
              <a:rPr lang="fr-FR" dirty="0">
                <a:latin typeface="+mj-lt"/>
              </a:rPr>
              <a:t> : perturbe la vie du sujet et son adaptation socioprofessionnelle.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Elle est </a:t>
            </a:r>
            <a:r>
              <a:rPr lang="fr-FR" b="1" dirty="0">
                <a:latin typeface="+mj-lt"/>
              </a:rPr>
              <a:t>disproportionnée</a:t>
            </a:r>
            <a:r>
              <a:rPr lang="fr-FR" dirty="0">
                <a:latin typeface="+mj-lt"/>
              </a:rPr>
              <a:t> avec le danger évoqué.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Elle </a:t>
            </a:r>
            <a:r>
              <a:rPr lang="fr-FR" b="1" dirty="0">
                <a:latin typeface="+mj-lt"/>
              </a:rPr>
              <a:t>persiste</a:t>
            </a:r>
            <a:r>
              <a:rPr lang="fr-FR" dirty="0">
                <a:latin typeface="+mj-lt"/>
              </a:rPr>
              <a:t> après disparition du danger.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70C0"/>
                </a:solidFill>
                <a:latin typeface="+mj-lt"/>
              </a:rPr>
              <a:t>Syndrome anxieux </a:t>
            </a:r>
            <a:r>
              <a:rPr lang="fr-FR" sz="2400" dirty="0">
                <a:latin typeface="+mj-lt"/>
              </a:rPr>
              <a:t>= manifestations psychiques + physiques + comportementales</a:t>
            </a:r>
          </a:p>
          <a:p>
            <a:pPr>
              <a:buNone/>
            </a:pPr>
            <a:endParaRPr lang="fr-FR" sz="28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fr-FR" sz="2800" dirty="0" smtClean="0">
              <a:latin typeface="+mj-lt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II-Diagnostic positif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100" b="1" dirty="0" smtClean="0">
                <a:solidFill>
                  <a:srgbClr val="00B050"/>
                </a:solidFill>
                <a:latin typeface="+mj-lt"/>
              </a:rPr>
              <a:t>1/Manifestations psychiques :</a:t>
            </a:r>
            <a:r>
              <a:rPr lang="fr-FR" sz="3100" dirty="0" smtClean="0">
                <a:solidFill>
                  <a:srgbClr val="00B050"/>
                </a:solidFill>
                <a:latin typeface="+mj-lt"/>
              </a:rPr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0070C0"/>
                </a:solidFill>
                <a:latin typeface="+mj-lt"/>
              </a:rPr>
              <a:t>Pensées </a:t>
            </a:r>
            <a:r>
              <a:rPr lang="fr-FR" b="1" dirty="0">
                <a:solidFill>
                  <a:srgbClr val="0070C0"/>
                </a:solidFill>
                <a:latin typeface="+mj-lt"/>
              </a:rPr>
              <a:t>anxieuses </a:t>
            </a:r>
            <a:r>
              <a:rPr lang="fr-FR" dirty="0">
                <a:latin typeface="+mj-lt"/>
              </a:rPr>
              <a:t>: Idées ou monologues intérieurs pathologiques car: </a:t>
            </a:r>
          </a:p>
          <a:p>
            <a:pPr lvl="1">
              <a:lnSpc>
                <a:spcPct val="120000"/>
              </a:lnSpc>
            </a:pPr>
            <a:r>
              <a:rPr lang="fr-FR" sz="2600" dirty="0">
                <a:latin typeface="+mj-lt"/>
              </a:rPr>
              <a:t>exagérées, intrusives, répétitives, incontrôlables</a:t>
            </a:r>
          </a:p>
          <a:p>
            <a:pPr lvl="1">
              <a:lnSpc>
                <a:spcPct val="120000"/>
              </a:lnSpc>
            </a:pPr>
            <a:r>
              <a:rPr lang="fr-FR" sz="2600" dirty="0">
                <a:latin typeface="+mj-lt"/>
              </a:rPr>
              <a:t>Entraînent des difficultés de concentration et d’attention </a:t>
            </a:r>
          </a:p>
          <a:p>
            <a:pPr lvl="1">
              <a:lnSpc>
                <a:spcPct val="120000"/>
              </a:lnSpc>
            </a:pPr>
            <a:r>
              <a:rPr lang="fr-FR" sz="2600" dirty="0">
                <a:latin typeface="+mj-lt"/>
              </a:rPr>
              <a:t>Reconnus comme absurde et disproportionné.</a:t>
            </a:r>
          </a:p>
          <a:p>
            <a:pPr lvl="1">
              <a:lnSpc>
                <a:spcPct val="120000"/>
              </a:lnSpc>
            </a:pPr>
            <a:r>
              <a:rPr lang="fr-FR" sz="2600" dirty="0">
                <a:latin typeface="+mj-lt"/>
              </a:rPr>
              <a:t>Peuvent concernés des éléments du passé, du présent ou du futur. </a:t>
            </a:r>
          </a:p>
          <a:p>
            <a:pPr lvl="1">
              <a:lnSpc>
                <a:spcPct val="120000"/>
              </a:lnSpc>
            </a:pPr>
            <a:r>
              <a:rPr lang="fr-FR" sz="2600" b="1" dirty="0">
                <a:latin typeface="+mj-lt"/>
              </a:rPr>
              <a:t>Le contenu différent selon les troubles anxieux. </a:t>
            </a:r>
          </a:p>
          <a:p>
            <a:pPr>
              <a:lnSpc>
                <a:spcPct val="120000"/>
              </a:lnSpc>
            </a:pPr>
            <a:r>
              <a:rPr lang="fr-FR" sz="2800" b="1" dirty="0">
                <a:solidFill>
                  <a:srgbClr val="0070C0"/>
                </a:solidFill>
                <a:latin typeface="+mj-lt"/>
              </a:rPr>
              <a:t>Hypervigilance</a:t>
            </a:r>
            <a:r>
              <a:rPr lang="fr-FR" sz="2800" dirty="0">
                <a:latin typeface="+mj-lt"/>
              </a:rPr>
              <a:t>           </a:t>
            </a:r>
            <a:r>
              <a:rPr lang="fr-FR" sz="2800" b="1" dirty="0">
                <a:solidFill>
                  <a:srgbClr val="0070C0"/>
                </a:solidFill>
                <a:latin typeface="+mj-lt"/>
              </a:rPr>
              <a:t>troubles d’attention</a:t>
            </a:r>
            <a:r>
              <a:rPr lang="fr-FR" sz="2800" dirty="0">
                <a:latin typeface="+mj-lt"/>
              </a:rPr>
              <a:t>          </a:t>
            </a:r>
            <a:r>
              <a:rPr lang="fr-FR" sz="2800" b="1" dirty="0">
                <a:solidFill>
                  <a:srgbClr val="0070C0"/>
                </a:solidFill>
                <a:latin typeface="+mj-lt"/>
              </a:rPr>
              <a:t>troubles </a:t>
            </a:r>
            <a:r>
              <a:rPr lang="fr-FR" sz="2800" b="1" dirty="0" smtClean="0">
                <a:solidFill>
                  <a:srgbClr val="0070C0"/>
                </a:solidFill>
                <a:latin typeface="+mj-lt"/>
              </a:rPr>
              <a:t>mnésiques</a:t>
            </a:r>
            <a:endParaRPr lang="fr-FR" sz="2800" dirty="0">
              <a:latin typeface="+mj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70C0"/>
                </a:solidFill>
                <a:latin typeface="+mj-lt"/>
              </a:rPr>
              <a:t>Émotions et états émotionnels</a:t>
            </a:r>
          </a:p>
          <a:p>
            <a:pPr lvl="1">
              <a:lnSpc>
                <a:spcPct val="120000"/>
              </a:lnSpc>
            </a:pPr>
            <a:r>
              <a:rPr lang="fr-FR" sz="2600" dirty="0">
                <a:latin typeface="+mj-lt"/>
              </a:rPr>
              <a:t>Hypersensibilité et une réaction émotionnelle exagérée</a:t>
            </a:r>
          </a:p>
          <a:p>
            <a:pPr lvl="1">
              <a:lnSpc>
                <a:spcPct val="120000"/>
              </a:lnSpc>
            </a:pPr>
            <a:r>
              <a:rPr lang="fr-FR" sz="2600" dirty="0">
                <a:latin typeface="+mj-lt"/>
              </a:rPr>
              <a:t>Irritabilité, colère, tristesse, regrets.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627784" y="4590968"/>
            <a:ext cx="425828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5657292" y="4590968"/>
            <a:ext cx="425828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  <a:latin typeface="+mj-lt"/>
              </a:rPr>
              <a:t>2/Manifestations comportementales: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0070C0"/>
                </a:solidFill>
                <a:latin typeface="+mj-lt"/>
              </a:rPr>
              <a:t>Agitation anxieuse</a:t>
            </a: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agitation d’intensité variable, difficulté à se détendre voire l’impossibilité à tenir en place et à rester sans rien faire.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0070C0"/>
                </a:solidFill>
                <a:latin typeface="+mj-lt"/>
              </a:rPr>
              <a:t>Inhibition anxieuse </a:t>
            </a: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Dans les formes aiguës, l’anxiété peut devenir paralysante comme dans une crise d’angoisse où le sujet ne peut plus agir, reste sidéré et complètement inhibé.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0070C0"/>
                </a:solidFill>
                <a:latin typeface="+mj-lt"/>
              </a:rPr>
              <a:t>Évitements et fuite anticipatoire</a:t>
            </a: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Les comportements d’évitement réduisent le niveau d’anxiété anticipatoire mais ont pour conséquence de maintenir les troubles anxieux et phobiques. </a:t>
            </a:r>
          </a:p>
          <a:p>
            <a:pPr lvl="0">
              <a:buFont typeface="Wingdings" pitchFamily="2" charset="2"/>
              <a:buChar char="Ø"/>
            </a:pPr>
            <a:r>
              <a:rPr lang="fr-FR" sz="2000" dirty="0" smtClean="0">
                <a:latin typeface="+mj-lt"/>
              </a:rPr>
              <a:t>Conduites de vérifications et d’exploration de l’environnement et recherche de danger.</a:t>
            </a:r>
          </a:p>
          <a:p>
            <a:pPr lvl="0">
              <a:buFont typeface="Wingdings" pitchFamily="2" charset="2"/>
              <a:buChar char="Ø"/>
            </a:pPr>
            <a:r>
              <a:rPr lang="fr-FR" sz="2000" dirty="0" smtClean="0">
                <a:latin typeface="+mj-lt"/>
              </a:rPr>
              <a:t>Impulsions et compulsions</a:t>
            </a:r>
          </a:p>
          <a:p>
            <a:pPr>
              <a:buNone/>
            </a:pPr>
            <a:endParaRPr lang="fr-FR" sz="3600" dirty="0" smtClean="0"/>
          </a:p>
          <a:p>
            <a:pPr lvl="0">
              <a:buNone/>
            </a:pPr>
            <a:endParaRPr lang="fr-FR" sz="2400" dirty="0" smtClean="0"/>
          </a:p>
          <a:p>
            <a:pPr lvl="0"/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3400" b="1" dirty="0" smtClean="0">
                <a:solidFill>
                  <a:srgbClr val="00B050"/>
                </a:solidFill>
                <a:latin typeface="+mj-lt"/>
              </a:rPr>
              <a:t>3/Manifestations somatiques:</a:t>
            </a:r>
            <a:endParaRPr lang="fr-FR" sz="3400" u="sng" dirty="0" smtClean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Cardiovasculaires : </a:t>
            </a:r>
            <a:r>
              <a:rPr lang="fr-FR" sz="3200" dirty="0">
                <a:latin typeface="+mj-lt"/>
              </a:rPr>
              <a:t>précordialgie, palpitation, tachycardies…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Respiratoires: </a:t>
            </a:r>
            <a:r>
              <a:rPr lang="fr-FR" sz="3200" dirty="0">
                <a:latin typeface="+mj-lt"/>
              </a:rPr>
              <a:t>dyspnée, polypnée         hypocapnie (vertige, flou visuel, céphalée)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Digestifs: </a:t>
            </a:r>
            <a:r>
              <a:rPr lang="fr-FR" sz="3200" dirty="0">
                <a:latin typeface="+mj-lt"/>
              </a:rPr>
              <a:t>spasme laryngée(boule œsophagienne), diarrhée motrice, douleurs abdominal, nausée…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Génito-urinaires: </a:t>
            </a:r>
            <a:r>
              <a:rPr lang="fr-FR" sz="3200" dirty="0">
                <a:latin typeface="+mj-lt"/>
              </a:rPr>
              <a:t>pollakiurie, cycle irrégulier, troubles sexuels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Neuromusculaires: </a:t>
            </a:r>
            <a:r>
              <a:rPr lang="fr-FR" sz="3200" dirty="0">
                <a:latin typeface="+mj-lt"/>
              </a:rPr>
              <a:t>fourmillements (visage, membres), contracture musculaire (bruxisme, poings serrés, agrippement à un objet, posture et marche tendues…)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Autres : </a:t>
            </a:r>
            <a:r>
              <a:rPr lang="fr-FR" sz="3200" dirty="0">
                <a:latin typeface="+mj-lt"/>
              </a:rPr>
              <a:t>céphalée de tension, vertiges, insomnie (hypervigilance</a:t>
            </a:r>
            <a:r>
              <a:rPr lang="fr-FR" sz="3200" dirty="0" smtClean="0">
                <a:latin typeface="+mj-lt"/>
              </a:rPr>
              <a:t>)</a:t>
            </a:r>
            <a:endParaRPr lang="fr-FR" sz="3200" dirty="0">
              <a:latin typeface="+mj-lt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4716016" y="2852936"/>
            <a:ext cx="352705" cy="20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III-Diagnostic étiologique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00B050"/>
                </a:solidFill>
                <a:latin typeface="+mj-lt"/>
              </a:rPr>
              <a:t>1/Etiologies organiques :  </a:t>
            </a:r>
          </a:p>
          <a:p>
            <a:pPr>
              <a:buNone/>
            </a:pPr>
            <a:r>
              <a:rPr lang="fr-FR" sz="2000" dirty="0" smtClean="0">
                <a:latin typeface="+mj-lt"/>
              </a:rPr>
              <a:t>Devant les manifestations somatiques  </a:t>
            </a:r>
          </a:p>
          <a:p>
            <a:pPr>
              <a:buNone/>
            </a:pPr>
            <a:r>
              <a:rPr lang="fr-FR" sz="2000" dirty="0" smtClean="0">
                <a:latin typeface="+mj-lt"/>
              </a:rPr>
              <a:t>Examen clinique et examen complémentaires  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+mj-lt"/>
              </a:rPr>
              <a:t>Pathologie cardiaque, digestive, endocrinienne (surtout thyroïdienne), </a:t>
            </a:r>
          </a:p>
          <a:p>
            <a:pPr>
              <a:buNone/>
            </a:pPr>
            <a:r>
              <a:rPr lang="fr-FR" sz="2000" dirty="0" smtClean="0">
                <a:latin typeface="+mj-lt"/>
              </a:rPr>
              <a:t>pulmonaire, neurologique…  </a:t>
            </a:r>
          </a:p>
          <a:p>
            <a:pPr>
              <a:buNone/>
            </a:pPr>
            <a:endParaRPr lang="fr-FR" sz="2400" b="1" dirty="0" smtClean="0">
              <a:latin typeface="+mj-lt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00B050"/>
                </a:solidFill>
                <a:latin typeface="+mj-lt"/>
              </a:rPr>
              <a:t>2/Prise de toxiques ou médicaments:   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+mj-lt"/>
              </a:rPr>
              <a:t>Psycho stimulants :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>
                <a:latin typeface="+mj-lt"/>
              </a:rPr>
              <a:t>Toxique </a:t>
            </a:r>
            <a:r>
              <a:rPr lang="fr-FR" sz="1800" smtClean="0">
                <a:latin typeface="+mj-lt"/>
              </a:rPr>
              <a:t>(cannabis, nicotine</a:t>
            </a:r>
            <a:r>
              <a:rPr lang="fr-FR" sz="1800" dirty="0" smtClean="0">
                <a:latin typeface="+mj-lt"/>
              </a:rPr>
              <a:t>, amphétamines, cocaïne…) ou sevrage de toxique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>
                <a:latin typeface="+mj-lt"/>
              </a:rPr>
              <a:t>Médicaments : antidépresseurs, tramadol…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>
                <a:latin typeface="+mj-lt"/>
              </a:rPr>
              <a:t>Divers : khat, caféine, théophylline…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00B050"/>
                </a:solidFill>
                <a:latin typeface="+mj-lt"/>
              </a:rPr>
              <a:t>3/Etiologies psychiatriques :</a:t>
            </a:r>
            <a:endParaRPr lang="fr-FR" sz="2400" b="1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Troubles anxieux: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+mj-lt"/>
              </a:rPr>
              <a:t>Trouble panique (TP)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+mj-lt"/>
              </a:rPr>
              <a:t>Trouble d’anxiété généralisé (TAG)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+mj-lt"/>
              </a:rPr>
              <a:t>Troubles Phobiques (</a:t>
            </a:r>
            <a:r>
              <a:rPr lang="fr-FR" sz="2000" dirty="0" smtClean="0">
                <a:latin typeface="+mj-lt"/>
              </a:rPr>
              <a:t>phobies spécifiques, agoraphobie et phobie sociale</a:t>
            </a:r>
            <a:r>
              <a:rPr lang="fr-FR" sz="2000" b="1" dirty="0" smtClean="0">
                <a:latin typeface="+mj-lt"/>
              </a:rPr>
              <a:t>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70C0"/>
                </a:solidFill>
                <a:latin typeface="+mj-lt"/>
              </a:rPr>
              <a:t>Trouble obsessionnel 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compulsif</a:t>
            </a:r>
            <a:endParaRPr lang="fr-FR" sz="2000" b="1" dirty="0">
              <a:solidFill>
                <a:srgbClr val="0070C0"/>
              </a:solidFill>
              <a:latin typeface="+mj-lt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Troubles liés à des facteurs de stress: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+mj-lt"/>
              </a:rPr>
              <a:t>État de Stress Aigu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+mj-lt"/>
              </a:rPr>
              <a:t>État de Stress Post-Traumatique (PTSD)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IV-Conclusion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fr-FR" sz="24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+mj-lt"/>
              </a:rPr>
              <a:t>L’anxiété est un motif fréquent en consultation.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+mj-lt"/>
              </a:rPr>
              <a:t>Présentations cliniques très variables, d’où l’intérêt d’éliminer une pathologie organique.</a:t>
            </a:r>
            <a:br>
              <a:rPr lang="fr-FR" sz="2400" dirty="0" smtClean="0">
                <a:latin typeface="+mj-lt"/>
              </a:rPr>
            </a:b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703</TotalTime>
  <Words>412</Words>
  <Application>Microsoft Office PowerPoint</Application>
  <PresentationFormat>Affichage à l'écran (4:3)</PresentationFormat>
  <Paragraphs>72</Paragraphs>
  <Slides>11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Débit</vt:lpstr>
      <vt:lpstr>Syndrome anxieux</vt:lpstr>
      <vt:lpstr>Plan</vt:lpstr>
      <vt:lpstr>I-Introduction</vt:lpstr>
      <vt:lpstr>II-Diagnostic positif</vt:lpstr>
      <vt:lpstr>Diapositive 5</vt:lpstr>
      <vt:lpstr>Diapositive 6</vt:lpstr>
      <vt:lpstr>III-Diagnostic étiologique</vt:lpstr>
      <vt:lpstr>Diapositive 8</vt:lpstr>
      <vt:lpstr>IV-Conclusion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Syndrome anxieux</dc:title>
  <dc:creator>Mina</dc:creator>
  <cp:lastModifiedBy>pc09</cp:lastModifiedBy>
  <cp:revision>42</cp:revision>
  <dcterms:created xsi:type="dcterms:W3CDTF">2020-11-29T10:46:30Z</dcterms:created>
  <dcterms:modified xsi:type="dcterms:W3CDTF">2021-02-02T10:45:00Z</dcterms:modified>
</cp:coreProperties>
</file>