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56" r:id="rId4"/>
    <p:sldId id="257" r:id="rId5"/>
    <p:sldId id="258" r:id="rId6"/>
    <p:sldId id="260" r:id="rId7"/>
    <p:sldId id="261" r:id="rId8"/>
    <p:sldId id="262" r:id="rId9"/>
    <p:sldId id="263" r:id="rId10"/>
    <p:sldId id="264" r:id="rId11"/>
    <p:sldId id="265" r:id="rId12"/>
    <p:sldId id="267" r:id="rId13"/>
    <p:sldId id="269" r:id="rId14"/>
    <p:sldId id="270" r:id="rId15"/>
    <p:sldId id="271" r:id="rId16"/>
    <p:sldId id="272" r:id="rId17"/>
    <p:sldId id="273" r:id="rId18"/>
    <p:sldId id="277" r:id="rId19"/>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547AB85-1A08-4F63-A17B-EC2F59D41FCC}" type="datetimeFigureOut">
              <a:rPr lang="fr-FR"/>
              <a:pPr>
                <a:defRPr/>
              </a:pPr>
              <a:t>02/02/2021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3137DB8-7954-4FCF-B2D0-1461245F5270}" type="slidenum">
              <a:rPr lang="fr-FR" altLang="fr-FR"/>
              <a:pPr>
                <a:defRPr/>
              </a:pPr>
              <a:t>‹N°›</a:t>
            </a:fld>
            <a:endParaRPr lang="fr-FR" altLang="fr-FR"/>
          </a:p>
        </p:txBody>
      </p:sp>
    </p:spTree>
    <p:extLst>
      <p:ext uri="{BB962C8B-B14F-4D97-AF65-F5344CB8AC3E}">
        <p14:creationId xmlns:p14="http://schemas.microsoft.com/office/powerpoint/2010/main" xmlns="" val="315422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F02CE87-67C4-41C4-A709-7BFB25EA4925}" type="datetimeFigureOut">
              <a:rPr lang="fr-FR"/>
              <a:pPr>
                <a:defRPr/>
              </a:pPr>
              <a:t>02/02/2021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CC494BB-BBB5-4C11-81A0-7284E44C8A80}" type="slidenum">
              <a:rPr lang="fr-FR" altLang="fr-FR"/>
              <a:pPr>
                <a:defRPr/>
              </a:pPr>
              <a:t>‹N°›</a:t>
            </a:fld>
            <a:endParaRPr lang="fr-FR" altLang="fr-FR"/>
          </a:p>
        </p:txBody>
      </p:sp>
    </p:spTree>
    <p:extLst>
      <p:ext uri="{BB962C8B-B14F-4D97-AF65-F5344CB8AC3E}">
        <p14:creationId xmlns:p14="http://schemas.microsoft.com/office/powerpoint/2010/main" xmlns="" val="1654524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D23550C-BAD4-459D-9BD3-A316BA686C20}" type="datetimeFigureOut">
              <a:rPr lang="fr-FR"/>
              <a:pPr>
                <a:defRPr/>
              </a:pPr>
              <a:t>02/02/2021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085AD85-33C7-47E7-BC64-8E88DCE6F694}" type="slidenum">
              <a:rPr lang="fr-FR" altLang="fr-FR"/>
              <a:pPr>
                <a:defRPr/>
              </a:pPr>
              <a:t>‹N°›</a:t>
            </a:fld>
            <a:endParaRPr lang="fr-FR" altLang="fr-FR"/>
          </a:p>
        </p:txBody>
      </p:sp>
    </p:spTree>
    <p:extLst>
      <p:ext uri="{BB962C8B-B14F-4D97-AF65-F5344CB8AC3E}">
        <p14:creationId xmlns:p14="http://schemas.microsoft.com/office/powerpoint/2010/main" xmlns="" val="102012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62232B3-F360-4B5B-B603-4F9D4EC1AB5C}" type="datetimeFigureOut">
              <a:rPr lang="fr-FR"/>
              <a:pPr>
                <a:defRPr/>
              </a:pPr>
              <a:t>02/02/2021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D55FC14-6649-40E0-97B5-48D0DA62E38C}" type="slidenum">
              <a:rPr lang="fr-FR" altLang="fr-FR"/>
              <a:pPr>
                <a:defRPr/>
              </a:pPr>
              <a:t>‹N°›</a:t>
            </a:fld>
            <a:endParaRPr lang="fr-FR" altLang="fr-FR"/>
          </a:p>
        </p:txBody>
      </p:sp>
    </p:spTree>
    <p:extLst>
      <p:ext uri="{BB962C8B-B14F-4D97-AF65-F5344CB8AC3E}">
        <p14:creationId xmlns:p14="http://schemas.microsoft.com/office/powerpoint/2010/main" xmlns="" val="1035907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92D68C6-D21E-4203-AF47-A942CDF5580A}" type="datetimeFigureOut">
              <a:rPr lang="fr-FR"/>
              <a:pPr>
                <a:defRPr/>
              </a:pPr>
              <a:t>02/02/2021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7896E2B-F8A4-4C73-B0D9-29BF2D018B5E}" type="slidenum">
              <a:rPr lang="fr-FR" altLang="fr-FR"/>
              <a:pPr>
                <a:defRPr/>
              </a:pPr>
              <a:t>‹N°›</a:t>
            </a:fld>
            <a:endParaRPr lang="fr-FR" altLang="fr-FR"/>
          </a:p>
        </p:txBody>
      </p:sp>
    </p:spTree>
    <p:extLst>
      <p:ext uri="{BB962C8B-B14F-4D97-AF65-F5344CB8AC3E}">
        <p14:creationId xmlns:p14="http://schemas.microsoft.com/office/powerpoint/2010/main" xmlns="" val="77008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2B742428-D688-4607-9F73-824C7770C31D}" type="datetimeFigureOut">
              <a:rPr lang="fr-FR"/>
              <a:pPr>
                <a:defRPr/>
              </a:pPr>
              <a:t>02/02/2021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194643C-6120-4A60-9CC6-972B6C2F9FE7}" type="slidenum">
              <a:rPr lang="fr-FR" altLang="fr-FR"/>
              <a:pPr>
                <a:defRPr/>
              </a:pPr>
              <a:t>‹N°›</a:t>
            </a:fld>
            <a:endParaRPr lang="fr-FR" altLang="fr-FR"/>
          </a:p>
        </p:txBody>
      </p:sp>
    </p:spTree>
    <p:extLst>
      <p:ext uri="{BB962C8B-B14F-4D97-AF65-F5344CB8AC3E}">
        <p14:creationId xmlns:p14="http://schemas.microsoft.com/office/powerpoint/2010/main" xmlns="" val="3569515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0CA425C-2EF3-452C-9E09-6DBEAE51E3DE}" type="datetimeFigureOut">
              <a:rPr lang="fr-FR"/>
              <a:pPr>
                <a:defRPr/>
              </a:pPr>
              <a:t>02/02/2021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E20403B-B382-4A83-B601-3C7B6A33EB14}" type="slidenum">
              <a:rPr lang="fr-FR" altLang="fr-FR"/>
              <a:pPr>
                <a:defRPr/>
              </a:pPr>
              <a:t>‹N°›</a:t>
            </a:fld>
            <a:endParaRPr lang="fr-FR" altLang="fr-FR"/>
          </a:p>
        </p:txBody>
      </p:sp>
    </p:spTree>
    <p:extLst>
      <p:ext uri="{BB962C8B-B14F-4D97-AF65-F5344CB8AC3E}">
        <p14:creationId xmlns:p14="http://schemas.microsoft.com/office/powerpoint/2010/main" xmlns="" val="3733580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95DA8B72-EE00-4905-B6DE-40D923A0EF01}" type="datetimeFigureOut">
              <a:rPr lang="fr-FR"/>
              <a:pPr>
                <a:defRPr/>
              </a:pPr>
              <a:t>02/02/2021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E0D2A806-1578-40DB-917E-8C1B24D47C11}" type="slidenum">
              <a:rPr lang="fr-FR" altLang="fr-FR"/>
              <a:pPr>
                <a:defRPr/>
              </a:pPr>
              <a:t>‹N°›</a:t>
            </a:fld>
            <a:endParaRPr lang="fr-FR" altLang="fr-FR"/>
          </a:p>
        </p:txBody>
      </p:sp>
    </p:spTree>
    <p:extLst>
      <p:ext uri="{BB962C8B-B14F-4D97-AF65-F5344CB8AC3E}">
        <p14:creationId xmlns:p14="http://schemas.microsoft.com/office/powerpoint/2010/main" xmlns="" val="26029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2690754-F802-41E8-A49E-8D35BC6E01A0}" type="datetimeFigureOut">
              <a:rPr lang="fr-FR"/>
              <a:pPr>
                <a:defRPr/>
              </a:pPr>
              <a:t>02/02/2021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3EB5FA1-BD0D-4E07-A1ED-C505A64B5C98}" type="slidenum">
              <a:rPr lang="fr-FR" altLang="fr-FR"/>
              <a:pPr>
                <a:defRPr/>
              </a:pPr>
              <a:t>‹N°›</a:t>
            </a:fld>
            <a:endParaRPr lang="fr-FR" altLang="fr-FR"/>
          </a:p>
        </p:txBody>
      </p:sp>
    </p:spTree>
    <p:extLst>
      <p:ext uri="{BB962C8B-B14F-4D97-AF65-F5344CB8AC3E}">
        <p14:creationId xmlns:p14="http://schemas.microsoft.com/office/powerpoint/2010/main" xmlns="" val="396489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EE6F51C-8892-466B-B630-551769393D80}" type="datetimeFigureOut">
              <a:rPr lang="fr-FR"/>
              <a:pPr>
                <a:defRPr/>
              </a:pPr>
              <a:t>02/02/2021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F09BFC8-7464-4822-916A-05144D353D73}" type="slidenum">
              <a:rPr lang="fr-FR" altLang="fr-FR"/>
              <a:pPr>
                <a:defRPr/>
              </a:pPr>
              <a:t>‹N°›</a:t>
            </a:fld>
            <a:endParaRPr lang="fr-FR" altLang="fr-FR"/>
          </a:p>
        </p:txBody>
      </p:sp>
    </p:spTree>
    <p:extLst>
      <p:ext uri="{BB962C8B-B14F-4D97-AF65-F5344CB8AC3E}">
        <p14:creationId xmlns:p14="http://schemas.microsoft.com/office/powerpoint/2010/main" xmlns="" val="1142823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D43EDBF-663F-461C-AD17-9A81E115A20E}" type="datetimeFigureOut">
              <a:rPr lang="fr-FR"/>
              <a:pPr>
                <a:defRPr/>
              </a:pPr>
              <a:t>02/02/2021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7E69A2E-5828-4C60-8AF2-4BFC94F75058}" type="slidenum">
              <a:rPr lang="fr-FR" altLang="fr-FR"/>
              <a:pPr>
                <a:defRPr/>
              </a:pPr>
              <a:t>‹N°›</a:t>
            </a:fld>
            <a:endParaRPr lang="fr-FR" altLang="fr-FR"/>
          </a:p>
        </p:txBody>
      </p:sp>
    </p:spTree>
    <p:extLst>
      <p:ext uri="{BB962C8B-B14F-4D97-AF65-F5344CB8AC3E}">
        <p14:creationId xmlns:p14="http://schemas.microsoft.com/office/powerpoint/2010/main" xmlns="" val="269755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AB1517C-91E5-4257-A016-6F7CA62E705C}" type="datetimeFigureOut">
              <a:rPr lang="fr-FR"/>
              <a:pPr>
                <a:defRPr/>
              </a:pPr>
              <a:t>02/02/2021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186ACCC5-0145-4966-984B-92A64E430FCE}"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pPr>
              <a:defRPr/>
            </a:pPr>
            <a:r>
              <a:rPr lang="fr-FR" dirty="0" smtClean="0"/>
              <a:t>Dr Laaraj Hicham</a:t>
            </a:r>
          </a:p>
          <a:p>
            <a:pPr>
              <a:defRPr/>
            </a:pPr>
            <a:r>
              <a:rPr lang="fr-FR" dirty="0" smtClean="0"/>
              <a:t>Service de psychiatrie – CHU AGADIR</a:t>
            </a:r>
            <a:endParaRPr lang="fr-FR" dirty="0"/>
          </a:p>
        </p:txBody>
      </p:sp>
      <p:sp>
        <p:nvSpPr>
          <p:cNvPr id="2" name="ZoneTexte 1"/>
          <p:cNvSpPr txBox="1"/>
          <p:nvPr/>
        </p:nvSpPr>
        <p:spPr>
          <a:xfrm>
            <a:off x="2051720" y="1628800"/>
            <a:ext cx="5310337" cy="1938992"/>
          </a:xfrm>
          <a:prstGeom prst="rect">
            <a:avLst/>
          </a:prstGeom>
          <a:noFill/>
        </p:spPr>
        <p:txBody>
          <a:bodyPr wrap="square" rtlCol="0">
            <a:spAutoFit/>
          </a:bodyPr>
          <a:lstStyle/>
          <a:p>
            <a:pPr algn="ctr"/>
            <a:r>
              <a:rPr lang="fr-FR" sz="6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Syndrome hallucinatoire</a:t>
            </a:r>
            <a:endParaRPr lang="fr-F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63"/>
            <a:ext cx="8229600" cy="5626100"/>
          </a:xfrm>
        </p:spPr>
        <p:txBody>
          <a:bodyPr/>
          <a:lstStyle/>
          <a:p>
            <a:pPr eaLnBrk="1" hangingPunct="1">
              <a:buFont typeface="Arial" charset="0"/>
              <a:buChar char="•"/>
              <a:defRPr/>
            </a:pPr>
            <a:r>
              <a:rPr lang="fr-FR" b="1" dirty="0" smtClean="0">
                <a:solidFill>
                  <a:srgbClr val="00B050"/>
                </a:solidFill>
              </a:rPr>
              <a:t>Hallucinations tactiles :</a:t>
            </a:r>
            <a:endParaRPr lang="fr-FR" sz="2400" dirty="0" smtClean="0">
              <a:solidFill>
                <a:srgbClr val="00B050"/>
              </a:solidFill>
            </a:endParaRPr>
          </a:p>
          <a:p>
            <a:pPr marL="457200" lvl="1" indent="0" eaLnBrk="1" hangingPunct="1">
              <a:buFont typeface="Arial" panose="020B0604020202020204" pitchFamily="34" charset="0"/>
              <a:buNone/>
              <a:defRPr/>
            </a:pPr>
            <a:r>
              <a:rPr lang="fr-FR" sz="3200" dirty="0" smtClean="0"/>
              <a:t>	- Superficielles : </a:t>
            </a:r>
          </a:p>
          <a:p>
            <a:pPr marL="0" indent="0" eaLnBrk="1" hangingPunct="1">
              <a:buFont typeface="Arial" panose="020B0604020202020204" pitchFamily="34" charset="0"/>
              <a:buNone/>
              <a:defRPr/>
            </a:pPr>
            <a:r>
              <a:rPr lang="fr-FR" dirty="0" smtClean="0"/>
              <a:t>Sensations de froid, de chaud, de brûlure, picotement,  paresthésies, prurit.</a:t>
            </a:r>
            <a:endParaRPr lang="fr-FR" sz="2400" dirty="0" smtClean="0"/>
          </a:p>
          <a:p>
            <a:pPr marL="0" indent="0" eaLnBrk="1" hangingPunct="1">
              <a:buFont typeface="Arial" panose="020B0604020202020204" pitchFamily="34" charset="0"/>
              <a:buNone/>
              <a:defRPr/>
            </a:pPr>
            <a:r>
              <a:rPr lang="fr-FR" dirty="0" smtClean="0"/>
              <a:t>	- Sous-épidermiques : </a:t>
            </a:r>
          </a:p>
          <a:p>
            <a:pPr marL="0" indent="0" eaLnBrk="1" hangingPunct="1">
              <a:buFont typeface="Arial" panose="020B0604020202020204" pitchFamily="34" charset="0"/>
              <a:buNone/>
              <a:defRPr/>
            </a:pPr>
            <a:r>
              <a:rPr lang="fr-FR" dirty="0"/>
              <a:t>Zoopathies </a:t>
            </a:r>
            <a:r>
              <a:rPr lang="fr-FR" dirty="0" err="1"/>
              <a:t>cutanéo</a:t>
            </a:r>
            <a:r>
              <a:rPr lang="fr-FR" dirty="0"/>
              <a:t>-muqueuses : grouillement sous-cutané localisé dans un espace (main, bras, bouche, pubis...) ou </a:t>
            </a:r>
            <a:r>
              <a:rPr lang="fr-FR" dirty="0" smtClean="0"/>
              <a:t>généralisé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457200" y="428625"/>
            <a:ext cx="8229600" cy="5697538"/>
          </a:xfrm>
        </p:spPr>
        <p:txBody>
          <a:bodyPr/>
          <a:lstStyle/>
          <a:p>
            <a:pPr eaLnBrk="1" hangingPunct="1">
              <a:defRPr/>
            </a:pPr>
            <a:r>
              <a:rPr lang="fr-FR" altLang="fr-FR" b="1" dirty="0" smtClean="0">
                <a:solidFill>
                  <a:srgbClr val="00B050"/>
                </a:solidFill>
              </a:rPr>
              <a:t>Hallucinations cénesthésiques (sensibilité profonde): </a:t>
            </a:r>
          </a:p>
          <a:p>
            <a:pPr marL="0" indent="0" eaLnBrk="1" hangingPunct="1">
              <a:buFont typeface="Arial" panose="020B0604020202020204" pitchFamily="34" charset="0"/>
              <a:buNone/>
              <a:defRPr/>
            </a:pPr>
            <a:endParaRPr lang="fr-FR" altLang="fr-FR" sz="2400" dirty="0" smtClean="0"/>
          </a:p>
          <a:p>
            <a:pPr lvl="1" eaLnBrk="1" hangingPunct="1">
              <a:defRPr/>
            </a:pPr>
            <a:r>
              <a:rPr lang="fr-FR" altLang="fr-FR" dirty="0" smtClean="0"/>
              <a:t>Ensemble du corps: </a:t>
            </a:r>
            <a:r>
              <a:rPr lang="fr-FR" dirty="0"/>
              <a:t>(évidement, éclatement, possession animale ou diabolique, transformation corporelle...) </a:t>
            </a:r>
            <a:endParaRPr lang="fr-FR" altLang="fr-FR" sz="2000" dirty="0" smtClean="0"/>
          </a:p>
          <a:p>
            <a:pPr lvl="1" eaLnBrk="1" hangingPunct="1">
              <a:defRPr/>
            </a:pPr>
            <a:r>
              <a:rPr lang="fr-FR" dirty="0"/>
              <a:t>une partie du corps</a:t>
            </a:r>
            <a:r>
              <a:rPr lang="fr-FR" altLang="fr-FR" dirty="0" smtClean="0"/>
              <a:t> : </a:t>
            </a:r>
            <a:r>
              <a:rPr lang="fr-FR" dirty="0"/>
              <a:t>organes </a:t>
            </a:r>
            <a:r>
              <a:rPr lang="fr-FR" dirty="0" smtClean="0"/>
              <a:t>génitaux (attouchements</a:t>
            </a:r>
            <a:r>
              <a:rPr lang="fr-FR" dirty="0"/>
              <a:t>, orgasmes, rapports </a:t>
            </a:r>
            <a:r>
              <a:rPr lang="fr-FR" dirty="0" smtClean="0"/>
              <a:t>sexuels), </a:t>
            </a:r>
            <a:r>
              <a:rPr lang="fr-FR" dirty="0"/>
              <a:t>la sphère digestive : intestins bouchés ou pourris ; la sphère cardiovasculaire : poumons ou cœur absents</a:t>
            </a:r>
            <a:r>
              <a:rPr lang="fr-FR" dirty="0" smtClean="0"/>
              <a:t>...(=négation d’organe) </a:t>
            </a:r>
            <a:endParaRPr lang="fr-FR" altLang="fr-F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25"/>
            <a:ext cx="8229600" cy="5697538"/>
          </a:xfrm>
        </p:spPr>
        <p:txBody>
          <a:bodyPr/>
          <a:lstStyle/>
          <a:p>
            <a:pPr eaLnBrk="1" hangingPunct="1">
              <a:buFont typeface="Arial" charset="0"/>
              <a:buChar char="•"/>
              <a:defRPr/>
            </a:pPr>
            <a:r>
              <a:rPr lang="fr-FR" sz="3600" b="1" dirty="0" smtClean="0">
                <a:solidFill>
                  <a:srgbClr val="FF0000"/>
                </a:solidFill>
              </a:rPr>
              <a:t>Hallucinations  intrapsychiques :</a:t>
            </a:r>
            <a:endParaRPr lang="fr-FR" sz="2800" dirty="0" smtClean="0">
              <a:solidFill>
                <a:srgbClr val="FF0000"/>
              </a:solidFill>
            </a:endParaRPr>
          </a:p>
          <a:p>
            <a:pPr marL="0" indent="0">
              <a:lnSpc>
                <a:spcPct val="120000"/>
              </a:lnSpc>
              <a:buNone/>
            </a:pPr>
            <a:r>
              <a:rPr lang="fr-FR" dirty="0" smtClean="0"/>
              <a:t>Phénomène psychique, vécu dans la propre pensée du patient sans manifestation sensorielle. Représenté comme une « perte de l’intimité psychique », ont la forme de voix intérieures, de murmures intrapsychiques, ou encore d’échos de la pensée. </a:t>
            </a:r>
          </a:p>
          <a:p>
            <a:pPr lvl="1">
              <a:lnSpc>
                <a:spcPct val="120000"/>
              </a:lnSpc>
            </a:pPr>
            <a:r>
              <a:rPr lang="fr-MA" dirty="0" smtClean="0"/>
              <a:t>Visuelles : images mentales, scènes, animations</a:t>
            </a:r>
            <a:endParaRPr lang="fr-FR" sz="2600" dirty="0" smtClean="0"/>
          </a:p>
          <a:p>
            <a:pPr lvl="1">
              <a:lnSpc>
                <a:spcPct val="120000"/>
              </a:lnSpc>
            </a:pPr>
            <a:r>
              <a:rPr lang="fr-MA" dirty="0" smtClean="0"/>
              <a:t>Auditives : voix reçue par télépathie</a:t>
            </a:r>
            <a:endParaRPr lang="fr-FR" sz="3000" dirty="0" smtClean="0"/>
          </a:p>
          <a:p>
            <a:pPr eaLnBrk="1" hangingPunct="1">
              <a:buFont typeface="Arial" charset="0"/>
              <a:buNone/>
              <a:defRPr/>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contenu 2"/>
          <p:cNvSpPr>
            <a:spLocks noGrp="1"/>
          </p:cNvSpPr>
          <p:nvPr>
            <p:ph idx="1"/>
          </p:nvPr>
        </p:nvSpPr>
        <p:spPr>
          <a:xfrm>
            <a:off x="457200" y="642938"/>
            <a:ext cx="8362950" cy="5450358"/>
          </a:xfrm>
        </p:spPr>
        <p:txBody>
          <a:bodyPr/>
          <a:lstStyle/>
          <a:p>
            <a:pPr marL="0" indent="0">
              <a:lnSpc>
                <a:spcPct val="120000"/>
              </a:lnSpc>
              <a:buNone/>
            </a:pPr>
            <a:r>
              <a:rPr lang="fr-MA" sz="2800" b="1" dirty="0" smtClean="0"/>
              <a:t>Syndrome d’automatisme mental (de Clérambault) </a:t>
            </a:r>
            <a:r>
              <a:rPr lang="fr-MA" sz="2800" dirty="0" smtClean="0"/>
              <a:t>: sujet perd le contrôle de sa pensée</a:t>
            </a:r>
            <a:endParaRPr lang="fr-FR" dirty="0" smtClean="0"/>
          </a:p>
          <a:p>
            <a:pPr lvl="1">
              <a:lnSpc>
                <a:spcPct val="120000"/>
              </a:lnSpc>
            </a:pPr>
            <a:r>
              <a:rPr lang="fr-FR" sz="2400" dirty="0" smtClean="0"/>
              <a:t>Commentaire </a:t>
            </a:r>
            <a:r>
              <a:rPr lang="fr-FR" sz="2400" dirty="0" smtClean="0"/>
              <a:t>des actes ou de la pensée</a:t>
            </a:r>
            <a:r>
              <a:rPr lang="fr-FR" sz="2400" dirty="0" smtClean="0"/>
              <a:t>,</a:t>
            </a:r>
          </a:p>
          <a:p>
            <a:pPr lvl="1">
              <a:lnSpc>
                <a:spcPct val="120000"/>
              </a:lnSpc>
            </a:pPr>
            <a:r>
              <a:rPr lang="fr-FR" sz="2400" dirty="0" smtClean="0"/>
              <a:t> </a:t>
            </a:r>
            <a:r>
              <a:rPr lang="fr-FR" sz="2400" dirty="0" smtClean="0"/>
              <a:t>écho de la </a:t>
            </a:r>
            <a:r>
              <a:rPr lang="fr-FR" sz="2400" dirty="0" smtClean="0"/>
              <a:t>pensée, </a:t>
            </a:r>
          </a:p>
          <a:p>
            <a:pPr lvl="1">
              <a:lnSpc>
                <a:spcPct val="120000"/>
              </a:lnSpc>
            </a:pPr>
            <a:r>
              <a:rPr lang="fr-FR" sz="2400" dirty="0" smtClean="0"/>
              <a:t>vol de la pensée</a:t>
            </a:r>
          </a:p>
          <a:p>
            <a:pPr lvl="1">
              <a:lnSpc>
                <a:spcPct val="120000"/>
              </a:lnSpc>
            </a:pPr>
            <a:r>
              <a:rPr lang="fr-FR" sz="2400" dirty="0" smtClean="0"/>
              <a:t> </a:t>
            </a:r>
            <a:r>
              <a:rPr lang="fr-FR" sz="2400" dirty="0" err="1" smtClean="0"/>
              <a:t>devinnement</a:t>
            </a:r>
            <a:r>
              <a:rPr lang="fr-FR" sz="2400" dirty="0" smtClean="0"/>
              <a:t> de la </a:t>
            </a:r>
            <a:r>
              <a:rPr lang="fr-FR" sz="2400" dirty="0" smtClean="0"/>
              <a:t>pensée</a:t>
            </a:r>
            <a:endParaRPr lang="fr-FR" sz="2400" dirty="0" smtClean="0"/>
          </a:p>
          <a:p>
            <a:pPr lvl="1">
              <a:lnSpc>
                <a:spcPct val="120000"/>
              </a:lnSpc>
            </a:pPr>
            <a:r>
              <a:rPr lang="fr-MA" sz="2400" dirty="0" smtClean="0"/>
              <a:t>actions </a:t>
            </a:r>
            <a:r>
              <a:rPr lang="fr-MA" sz="2400" dirty="0" smtClean="0"/>
              <a:t>ou paroles </a:t>
            </a:r>
            <a:r>
              <a:rPr lang="fr-MA" sz="2400" dirty="0" smtClean="0"/>
              <a:t>imposé</a:t>
            </a:r>
          </a:p>
          <a:p>
            <a:pPr lvl="1">
              <a:lnSpc>
                <a:spcPct val="120000"/>
              </a:lnSpc>
            </a:pPr>
            <a:r>
              <a:rPr lang="fr-MA" sz="2400" dirty="0" smtClean="0"/>
              <a:t>Ordres imposés</a:t>
            </a:r>
            <a:endParaRPr lang="fr-FR"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contenu 2"/>
          <p:cNvSpPr>
            <a:spLocks noGrp="1"/>
          </p:cNvSpPr>
          <p:nvPr>
            <p:ph idx="1"/>
          </p:nvPr>
        </p:nvSpPr>
        <p:spPr>
          <a:xfrm>
            <a:off x="250825" y="115888"/>
            <a:ext cx="8229600" cy="6626225"/>
          </a:xfrm>
        </p:spPr>
        <p:txBody>
          <a:bodyPr/>
          <a:lstStyle/>
          <a:p>
            <a:pPr eaLnBrk="1" hangingPunct="1">
              <a:buFont typeface="Arial" panose="020B0604020202020204" pitchFamily="34" charset="0"/>
              <a:buNone/>
            </a:pPr>
            <a:r>
              <a:rPr lang="fr-FR" altLang="fr-FR" b="1" u="sng" dirty="0" smtClean="0">
                <a:solidFill>
                  <a:srgbClr val="FF0000"/>
                </a:solidFill>
              </a:rPr>
              <a:t>III. DIAGNOSTIC DIFFERENTIEL :</a:t>
            </a:r>
          </a:p>
          <a:p>
            <a:pPr eaLnBrk="1" hangingPunct="1">
              <a:buFontTx/>
              <a:buChar char="-"/>
            </a:pPr>
            <a:r>
              <a:rPr lang="fr-FR" altLang="fr-FR" dirty="0" smtClean="0">
                <a:solidFill>
                  <a:srgbClr val="7030A0"/>
                </a:solidFill>
              </a:rPr>
              <a:t>Hallucinose</a:t>
            </a:r>
            <a:r>
              <a:rPr lang="fr-FR" altLang="fr-FR" dirty="0" smtClean="0"/>
              <a:t> :</a:t>
            </a:r>
            <a:r>
              <a:rPr lang="fr-FR" altLang="fr-FR" sz="2400" dirty="0" smtClean="0"/>
              <a:t>hallucination reconnue anormal au moment même de sa survenue(pathologies oculaires, crises comitiales, lésions du tronc cérébral…)</a:t>
            </a:r>
            <a:endParaRPr lang="fr-FR" altLang="fr-FR" dirty="0" smtClean="0"/>
          </a:p>
          <a:p>
            <a:pPr eaLnBrk="1" hangingPunct="1">
              <a:buFontTx/>
              <a:buChar char="-"/>
            </a:pPr>
            <a:r>
              <a:rPr lang="fr-FR" altLang="fr-FR" dirty="0" smtClean="0">
                <a:solidFill>
                  <a:srgbClr val="7030A0"/>
                </a:solidFill>
              </a:rPr>
              <a:t>Hallucinations physiologiques</a:t>
            </a:r>
            <a:r>
              <a:rPr lang="fr-FR" altLang="fr-FR" sz="2400" dirty="0" smtClean="0"/>
              <a:t>(avant/après sommeil)</a:t>
            </a:r>
          </a:p>
          <a:p>
            <a:pPr eaLnBrk="1" hangingPunct="1">
              <a:buFont typeface="Arial" panose="020B0604020202020204" pitchFamily="34" charset="0"/>
              <a:buNone/>
            </a:pPr>
            <a:r>
              <a:rPr lang="fr-FR" altLang="fr-FR" dirty="0" smtClean="0"/>
              <a:t>- </a:t>
            </a:r>
            <a:r>
              <a:rPr lang="fr-FR" altLang="fr-FR" dirty="0" smtClean="0">
                <a:solidFill>
                  <a:srgbClr val="7030A0"/>
                </a:solidFill>
              </a:rPr>
              <a:t> Illusion</a:t>
            </a:r>
            <a:r>
              <a:rPr lang="fr-FR" altLang="fr-FR" dirty="0" smtClean="0"/>
              <a:t> : </a:t>
            </a:r>
            <a:r>
              <a:rPr lang="fr-FR" altLang="fr-FR" sz="2400" dirty="0" smtClean="0"/>
              <a:t>perception déformée d’un objet réel</a:t>
            </a:r>
          </a:p>
          <a:p>
            <a:pPr eaLnBrk="1" hangingPunct="1">
              <a:buFont typeface="Arial" panose="020B0604020202020204" pitchFamily="34" charset="0"/>
              <a:buNone/>
            </a:pPr>
            <a:r>
              <a:rPr lang="fr-FR" altLang="fr-FR" dirty="0" smtClean="0"/>
              <a:t>-  </a:t>
            </a:r>
            <a:r>
              <a:rPr lang="fr-FR" altLang="fr-FR" dirty="0" smtClean="0">
                <a:solidFill>
                  <a:srgbClr val="7030A0"/>
                </a:solidFill>
              </a:rPr>
              <a:t>Ruminations</a:t>
            </a:r>
            <a:endParaRPr lang="fr-FR" altLang="fr-FR" sz="2400" dirty="0" smtClean="0"/>
          </a:p>
          <a:p>
            <a:pPr eaLnBrk="1" hangingPunct="1">
              <a:buFontTx/>
              <a:buChar char="-"/>
            </a:pPr>
            <a:r>
              <a:rPr lang="fr-FR" altLang="fr-FR" dirty="0" smtClean="0">
                <a:solidFill>
                  <a:srgbClr val="7030A0"/>
                </a:solidFill>
              </a:rPr>
              <a:t>Idées obsessionnelles</a:t>
            </a:r>
            <a:r>
              <a:rPr lang="fr-FR" altLang="fr-FR" sz="2400" dirty="0" smtClean="0"/>
              <a:t> </a:t>
            </a:r>
          </a:p>
          <a:p>
            <a:pPr eaLnBrk="1" hangingPunct="1">
              <a:buFontTx/>
              <a:buChar char="-"/>
            </a:pPr>
            <a:r>
              <a:rPr lang="fr-FR" altLang="fr-FR" dirty="0" smtClean="0">
                <a:solidFill>
                  <a:srgbClr val="7030A0"/>
                </a:solidFill>
              </a:rPr>
              <a:t>Dépersonnalisation :</a:t>
            </a:r>
            <a:r>
              <a:rPr lang="fr-FR" altLang="fr-FR" sz="2400" dirty="0" smtClean="0"/>
              <a:t>sentiment de ne plus être soi-même. le sujet est lucide et angoissé ; il a conscience de son trouble ; seule la qualité de sa perception est perturbée.</a:t>
            </a:r>
          </a:p>
          <a:p>
            <a:pPr eaLnBrk="1" hangingPunct="1">
              <a:buFontTx/>
              <a:buChar char="-"/>
            </a:pPr>
            <a:r>
              <a:rPr lang="fr-FR" dirty="0">
                <a:solidFill>
                  <a:srgbClr val="7030A0"/>
                </a:solidFill>
              </a:rPr>
              <a:t>Un stress majeur</a:t>
            </a:r>
            <a:r>
              <a:rPr lang="fr-FR" sz="2400" dirty="0"/>
              <a:t>, menaçant la vie du sujet </a:t>
            </a:r>
            <a:endParaRPr lang="fr-FR" altLang="fr-FR"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contenu 2"/>
          <p:cNvSpPr>
            <a:spLocks noGrp="1"/>
          </p:cNvSpPr>
          <p:nvPr>
            <p:ph idx="1"/>
          </p:nvPr>
        </p:nvSpPr>
        <p:spPr>
          <a:xfrm>
            <a:off x="457200" y="0"/>
            <a:ext cx="8229600" cy="6126163"/>
          </a:xfrm>
        </p:spPr>
        <p:txBody>
          <a:bodyPr/>
          <a:lstStyle/>
          <a:p>
            <a:pPr eaLnBrk="1" hangingPunct="1">
              <a:buFont typeface="Arial" panose="020B0604020202020204" pitchFamily="34" charset="0"/>
              <a:buNone/>
            </a:pPr>
            <a:r>
              <a:rPr lang="fr-FR" altLang="fr-FR" b="1" u="sng" dirty="0" smtClean="0">
                <a:solidFill>
                  <a:srgbClr val="FF0000"/>
                </a:solidFill>
              </a:rPr>
              <a:t>IV. DIAGNOSTIC ETIOLOGIQUE :</a:t>
            </a:r>
            <a:endParaRPr lang="fr-FR" altLang="fr-FR" u="sng" dirty="0" smtClean="0">
              <a:solidFill>
                <a:srgbClr val="FF0000"/>
              </a:solidFill>
            </a:endParaRPr>
          </a:p>
          <a:p>
            <a:pPr eaLnBrk="1" hangingPunct="1">
              <a:buFont typeface="Arial" panose="020B0604020202020204" pitchFamily="34" charset="0"/>
              <a:buNone/>
            </a:pPr>
            <a:r>
              <a:rPr lang="fr-FR" altLang="fr-FR" b="1" dirty="0" smtClean="0"/>
              <a:t>1/ étiologies organiques :</a:t>
            </a:r>
            <a:endParaRPr lang="fr-FR" altLang="fr-FR" dirty="0" smtClean="0"/>
          </a:p>
          <a:p>
            <a:pPr eaLnBrk="1" hangingPunct="1"/>
            <a:r>
              <a:rPr lang="fr-FR" altLang="fr-FR" dirty="0" smtClean="0">
                <a:solidFill>
                  <a:srgbClr val="7030A0"/>
                </a:solidFill>
              </a:rPr>
              <a:t>confusion</a:t>
            </a:r>
            <a:r>
              <a:rPr lang="fr-FR" altLang="fr-FR" b="1" dirty="0" smtClean="0"/>
              <a:t> : </a:t>
            </a:r>
            <a:r>
              <a:rPr lang="fr-FR" altLang="fr-FR" dirty="0" smtClean="0"/>
              <a:t>délire onirique: hallucinations visuelles surtout </a:t>
            </a:r>
            <a:r>
              <a:rPr lang="fr-FR" altLang="fr-FR" dirty="0" err="1" smtClean="0"/>
              <a:t>zoopsiques</a:t>
            </a:r>
            <a:r>
              <a:rPr lang="fr-FR" altLang="fr-FR" dirty="0" smtClean="0"/>
              <a:t>.</a:t>
            </a:r>
          </a:p>
          <a:p>
            <a:pPr eaLnBrk="1" hangingPunct="1"/>
            <a:r>
              <a:rPr lang="fr-FR" altLang="fr-FR" dirty="0" smtClean="0">
                <a:solidFill>
                  <a:srgbClr val="7030A0"/>
                </a:solidFill>
              </a:rPr>
              <a:t>Neurologiques</a:t>
            </a:r>
            <a:r>
              <a:rPr lang="fr-FR" altLang="fr-FR" dirty="0" smtClean="0"/>
              <a:t> : AVC, encéphalites infectieuses (HIV, </a:t>
            </a:r>
            <a:r>
              <a:rPr lang="fr-FR" altLang="fr-FR" dirty="0" err="1" smtClean="0"/>
              <a:t>neurosyphilis</a:t>
            </a:r>
            <a:r>
              <a:rPr lang="fr-FR" altLang="fr-FR" dirty="0" smtClean="0"/>
              <a:t>), tumeurs, encéphalopathies, LEAD, SEP</a:t>
            </a:r>
          </a:p>
          <a:p>
            <a:pPr eaLnBrk="1" hangingPunct="1"/>
            <a:r>
              <a:rPr lang="fr-FR" altLang="fr-FR" dirty="0" smtClean="0">
                <a:solidFill>
                  <a:srgbClr val="7030A0"/>
                </a:solidFill>
              </a:rPr>
              <a:t>Démences</a:t>
            </a:r>
            <a:r>
              <a:rPr lang="fr-FR" altLang="fr-FR" dirty="0" smtClean="0"/>
              <a:t> : hallucinations surtout auditives, thématique pauvre.</a:t>
            </a:r>
          </a:p>
          <a:p>
            <a:pPr eaLnBrk="1" hangingPunct="1"/>
            <a:r>
              <a:rPr lang="fr-FR" altLang="fr-FR" dirty="0" smtClean="0">
                <a:solidFill>
                  <a:srgbClr val="7030A0"/>
                </a:solidFill>
              </a:rPr>
              <a:t>Epilepsie</a:t>
            </a:r>
            <a:r>
              <a:rPr lang="fr-FR" altLang="fr-FR" dirty="0" smtClean="0"/>
              <a:t>.</a:t>
            </a:r>
          </a:p>
          <a:p>
            <a:pPr eaLnBrk="1" hangingPunct="1"/>
            <a:r>
              <a:rPr lang="fr-FR" altLang="fr-FR" dirty="0" smtClean="0"/>
              <a:t>Parkinson</a:t>
            </a:r>
          </a:p>
          <a:p>
            <a:pPr eaLnBrk="1" hangingPunct="1"/>
            <a:r>
              <a:rPr lang="fr-FR" altLang="fr-FR" dirty="0" smtClean="0"/>
              <a:t>Chorée de Huntington</a:t>
            </a:r>
          </a:p>
          <a:p>
            <a:pPr eaLnBrk="1" hangingPunct="1"/>
            <a:endParaRPr lang="fr-FR" alt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a:xfrm>
            <a:off x="457200" y="285750"/>
            <a:ext cx="8229600" cy="5840413"/>
          </a:xfrm>
        </p:spPr>
        <p:txBody>
          <a:bodyPr/>
          <a:lstStyle/>
          <a:p>
            <a:pPr eaLnBrk="1" hangingPunct="1">
              <a:buFont typeface="Arial" panose="020B0604020202020204" pitchFamily="34" charset="0"/>
              <a:buNone/>
            </a:pPr>
            <a:r>
              <a:rPr lang="fr-FR" altLang="fr-FR" b="1" dirty="0" smtClean="0"/>
              <a:t>2/ étiologies toxiques et iatrogènes:</a:t>
            </a:r>
          </a:p>
          <a:p>
            <a:pPr eaLnBrk="1" hangingPunct="1">
              <a:buFont typeface="Arial" panose="020B0604020202020204" pitchFamily="34" charset="0"/>
              <a:buNone/>
            </a:pPr>
            <a:endParaRPr lang="fr-FR" altLang="fr-FR" b="1" dirty="0" smtClean="0"/>
          </a:p>
          <a:p>
            <a:pPr eaLnBrk="1" hangingPunct="1"/>
            <a:r>
              <a:rPr lang="fr-FR" altLang="fr-FR" dirty="0" smtClean="0">
                <a:solidFill>
                  <a:srgbClr val="7030A0"/>
                </a:solidFill>
              </a:rPr>
              <a:t>alcool</a:t>
            </a:r>
            <a:r>
              <a:rPr lang="fr-FR" altLang="fr-FR" dirty="0" smtClean="0"/>
              <a:t> : sevrage surtout, intoxication aiguë.</a:t>
            </a:r>
          </a:p>
          <a:p>
            <a:pPr eaLnBrk="1" hangingPunct="1"/>
            <a:r>
              <a:rPr lang="fr-FR" altLang="fr-FR" dirty="0" smtClean="0">
                <a:solidFill>
                  <a:srgbClr val="7030A0"/>
                </a:solidFill>
              </a:rPr>
              <a:t>Drogues</a:t>
            </a:r>
            <a:r>
              <a:rPr lang="fr-FR" altLang="fr-FR" dirty="0" smtClean="0"/>
              <a:t>: cannabis, cocaïne, amphétamines, colle et solvants.</a:t>
            </a:r>
          </a:p>
          <a:p>
            <a:pPr eaLnBrk="1" hangingPunct="1"/>
            <a:r>
              <a:rPr lang="fr-FR" altLang="fr-FR" dirty="0" smtClean="0">
                <a:solidFill>
                  <a:srgbClr val="7030A0"/>
                </a:solidFill>
              </a:rPr>
              <a:t>Médicaments hallucinogènes</a:t>
            </a:r>
            <a:r>
              <a:rPr lang="fr-FR" altLang="fr-FR" dirty="0" smtClean="0"/>
              <a:t>: ex des produits anesthésiques </a:t>
            </a:r>
            <a:endParaRPr lang="fr-FR" altLang="fr-FR" dirty="0" smtClean="0"/>
          </a:p>
          <a:p>
            <a:pPr eaLnBrk="1" hangingPunct="1"/>
            <a:endParaRPr lang="fr-MA" altLang="fr-FR" dirty="0" smtClean="0"/>
          </a:p>
          <a:p>
            <a:pPr eaLnBrk="1" hangingPunct="1"/>
            <a:r>
              <a:rPr lang="fr-MA" altLang="fr-FR" sz="2000" dirty="0" smtClean="0">
                <a:solidFill>
                  <a:srgbClr val="FF0000"/>
                </a:solidFill>
              </a:rPr>
              <a:t>Les hallucinations psychiatriques sont souvent auditives et intrapsychiques</a:t>
            </a:r>
          </a:p>
          <a:p>
            <a:pPr eaLnBrk="1" hangingPunct="1"/>
            <a:r>
              <a:rPr lang="fr-MA" altLang="fr-FR" sz="2000" dirty="0" smtClean="0">
                <a:solidFill>
                  <a:srgbClr val="FF0000"/>
                </a:solidFill>
              </a:rPr>
              <a:t>Si jamais existe des hallucinations visuelles avec un syndrome psychiatrique atypique ou à un âge avancé, penser automatiquement à une cause neurologique</a:t>
            </a:r>
            <a:endParaRPr lang="fr-FR" altLang="fr-FR" sz="2000" dirty="0" smtClean="0">
              <a:solidFill>
                <a:srgbClr val="FF0000"/>
              </a:solidFill>
            </a:endParaRPr>
          </a:p>
          <a:p>
            <a:pPr eaLnBrk="1" hangingPunct="1"/>
            <a:endParaRPr lang="fr-FR" altLang="fr-F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457200" y="214313"/>
            <a:ext cx="8229600" cy="6357937"/>
          </a:xfrm>
        </p:spPr>
        <p:txBody>
          <a:bodyPr/>
          <a:lstStyle/>
          <a:p>
            <a:pPr eaLnBrk="1" hangingPunct="1">
              <a:buFont typeface="Arial" panose="020B0604020202020204" pitchFamily="34" charset="0"/>
              <a:buNone/>
            </a:pPr>
            <a:r>
              <a:rPr lang="fr-FR" altLang="fr-FR" b="1" dirty="0" smtClean="0"/>
              <a:t>3/ étiologies psychiatriques :</a:t>
            </a:r>
            <a:endParaRPr lang="fr-FR" altLang="fr-FR" dirty="0" smtClean="0"/>
          </a:p>
          <a:p>
            <a:pPr eaLnBrk="1" hangingPunct="1"/>
            <a:r>
              <a:rPr lang="fr-FR" altLang="fr-FR" dirty="0" smtClean="0">
                <a:solidFill>
                  <a:srgbClr val="7030A0"/>
                </a:solidFill>
              </a:rPr>
              <a:t>Accès psychotique aigu</a:t>
            </a:r>
            <a:r>
              <a:rPr lang="fr-FR" altLang="fr-FR" b="1" dirty="0" smtClean="0"/>
              <a:t>: </a:t>
            </a:r>
            <a:r>
              <a:rPr lang="fr-FR" altLang="fr-FR" dirty="0" smtClean="0"/>
              <a:t>hallucinations auditives multiples, </a:t>
            </a:r>
            <a:r>
              <a:rPr lang="fr-FR" altLang="fr-FR" dirty="0" smtClean="0"/>
              <a:t>incohérentes</a:t>
            </a:r>
            <a:r>
              <a:rPr lang="fr-FR" altLang="fr-FR" b="1" dirty="0" smtClean="0"/>
              <a:t>,</a:t>
            </a:r>
            <a:endParaRPr lang="fr-FR" altLang="fr-FR" dirty="0" smtClean="0">
              <a:solidFill>
                <a:srgbClr val="7030A0"/>
              </a:solidFill>
            </a:endParaRPr>
          </a:p>
          <a:p>
            <a:pPr eaLnBrk="1" hangingPunct="1"/>
            <a:r>
              <a:rPr lang="fr-FR" altLang="fr-FR" dirty="0" smtClean="0">
                <a:solidFill>
                  <a:srgbClr val="7030A0"/>
                </a:solidFill>
              </a:rPr>
              <a:t>schizophrénies</a:t>
            </a:r>
            <a:endParaRPr lang="fr-FR" altLang="fr-FR" dirty="0" smtClean="0"/>
          </a:p>
          <a:p>
            <a:pPr eaLnBrk="1" hangingPunct="1"/>
            <a:r>
              <a:rPr lang="fr-FR" altLang="fr-FR" dirty="0" smtClean="0">
                <a:solidFill>
                  <a:srgbClr val="7030A0"/>
                </a:solidFill>
              </a:rPr>
              <a:t>Psychose hallucinatoire chronique</a:t>
            </a:r>
            <a:r>
              <a:rPr lang="fr-FR" altLang="fr-FR" dirty="0" smtClean="0"/>
              <a:t>: hallucinations multiples, riches, constantes, automatisme mental, </a:t>
            </a:r>
            <a:endParaRPr lang="fr-FR" altLang="fr-FR" dirty="0" smtClean="0"/>
          </a:p>
          <a:p>
            <a:pPr eaLnBrk="1" hangingPunct="1"/>
            <a:r>
              <a:rPr lang="fr-FR" altLang="fr-FR" dirty="0" smtClean="0">
                <a:solidFill>
                  <a:srgbClr val="7030A0"/>
                </a:solidFill>
              </a:rPr>
              <a:t>mélancolie délirante</a:t>
            </a:r>
            <a:r>
              <a:rPr lang="fr-FR" altLang="fr-FR" dirty="0" smtClean="0"/>
              <a:t>: Hallucinations auditives, voix accusatrice, ordonnant le suicide, contexte congruent à l’humeur.</a:t>
            </a:r>
          </a:p>
          <a:p>
            <a:pPr eaLnBrk="1" hangingPunct="1"/>
            <a:r>
              <a:rPr lang="fr-FR" altLang="fr-FR" dirty="0" smtClean="0">
                <a:solidFill>
                  <a:srgbClr val="7030A0"/>
                </a:solidFill>
              </a:rPr>
              <a:t>manie </a:t>
            </a:r>
            <a:r>
              <a:rPr lang="fr-FR" altLang="fr-FR" dirty="0">
                <a:solidFill>
                  <a:srgbClr val="7030A0"/>
                </a:solidFill>
              </a:rPr>
              <a:t>délirante</a:t>
            </a:r>
            <a:r>
              <a:rPr lang="fr-FR" altLang="fr-FR" dirty="0"/>
              <a:t> : hallucinations à contenu congruent à </a:t>
            </a:r>
            <a:r>
              <a:rPr lang="fr-FR" altLang="fr-FR" dirty="0" smtClean="0"/>
              <a:t>l’humeur</a:t>
            </a:r>
          </a:p>
          <a:p>
            <a:pPr eaLnBrk="1" hangingPunct="1">
              <a:buFont typeface="Arial" panose="020B0604020202020204" pitchFamily="34" charset="0"/>
              <a:buNone/>
            </a:pPr>
            <a:endParaRPr lang="fr-FR" altLang="fr-F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endParaRPr lang="fr-FR" altLang="fr-FR" smtClean="0"/>
          </a:p>
        </p:txBody>
      </p:sp>
      <p:sp>
        <p:nvSpPr>
          <p:cNvPr id="20483" name="Espace réservé du contenu 2"/>
          <p:cNvSpPr>
            <a:spLocks noGrp="1"/>
          </p:cNvSpPr>
          <p:nvPr>
            <p:ph idx="1"/>
          </p:nvPr>
        </p:nvSpPr>
        <p:spPr/>
        <p:txBody>
          <a:bodyPr/>
          <a:lstStyle/>
          <a:p>
            <a:endParaRPr lang="fr-FR" altLang="fr-FR" smtClean="0"/>
          </a:p>
        </p:txBody>
      </p:sp>
      <p:pic>
        <p:nvPicPr>
          <p:cNvPr id="20484" name="Picture 2" descr="merci-pour-votre-attention-replique | Personal car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825" y="1600200"/>
            <a:ext cx="9899650" cy="554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p:txBody>
          <a:bodyPr/>
          <a:lstStyle/>
          <a:p>
            <a:r>
              <a:rPr lang="fr-FR" altLang="fr-FR" b="1" smtClean="0">
                <a:solidFill>
                  <a:srgbClr val="FF0000"/>
                </a:solidFill>
              </a:rPr>
              <a:t>PLAN</a:t>
            </a:r>
          </a:p>
        </p:txBody>
      </p:sp>
      <p:sp>
        <p:nvSpPr>
          <p:cNvPr id="3" name="Espace réservé du contenu 2"/>
          <p:cNvSpPr>
            <a:spLocks noGrp="1"/>
          </p:cNvSpPr>
          <p:nvPr>
            <p:ph idx="1"/>
          </p:nvPr>
        </p:nvSpPr>
        <p:spPr/>
        <p:txBody>
          <a:bodyPr/>
          <a:lstStyle/>
          <a:p>
            <a:pPr marL="571500" indent="-571500">
              <a:buFont typeface="+mj-lt"/>
              <a:buAutoNum type="romanUcPeriod"/>
              <a:defRPr/>
            </a:pPr>
            <a:r>
              <a:rPr lang="fr-FR" dirty="0" smtClean="0"/>
              <a:t>Introduction</a:t>
            </a:r>
          </a:p>
          <a:p>
            <a:pPr marL="571500" indent="-571500">
              <a:buFont typeface="+mj-lt"/>
              <a:buAutoNum type="romanUcPeriod"/>
              <a:defRPr/>
            </a:pPr>
            <a:r>
              <a:rPr lang="fr-FR" dirty="0" smtClean="0"/>
              <a:t>Diagnostic positif</a:t>
            </a:r>
          </a:p>
          <a:p>
            <a:pPr marL="571500" indent="-571500">
              <a:buFont typeface="+mj-lt"/>
              <a:buAutoNum type="romanUcPeriod"/>
              <a:defRPr/>
            </a:pPr>
            <a:r>
              <a:rPr lang="fr-FR" dirty="0" smtClean="0"/>
              <a:t>Diagnostic différentiel</a:t>
            </a:r>
          </a:p>
          <a:p>
            <a:pPr marL="571500" indent="-571500">
              <a:buFont typeface="+mj-lt"/>
              <a:buAutoNum type="romanUcPeriod"/>
              <a:defRPr/>
            </a:pPr>
            <a:r>
              <a:rPr lang="fr-FR" dirty="0" smtClean="0"/>
              <a:t>Diagnostic étiologique</a:t>
            </a:r>
          </a:p>
          <a:p>
            <a:pPr>
              <a:defRPr/>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3"/>
          <p:cNvSpPr>
            <a:spLocks noGrp="1"/>
          </p:cNvSpPr>
          <p:nvPr>
            <p:ph type="title"/>
          </p:nvPr>
        </p:nvSpPr>
        <p:spPr>
          <a:xfrm>
            <a:off x="457200" y="357188"/>
            <a:ext cx="8229600" cy="1143000"/>
          </a:xfrm>
        </p:spPr>
        <p:txBody>
          <a:bodyPr/>
          <a:lstStyle/>
          <a:p>
            <a:pPr algn="l" eaLnBrk="1" hangingPunct="1"/>
            <a:r>
              <a:rPr lang="fr-FR" altLang="fr-FR" sz="3200" b="1" u="sng" dirty="0" smtClean="0">
                <a:solidFill>
                  <a:srgbClr val="FF0000"/>
                </a:solidFill>
              </a:rPr>
              <a:t>I. INTRODUCTION</a:t>
            </a:r>
          </a:p>
        </p:txBody>
      </p:sp>
      <p:sp>
        <p:nvSpPr>
          <p:cNvPr id="4099" name="Espace réservé du contenu 4"/>
          <p:cNvSpPr>
            <a:spLocks noGrp="1"/>
          </p:cNvSpPr>
          <p:nvPr>
            <p:ph idx="1"/>
          </p:nvPr>
        </p:nvSpPr>
        <p:spPr>
          <a:xfrm>
            <a:off x="457200" y="1714500"/>
            <a:ext cx="8435975" cy="4857750"/>
          </a:xfrm>
        </p:spPr>
        <p:txBody>
          <a:bodyPr/>
          <a:lstStyle/>
          <a:p>
            <a:pPr eaLnBrk="1" hangingPunct="1">
              <a:buFont typeface="Arial" panose="020B0604020202020204" pitchFamily="34" charset="0"/>
              <a:buNone/>
            </a:pPr>
            <a:r>
              <a:rPr lang="fr-FR" altLang="fr-FR" sz="2800" u="sng" dirty="0" smtClean="0">
                <a:solidFill>
                  <a:srgbClr val="0070C0"/>
                </a:solidFill>
              </a:rPr>
              <a:t>DEFINITION</a:t>
            </a:r>
          </a:p>
          <a:p>
            <a:pPr eaLnBrk="1" hangingPunct="1"/>
            <a:endParaRPr lang="fr-FR" altLang="fr-FR" sz="2800" dirty="0" smtClean="0"/>
          </a:p>
          <a:p>
            <a:pPr eaLnBrk="1" hangingPunct="1"/>
            <a:r>
              <a:rPr lang="fr-FR" altLang="fr-FR" sz="2800" dirty="0" smtClean="0"/>
              <a:t>perception sensorielle qui a le sens d’accomplissement de la réalité d’une perception vraie, mais qui se produit en dehors de la stimulation  externe d’un organe sensoriel». (DSM IV).</a:t>
            </a:r>
          </a:p>
          <a:p>
            <a:pPr eaLnBrk="1" hangingPunct="1"/>
            <a:endParaRPr lang="fr-FR" altLang="fr-FR" sz="2800" dirty="0" smtClean="0"/>
          </a:p>
          <a:p>
            <a:pPr eaLnBrk="1" hangingPunct="1"/>
            <a:r>
              <a:rPr lang="fr-FR" altLang="fr-FR" sz="2800" dirty="0" smtClean="0"/>
              <a:t>C’est  «une perception sans objet à percevoir » (</a:t>
            </a:r>
            <a:r>
              <a:rPr lang="fr-FR" altLang="fr-FR" sz="2800" dirty="0" err="1" smtClean="0"/>
              <a:t>H.Ey</a:t>
            </a:r>
            <a:r>
              <a:rPr lang="fr-FR" altLang="fr-FR" sz="2800" dirty="0" smtClean="0"/>
              <a:t>).</a:t>
            </a:r>
          </a:p>
          <a:p>
            <a:pPr eaLnBrk="1" hangingPunct="1">
              <a:buFontTx/>
              <a:buChar char="-"/>
            </a:pPr>
            <a:endParaRPr lang="fr-FR" altLang="fr-F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500"/>
            <a:ext cx="8329613" cy="5554663"/>
          </a:xfrm>
        </p:spPr>
        <p:txBody>
          <a:bodyPr rtlCol="0">
            <a:normAutofit/>
          </a:bodyPr>
          <a:lstStyle/>
          <a:p>
            <a:pPr eaLnBrk="1" hangingPunct="1">
              <a:buFont typeface="Arial" charset="0"/>
              <a:buNone/>
              <a:defRPr/>
            </a:pPr>
            <a:r>
              <a:rPr lang="fr-FR" b="1" u="sng" cap="all" dirty="0" smtClean="0">
                <a:solidFill>
                  <a:srgbClr val="FF0000"/>
                </a:solidFill>
              </a:rPr>
              <a:t> II. diagnostic positif</a:t>
            </a:r>
            <a:r>
              <a:rPr lang="fr-FR" b="1" u="sng" dirty="0" smtClean="0">
                <a:solidFill>
                  <a:srgbClr val="FF0000"/>
                </a:solidFill>
              </a:rPr>
              <a:t> :</a:t>
            </a:r>
          </a:p>
          <a:p>
            <a:pPr eaLnBrk="1" hangingPunct="1">
              <a:buNone/>
              <a:defRPr/>
            </a:pPr>
            <a:r>
              <a:rPr lang="fr-FR" b="1" dirty="0" smtClean="0"/>
              <a:t>A- éléments directs : </a:t>
            </a:r>
            <a:r>
              <a:rPr lang="fr-FR" dirty="0" smtClean="0"/>
              <a:t>phénomènes pathologiques rapportés par le malade :  Patient se plaint d’entendre des voix qui le gênent, de voir des choses qui l’agressent, de percevoir des sensations corporelles pénibles et envahissantes.</a:t>
            </a:r>
            <a:endParaRPr lang="fr-FR" b="1" dirty="0" smtClean="0"/>
          </a:p>
          <a:p>
            <a:pPr eaLnBrk="1" hangingPunct="1">
              <a:buNone/>
              <a:defRPr/>
            </a:pPr>
            <a:r>
              <a:rPr lang="fr-FR" dirty="0" smtClean="0"/>
              <a:t>-Préciser les caractères : simple ou complexe, critiquées ou non, leur contenu. </a:t>
            </a:r>
            <a:endParaRPr lang="fr-F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388" y="571500"/>
            <a:ext cx="8713787" cy="5953125"/>
          </a:xfrm>
        </p:spPr>
        <p:txBody>
          <a:bodyPr rtlCol="0">
            <a:normAutofit fontScale="77500" lnSpcReduction="20000"/>
          </a:bodyPr>
          <a:lstStyle/>
          <a:p>
            <a:pPr eaLnBrk="1" hangingPunct="1">
              <a:buNone/>
              <a:defRPr/>
            </a:pPr>
            <a:r>
              <a:rPr lang="fr-FR" b="1" dirty="0" smtClean="0"/>
              <a:t>B-</a:t>
            </a:r>
            <a:r>
              <a:rPr lang="fr-FR" dirty="0" smtClean="0"/>
              <a:t> </a:t>
            </a:r>
            <a:r>
              <a:rPr lang="fr-FR" b="1" dirty="0" smtClean="0"/>
              <a:t>éléments indirects</a:t>
            </a:r>
            <a:r>
              <a:rPr lang="fr-FR" dirty="0" smtClean="0"/>
              <a:t> :</a:t>
            </a:r>
            <a:endParaRPr lang="fr-FR" b="1" dirty="0" smtClean="0"/>
          </a:p>
          <a:p>
            <a:pPr>
              <a:buNone/>
              <a:defRPr/>
            </a:pPr>
            <a:r>
              <a:rPr lang="fr-FR" dirty="0"/>
              <a:t>D</a:t>
            </a:r>
            <a:r>
              <a:rPr lang="fr-FR" dirty="0" smtClean="0"/>
              <a:t>es comportements </a:t>
            </a:r>
            <a:r>
              <a:rPr lang="fr-FR" dirty="0"/>
              <a:t>observés </a:t>
            </a:r>
            <a:r>
              <a:rPr lang="fr-FR" dirty="0" smtClean="0"/>
              <a:t>ou rapportés par la famille </a:t>
            </a:r>
            <a:r>
              <a:rPr lang="fr-FR" dirty="0"/>
              <a:t>:  </a:t>
            </a:r>
          </a:p>
          <a:p>
            <a:pPr>
              <a:buFont typeface="Wingdings" panose="05000000000000000000" pitchFamily="2" charset="2"/>
              <a:buChar char="Ø"/>
              <a:defRPr/>
            </a:pPr>
            <a:r>
              <a:rPr lang="fr-FR" b="1" dirty="0" smtClean="0"/>
              <a:t>Attitudes </a:t>
            </a:r>
            <a:r>
              <a:rPr lang="fr-FR" b="1" dirty="0"/>
              <a:t>d’écoute </a:t>
            </a:r>
            <a:r>
              <a:rPr lang="fr-FR" dirty="0"/>
              <a:t>: sujet écoute en orientant son regard vers un coin de la pièce ou  interrompe  le  discours  qu'il  est  en  train  de  </a:t>
            </a:r>
            <a:r>
              <a:rPr lang="fr-FR" dirty="0" smtClean="0"/>
              <a:t>tenir,  </a:t>
            </a:r>
            <a:r>
              <a:rPr lang="fr-FR" dirty="0"/>
              <a:t>tourne  la  tête  vers  l'endroit  d'où provient l'hallucination.  </a:t>
            </a:r>
          </a:p>
          <a:p>
            <a:pPr>
              <a:buFont typeface="Wingdings" panose="05000000000000000000" pitchFamily="2" charset="2"/>
              <a:buChar char="Ø"/>
              <a:defRPr/>
            </a:pPr>
            <a:r>
              <a:rPr lang="fr-FR" b="1" dirty="0"/>
              <a:t>Dialogue  hallucinatoire  </a:t>
            </a:r>
            <a:r>
              <a:rPr lang="fr-FR" dirty="0"/>
              <a:t>=  répond  à  des  interlocuteurs  invisibles,  se  bat  avec  un adversaire invisible, </a:t>
            </a:r>
            <a:endParaRPr lang="fr-FR" dirty="0" smtClean="0"/>
          </a:p>
          <a:p>
            <a:pPr>
              <a:buFont typeface="Wingdings" panose="05000000000000000000" pitchFamily="2" charset="2"/>
              <a:buChar char="Ø"/>
              <a:defRPr/>
            </a:pPr>
            <a:r>
              <a:rPr lang="fr-FR" b="1" dirty="0" smtClean="0"/>
              <a:t>Angoisse et méfiance: </a:t>
            </a:r>
            <a:r>
              <a:rPr lang="fr-FR" dirty="0" smtClean="0"/>
              <a:t>parfois </a:t>
            </a:r>
            <a:r>
              <a:rPr lang="fr-FR" dirty="0"/>
              <a:t>effrayé ou </a:t>
            </a:r>
            <a:r>
              <a:rPr lang="fr-FR" dirty="0" smtClean="0"/>
              <a:t>surpris  </a:t>
            </a:r>
            <a:r>
              <a:rPr lang="fr-FR" dirty="0"/>
              <a:t>par une vision...  </a:t>
            </a:r>
          </a:p>
          <a:p>
            <a:pPr>
              <a:buFont typeface="Wingdings" panose="05000000000000000000" pitchFamily="2" charset="2"/>
              <a:buChar char="Ø"/>
              <a:defRPr/>
            </a:pPr>
            <a:r>
              <a:rPr lang="fr-FR" b="1" dirty="0"/>
              <a:t>Moyens de défense</a:t>
            </a:r>
            <a:r>
              <a:rPr lang="fr-FR" dirty="0"/>
              <a:t> : Le sujet  se  bouche  les  oreilles  par  son  doigt  ou  par  du  coton,  met  son  casque protecteur, règle  sa télévision ou son baladeur à haute voix.  </a:t>
            </a:r>
            <a:endParaRPr lang="fr-FR" dirty="0" smtClean="0"/>
          </a:p>
          <a:p>
            <a:pPr>
              <a:buFont typeface="Wingdings" panose="05000000000000000000" pitchFamily="2" charset="2"/>
              <a:buChar char="Ø"/>
              <a:defRPr/>
            </a:pPr>
            <a:r>
              <a:rPr lang="fr-FR" dirty="0" smtClean="0"/>
              <a:t>Le patient devient </a:t>
            </a:r>
            <a:r>
              <a:rPr lang="fr-FR" b="1" dirty="0" smtClean="0"/>
              <a:t>persécuté </a:t>
            </a:r>
            <a:r>
              <a:rPr lang="fr-FR" dirty="0" smtClean="0"/>
              <a:t>de ses voisins, croyant que ce sont eux qui envoient ces voix</a:t>
            </a:r>
          </a:p>
          <a:p>
            <a:pPr>
              <a:buFont typeface="Wingdings" panose="05000000000000000000" pitchFamily="2" charset="2"/>
              <a:buChar char="Ø"/>
              <a:defRPr/>
            </a:pPr>
            <a:r>
              <a:rPr lang="fr-FR" b="1" dirty="0" smtClean="0"/>
              <a:t>Le délire à mécanisme hallucinatoire</a:t>
            </a:r>
            <a:r>
              <a:rPr lang="fr-FR" dirty="0" smtClean="0"/>
              <a:t>: « Dieu me parle, les diables me contrôlent,…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813"/>
            <a:ext cx="8229600" cy="5340350"/>
          </a:xfrm>
        </p:spPr>
        <p:txBody>
          <a:bodyPr rtlCol="0">
            <a:normAutofit/>
          </a:bodyPr>
          <a:lstStyle/>
          <a:p>
            <a:pPr eaLnBrk="1" hangingPunct="1">
              <a:buFontTx/>
              <a:buChar char="-"/>
              <a:defRPr/>
            </a:pPr>
            <a:r>
              <a:rPr lang="fr-FR" u="sng" dirty="0" smtClean="0">
                <a:solidFill>
                  <a:schemeClr val="accent6">
                    <a:lumMod val="75000"/>
                  </a:schemeClr>
                </a:solidFill>
              </a:rPr>
              <a:t>H. psychosensorielles </a:t>
            </a:r>
            <a:r>
              <a:rPr lang="fr-FR" dirty="0" smtClean="0"/>
              <a:t>: objectivées par l’un des 5 sens, caractérisés par leur spatialité, </a:t>
            </a:r>
          </a:p>
          <a:p>
            <a:pPr eaLnBrk="1" hangingPunct="1">
              <a:buFont typeface="Arial" charset="0"/>
              <a:buNone/>
              <a:defRPr/>
            </a:pPr>
            <a:endParaRPr lang="fr-FR" dirty="0" smtClean="0"/>
          </a:p>
          <a:p>
            <a:pPr eaLnBrk="1" hangingPunct="1">
              <a:buFont typeface="Arial" charset="0"/>
              <a:buNone/>
              <a:defRPr/>
            </a:pPr>
            <a:r>
              <a:rPr lang="fr-FR" dirty="0" smtClean="0">
                <a:solidFill>
                  <a:schemeClr val="accent6">
                    <a:lumMod val="75000"/>
                  </a:schemeClr>
                </a:solidFill>
              </a:rPr>
              <a:t>- </a:t>
            </a:r>
            <a:r>
              <a:rPr lang="fr-FR" u="sng" dirty="0" smtClean="0">
                <a:solidFill>
                  <a:schemeClr val="accent6">
                    <a:lumMod val="75000"/>
                  </a:schemeClr>
                </a:solidFill>
              </a:rPr>
              <a:t>H. intrapsychiques</a:t>
            </a:r>
            <a:r>
              <a:rPr lang="fr-FR" dirty="0" smtClean="0"/>
              <a:t>: caractérisées par l’absence de sensorialité, l’absence de spatialité, et une représentation mentale exclusive.</a:t>
            </a:r>
          </a:p>
          <a:p>
            <a:pPr eaLnBrk="1" hangingPunct="1">
              <a:buFont typeface="Arial" charset="0"/>
              <a:buNone/>
              <a:defRPr/>
            </a:pPr>
            <a:r>
              <a:rPr lang="fr-FR" b="1" dirty="0" smtClean="0"/>
              <a:t> </a:t>
            </a:r>
            <a:endParaRPr lang="fr-FR" dirty="0"/>
          </a:p>
        </p:txBody>
      </p:sp>
      <p:sp>
        <p:nvSpPr>
          <p:cNvPr id="2" name="ZoneTexte 1"/>
          <p:cNvSpPr txBox="1"/>
          <p:nvPr/>
        </p:nvSpPr>
        <p:spPr>
          <a:xfrm>
            <a:off x="457200" y="115888"/>
            <a:ext cx="8002588" cy="523875"/>
          </a:xfrm>
          <a:prstGeom prst="rect">
            <a:avLst/>
          </a:prstGeom>
          <a:noFill/>
        </p:spPr>
        <p:txBody>
          <a:bodyPr>
            <a:spAutoFit/>
          </a:bodyPr>
          <a:lstStyle/>
          <a:p>
            <a:pPr>
              <a:defRPr/>
            </a:pPr>
            <a:r>
              <a:rPr lang="fr-FR" sz="2800" b="1" dirty="0"/>
              <a:t> </a:t>
            </a:r>
            <a:r>
              <a:rPr lang="fr-FR" sz="2800" b="1" u="sng" cap="all" dirty="0">
                <a:solidFill>
                  <a:srgbClr val="0070C0"/>
                </a:solidFill>
              </a:rPr>
              <a:t>description sémiologique</a:t>
            </a:r>
            <a:r>
              <a:rPr lang="fr-FR" sz="2800" b="1" u="sng" dirty="0">
                <a:solidFill>
                  <a:srgbClr val="0070C0"/>
                </a:solidFill>
              </a:rPr>
              <a:t> :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2"/>
          <p:cNvSpPr>
            <a:spLocks noGrp="1"/>
          </p:cNvSpPr>
          <p:nvPr>
            <p:ph idx="1"/>
          </p:nvPr>
        </p:nvSpPr>
        <p:spPr>
          <a:xfrm>
            <a:off x="457200" y="404813"/>
            <a:ext cx="8229600" cy="6264275"/>
          </a:xfrm>
        </p:spPr>
        <p:txBody>
          <a:bodyPr/>
          <a:lstStyle/>
          <a:p>
            <a:pPr eaLnBrk="1" hangingPunct="1">
              <a:buFont typeface="Arial" panose="020B0604020202020204" pitchFamily="34" charset="0"/>
              <a:buNone/>
            </a:pPr>
            <a:r>
              <a:rPr lang="fr-FR" altLang="fr-FR" sz="3600" b="1" dirty="0" smtClean="0">
                <a:solidFill>
                  <a:srgbClr val="FF0000"/>
                </a:solidFill>
              </a:rPr>
              <a:t>Hallucinations psychosensorielles :</a:t>
            </a:r>
            <a:endParaRPr lang="fr-FR" altLang="fr-FR" sz="2800" dirty="0" smtClean="0">
              <a:solidFill>
                <a:srgbClr val="FF0000"/>
              </a:solidFill>
            </a:endParaRPr>
          </a:p>
          <a:p>
            <a:pPr lvl="1" eaLnBrk="1" hangingPunct="1"/>
            <a:r>
              <a:rPr lang="fr-FR" altLang="fr-FR" b="1" dirty="0" smtClean="0">
                <a:solidFill>
                  <a:srgbClr val="00B050"/>
                </a:solidFill>
              </a:rPr>
              <a:t>Hallucinations auditives :</a:t>
            </a:r>
            <a:endParaRPr lang="fr-FR" altLang="fr-FR" sz="2000" dirty="0" smtClean="0">
              <a:solidFill>
                <a:srgbClr val="00B050"/>
              </a:solidFill>
            </a:endParaRPr>
          </a:p>
          <a:p>
            <a:pPr eaLnBrk="1" hangingPunct="1"/>
            <a:r>
              <a:rPr lang="fr-FR" altLang="fr-FR" b="1" dirty="0" smtClean="0"/>
              <a:t>Sons: </a:t>
            </a:r>
            <a:r>
              <a:rPr lang="fr-FR" altLang="fr-FR" dirty="0" smtClean="0"/>
              <a:t>élémentaires (sifflets, cloches) ou de sons plus complexes (mélodies, bruit de la pluie, bruit de pas...)</a:t>
            </a:r>
          </a:p>
          <a:p>
            <a:pPr eaLnBrk="1" hangingPunct="1"/>
            <a:r>
              <a:rPr lang="fr-FR" altLang="fr-FR" b="1" dirty="0" smtClean="0"/>
              <a:t>Voix: </a:t>
            </a:r>
            <a:r>
              <a:rPr lang="fr-FR" altLang="fr-FR" dirty="0" smtClean="0"/>
              <a:t>déformées ou claires, uniques ou multiples, souvent désagréable (insultes), nettement localisées dans l’espace, des conversations, peuvent répéter la pensée du sujet (écho de la pensée), commenter ses actes ou encore donner des ordres.</a:t>
            </a:r>
          </a:p>
          <a:p>
            <a:pPr eaLnBrk="1" hangingPunct="1">
              <a:buFont typeface="Arial" panose="020B0604020202020204" pitchFamily="34" charset="0"/>
              <a:buNone/>
            </a:pPr>
            <a:endParaRPr lang="fr-FR" alt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88"/>
            <a:ext cx="8229600" cy="5768975"/>
          </a:xfrm>
        </p:spPr>
        <p:txBody>
          <a:bodyPr/>
          <a:lstStyle/>
          <a:p>
            <a:pPr eaLnBrk="1" hangingPunct="1">
              <a:buFont typeface="Arial" charset="0"/>
              <a:buChar char="•"/>
              <a:defRPr/>
            </a:pPr>
            <a:r>
              <a:rPr lang="fr-FR" b="1" dirty="0" smtClean="0">
                <a:solidFill>
                  <a:srgbClr val="00B050"/>
                </a:solidFill>
              </a:rPr>
              <a:t>Hallucinations visuelles :</a:t>
            </a:r>
          </a:p>
          <a:p>
            <a:pPr eaLnBrk="1" hangingPunct="1">
              <a:buFont typeface="Arial" charset="0"/>
              <a:buChar char="•"/>
              <a:defRPr/>
            </a:pPr>
            <a:endParaRPr lang="fr-FR" b="1" dirty="0" smtClean="0">
              <a:solidFill>
                <a:schemeClr val="tx2">
                  <a:lumMod val="75000"/>
                </a:schemeClr>
              </a:solidFill>
            </a:endParaRPr>
          </a:p>
          <a:p>
            <a:pPr eaLnBrk="1" hangingPunct="1">
              <a:buFont typeface="Arial" charset="0"/>
              <a:buChar char="•"/>
              <a:defRPr/>
            </a:pPr>
            <a:endParaRPr lang="fr-FR" b="1" dirty="0" smtClean="0">
              <a:solidFill>
                <a:schemeClr val="tx2">
                  <a:lumMod val="75000"/>
                </a:schemeClr>
              </a:solidFill>
            </a:endParaRPr>
          </a:p>
          <a:p>
            <a:pPr lvl="1" eaLnBrk="1" hangingPunct="1">
              <a:buFont typeface="Arial" charset="0"/>
              <a:buChar char="–"/>
              <a:defRPr/>
            </a:pPr>
            <a:r>
              <a:rPr lang="fr-FR" dirty="0"/>
              <a:t>élémentaires (lumières, taches colorées, </a:t>
            </a:r>
            <a:r>
              <a:rPr lang="fr-FR" dirty="0" err="1"/>
              <a:t>photopsies</a:t>
            </a:r>
            <a:r>
              <a:rPr lang="fr-FR" dirty="0"/>
              <a:t>, flammes, flashs, parfois formes géométriques), ou plus complexes (objets, figures, scènes, </a:t>
            </a:r>
            <a:r>
              <a:rPr lang="fr-FR" dirty="0" err="1"/>
              <a:t>etc</a:t>
            </a:r>
            <a:r>
              <a:rPr lang="fr-FR" dirty="0" smtClean="0"/>
              <a:t>)</a:t>
            </a:r>
          </a:p>
          <a:p>
            <a:pPr lvl="1" eaLnBrk="1" hangingPunct="1">
              <a:buFont typeface="Arial" charset="0"/>
              <a:buChar char="–"/>
              <a:defRPr/>
            </a:pPr>
            <a:r>
              <a:rPr lang="fr-FR" dirty="0"/>
              <a:t>visions d’animaux </a:t>
            </a:r>
            <a:r>
              <a:rPr lang="fr-FR" dirty="0" smtClean="0"/>
              <a:t> = zoopsie        délirium tremens (</a:t>
            </a:r>
            <a:r>
              <a:rPr lang="fr-FR" dirty="0"/>
              <a:t>un état confusionnel et délirant d’origine alcoolique, comportant de nombreuses perturbations </a:t>
            </a:r>
            <a:r>
              <a:rPr lang="fr-FR" dirty="0" smtClean="0"/>
              <a:t>somatiques)</a:t>
            </a:r>
          </a:p>
        </p:txBody>
      </p:sp>
      <p:sp>
        <p:nvSpPr>
          <p:cNvPr id="2" name="Flèche droite 1"/>
          <p:cNvSpPr/>
          <p:nvPr/>
        </p:nvSpPr>
        <p:spPr>
          <a:xfrm>
            <a:off x="5435600" y="4076700"/>
            <a:ext cx="504825"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p:cNvSpPr>
            <a:spLocks noGrp="1"/>
          </p:cNvSpPr>
          <p:nvPr>
            <p:ph idx="1"/>
          </p:nvPr>
        </p:nvSpPr>
        <p:spPr>
          <a:xfrm>
            <a:off x="457200" y="214313"/>
            <a:ext cx="8229600" cy="6643687"/>
          </a:xfrm>
        </p:spPr>
        <p:txBody>
          <a:bodyPr/>
          <a:lstStyle/>
          <a:p>
            <a:pPr eaLnBrk="1" hangingPunct="1">
              <a:buFont typeface="Arial" charset="0"/>
              <a:buChar char="•"/>
              <a:defRPr/>
            </a:pPr>
            <a:r>
              <a:rPr lang="fr-FR" b="1" dirty="0" smtClean="0">
                <a:solidFill>
                  <a:srgbClr val="00B050"/>
                </a:solidFill>
              </a:rPr>
              <a:t>Hallucinations olfactives et gustatives:</a:t>
            </a:r>
            <a:endParaRPr lang="fr-FR" dirty="0" smtClean="0">
              <a:solidFill>
                <a:srgbClr val="00B050"/>
              </a:solidFill>
            </a:endParaRPr>
          </a:p>
          <a:p>
            <a:pPr eaLnBrk="1" hangingPunct="1">
              <a:buFont typeface="Arial" charset="0"/>
              <a:buChar char="•"/>
              <a:defRPr/>
            </a:pPr>
            <a:r>
              <a:rPr lang="fr-FR" dirty="0" smtClean="0"/>
              <a:t>Rarement agréables </a:t>
            </a:r>
          </a:p>
          <a:p>
            <a:pPr eaLnBrk="1" hangingPunct="1">
              <a:buFont typeface="Arial" charset="0"/>
              <a:buChar char="•"/>
              <a:defRPr/>
            </a:pPr>
            <a:r>
              <a:rPr lang="fr-FR" dirty="0" smtClean="0"/>
              <a:t>souvent nauséabondes : odeur ou goût de putréfaction, de cadavre, d’excréments, de gaz. </a:t>
            </a:r>
          </a:p>
          <a:p>
            <a:pPr eaLnBrk="1" hangingPunct="1">
              <a:buFont typeface="Arial" charset="0"/>
              <a:buChar char="•"/>
              <a:defRPr/>
            </a:pPr>
            <a:r>
              <a:rPr lang="fr-FR" dirty="0" smtClean="0"/>
              <a:t>origine organique            </a:t>
            </a:r>
            <a:r>
              <a:rPr lang="fr-FR" dirty="0" smtClean="0"/>
              <a:t>Faire une </a:t>
            </a:r>
            <a:r>
              <a:rPr lang="fr-FR" b="1" u="sng" dirty="0" smtClean="0"/>
              <a:t>TDM</a:t>
            </a:r>
            <a:r>
              <a:rPr lang="fr-FR" dirty="0" smtClean="0"/>
              <a:t> </a:t>
            </a:r>
            <a:r>
              <a:rPr lang="fr-FR" u="sng" dirty="0" smtClean="0">
                <a:effectLst>
                  <a:outerShdw blurRad="38100" dist="38100" dir="2700000" algn="tl">
                    <a:srgbClr val="000000">
                      <a:alpha val="43137"/>
                    </a:srgbClr>
                  </a:outerShdw>
                </a:effectLst>
              </a:rPr>
              <a:t>cérébrale et un avis neurologique</a:t>
            </a:r>
            <a:endParaRPr lang="fr-FR" u="sng" dirty="0" smtClean="0">
              <a:effectLst>
                <a:outerShdw blurRad="38100" dist="38100" dir="2700000" algn="tl">
                  <a:srgbClr val="000000">
                    <a:alpha val="43137"/>
                  </a:srgbClr>
                </a:outerShdw>
              </a:effectLst>
            </a:endParaRPr>
          </a:p>
        </p:txBody>
      </p:sp>
      <p:sp>
        <p:nvSpPr>
          <p:cNvPr id="2" name="Flèche droite 1"/>
          <p:cNvSpPr/>
          <p:nvPr/>
        </p:nvSpPr>
        <p:spPr>
          <a:xfrm>
            <a:off x="3851275" y="3140075"/>
            <a:ext cx="1008063" cy="3603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TotalTime>
  <Words>107</Words>
  <Application>Microsoft Office PowerPoint</Application>
  <PresentationFormat>Affichage à l'écran (4:3)</PresentationFormat>
  <Paragraphs>93</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PLAN</vt:lpstr>
      <vt:lpstr>I. INTRODUCTION</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Company>PROFESSIONNEL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 construction d’une unité de recherche et de soins en « l’addictologie » au sein du CHU hassan II</dc:title>
  <dc:creator>PC WINDOWS XP</dc:creator>
  <cp:lastModifiedBy>pc09</cp:lastModifiedBy>
  <cp:revision>83</cp:revision>
  <dcterms:created xsi:type="dcterms:W3CDTF">2009-05-25T10:05:46Z</dcterms:created>
  <dcterms:modified xsi:type="dcterms:W3CDTF">2021-02-02T10:57:42Z</dcterms:modified>
</cp:coreProperties>
</file>