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7" r:id="rId9"/>
    <p:sldId id="262" r:id="rId10"/>
    <p:sldId id="263" r:id="rId11"/>
    <p:sldId id="265" r:id="rId12"/>
    <p:sldId id="264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-57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C5B4-AAED-4976-AD24-FA992A4E6707}" type="datetimeFigureOut">
              <a:rPr lang="fr-FR" smtClean="0"/>
              <a:pPr/>
              <a:t>05/02/2021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2C7DA-CD6B-47A3-B9EF-4A58981F3C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50013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C5B4-AAED-4976-AD24-FA992A4E6707}" type="datetimeFigureOut">
              <a:rPr lang="fr-FR" smtClean="0"/>
              <a:pPr/>
              <a:t>05/02/2021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2C7DA-CD6B-47A3-B9EF-4A58981F3C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87880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C5B4-AAED-4976-AD24-FA992A4E6707}" type="datetimeFigureOut">
              <a:rPr lang="fr-FR" smtClean="0"/>
              <a:pPr/>
              <a:t>05/02/2021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2C7DA-CD6B-47A3-B9EF-4A58981F3C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16141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C5B4-AAED-4976-AD24-FA992A4E6707}" type="datetimeFigureOut">
              <a:rPr lang="fr-FR" smtClean="0"/>
              <a:pPr/>
              <a:t>05/02/2021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2C7DA-CD6B-47A3-B9EF-4A58981F3CA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847783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C5B4-AAED-4976-AD24-FA992A4E6707}" type="datetimeFigureOut">
              <a:rPr lang="fr-FR" smtClean="0"/>
              <a:pPr/>
              <a:t>05/02/2021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2C7DA-CD6B-47A3-B9EF-4A58981F3C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747800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C5B4-AAED-4976-AD24-FA992A4E6707}" type="datetimeFigureOut">
              <a:rPr lang="fr-FR" smtClean="0"/>
              <a:pPr/>
              <a:t>05/02/2021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2C7DA-CD6B-47A3-B9EF-4A58981F3C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473198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C5B4-AAED-4976-AD24-FA992A4E6707}" type="datetimeFigureOut">
              <a:rPr lang="fr-FR" smtClean="0"/>
              <a:pPr/>
              <a:t>05/02/2021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2C7DA-CD6B-47A3-B9EF-4A58981F3C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13873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C5B4-AAED-4976-AD24-FA992A4E6707}" type="datetimeFigureOut">
              <a:rPr lang="fr-FR" smtClean="0"/>
              <a:pPr/>
              <a:t>05/02/2021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2C7DA-CD6B-47A3-B9EF-4A58981F3C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826580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C5B4-AAED-4976-AD24-FA992A4E6707}" type="datetimeFigureOut">
              <a:rPr lang="fr-FR" smtClean="0"/>
              <a:pPr/>
              <a:t>05/02/2021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2C7DA-CD6B-47A3-B9EF-4A58981F3C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33616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C5B4-AAED-4976-AD24-FA992A4E6707}" type="datetimeFigureOut">
              <a:rPr lang="fr-FR" smtClean="0"/>
              <a:pPr/>
              <a:t>05/02/2021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2C7DA-CD6B-47A3-B9EF-4A58981F3C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62183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C5B4-AAED-4976-AD24-FA992A4E6707}" type="datetimeFigureOut">
              <a:rPr lang="fr-FR" smtClean="0"/>
              <a:pPr/>
              <a:t>05/02/2021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2C7DA-CD6B-47A3-B9EF-4A58981F3C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18771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C5B4-AAED-4976-AD24-FA992A4E6707}" type="datetimeFigureOut">
              <a:rPr lang="fr-FR" smtClean="0"/>
              <a:pPr/>
              <a:t>05/02/2021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2C7DA-CD6B-47A3-B9EF-4A58981F3C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20260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C5B4-AAED-4976-AD24-FA992A4E6707}" type="datetimeFigureOut">
              <a:rPr lang="fr-FR" smtClean="0"/>
              <a:pPr/>
              <a:t>05/02/2021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2C7DA-CD6B-47A3-B9EF-4A58981F3C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03372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C5B4-AAED-4976-AD24-FA992A4E6707}" type="datetimeFigureOut">
              <a:rPr lang="fr-FR" smtClean="0"/>
              <a:pPr/>
              <a:t>05/02/2021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2C7DA-CD6B-47A3-B9EF-4A58981F3C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77424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C5B4-AAED-4976-AD24-FA992A4E6707}" type="datetimeFigureOut">
              <a:rPr lang="fr-FR" smtClean="0"/>
              <a:pPr/>
              <a:t>05/02/2021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2C7DA-CD6B-47A3-B9EF-4A58981F3C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35113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C5B4-AAED-4976-AD24-FA992A4E6707}" type="datetimeFigureOut">
              <a:rPr lang="fr-FR" smtClean="0"/>
              <a:pPr/>
              <a:t>05/02/2021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2C7DA-CD6B-47A3-B9EF-4A58981F3C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5444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C5B4-AAED-4976-AD24-FA992A4E6707}" type="datetimeFigureOut">
              <a:rPr lang="fr-FR" smtClean="0"/>
              <a:pPr/>
              <a:t>05/02/2021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2C7DA-CD6B-47A3-B9EF-4A58981F3C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72158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9C5B4-AAED-4976-AD24-FA992A4E6707}" type="datetimeFigureOut">
              <a:rPr lang="fr-FR" smtClean="0"/>
              <a:pPr/>
              <a:t>05/02/2021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2C7DA-CD6B-47A3-B9EF-4A58981F3C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400471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201003"/>
            <a:ext cx="9144000" cy="1967766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solidFill>
                  <a:srgbClr val="FFC000"/>
                </a:solidFill>
              </a:rPr>
              <a:t>CAT DEVANT UN DELIRIUM TREMENS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Dr Laaraj Hicham</a:t>
            </a:r>
          </a:p>
          <a:p>
            <a:r>
              <a:rPr lang="fr-FR" dirty="0" smtClean="0"/>
              <a:t>Service de psychiatrie – CHU Agadir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52347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B050"/>
                </a:solidFill>
              </a:rPr>
              <a:t>2) Traitement médical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60310"/>
            <a:ext cx="10515600" cy="4716653"/>
          </a:xfrm>
        </p:spPr>
        <p:txBody>
          <a:bodyPr>
            <a:normAutofit/>
          </a:bodyPr>
          <a:lstStyle/>
          <a:p>
            <a:pPr lvl="0"/>
            <a:r>
              <a:rPr lang="fr-FR" b="1" dirty="0" smtClean="0"/>
              <a:t>Réhydratation </a:t>
            </a:r>
            <a:r>
              <a:rPr lang="fr-FR" b="1" dirty="0"/>
              <a:t>avec nutrition hyper-protidique dès que possible</a:t>
            </a:r>
            <a:endParaRPr lang="fr-FR" sz="3600" b="1" dirty="0"/>
          </a:p>
          <a:p>
            <a:pPr lvl="1"/>
            <a:r>
              <a:rPr lang="fr-FR" dirty="0" smtClean="0"/>
              <a:t>Transfert </a:t>
            </a:r>
            <a:r>
              <a:rPr lang="fr-FR" dirty="0"/>
              <a:t>en Réanimation si troubles graves du bilan hydro-électrolytique</a:t>
            </a:r>
            <a:endParaRPr lang="fr-FR" sz="3200" dirty="0"/>
          </a:p>
          <a:p>
            <a:pPr lvl="0"/>
            <a:r>
              <a:rPr lang="fr-MA" b="1" dirty="0"/>
              <a:t>Traitement médicamenteux sédatifs :</a:t>
            </a:r>
            <a:endParaRPr lang="fr-FR" sz="3600" b="1" dirty="0"/>
          </a:p>
          <a:p>
            <a:pPr lvl="1"/>
            <a:r>
              <a:rPr lang="fr-MA" dirty="0"/>
              <a:t>Diazépam (Valium®) : 2amp de 10mg /4 à 6h ou 1cp de 10mg x 2 / j</a:t>
            </a:r>
            <a:endParaRPr lang="fr-FR" sz="3200" dirty="0"/>
          </a:p>
          <a:p>
            <a:pPr lvl="0"/>
            <a:r>
              <a:rPr lang="fr-MA" b="1" dirty="0"/>
              <a:t>Vitaminothérapie</a:t>
            </a:r>
            <a:r>
              <a:rPr lang="fr-MA" dirty="0"/>
              <a:t> : obligatoire et permet d’éviter les complications résultantes de carences :</a:t>
            </a:r>
            <a:endParaRPr lang="fr-FR" sz="3600" dirty="0"/>
          </a:p>
          <a:p>
            <a:pPr lvl="0"/>
            <a:r>
              <a:rPr lang="fr-MA" b="1" dirty="0" smtClean="0"/>
              <a:t>Traitement </a:t>
            </a:r>
            <a:r>
              <a:rPr lang="fr-MA" b="1" dirty="0"/>
              <a:t>médical d’un facteur déclenchant</a:t>
            </a:r>
            <a:r>
              <a:rPr lang="fr-MA" dirty="0"/>
              <a:t> : ATB si infection</a:t>
            </a:r>
            <a:endParaRPr lang="fr-FR" sz="3600" dirty="0"/>
          </a:p>
          <a:p>
            <a:pPr lvl="0"/>
            <a:r>
              <a:rPr lang="fr-MA" b="1" dirty="0"/>
              <a:t>Neuroleptique</a:t>
            </a:r>
            <a:r>
              <a:rPr lang="fr-MA" dirty="0"/>
              <a:t> si délire </a:t>
            </a:r>
            <a:r>
              <a:rPr lang="fr-MA" dirty="0" smtClean="0"/>
              <a:t>important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xmlns="" val="69185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464024"/>
            <a:ext cx="10515600" cy="5712939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b="1" dirty="0">
                <a:solidFill>
                  <a:schemeClr val="tx2">
                    <a:lumMod val="90000"/>
                  </a:schemeClr>
                </a:solidFill>
              </a:rPr>
              <a:t>Traitement d’une épilepsie due au sevrage</a:t>
            </a:r>
            <a:endParaRPr lang="fr-FR" sz="2400" dirty="0">
              <a:solidFill>
                <a:schemeClr val="tx2">
                  <a:lumMod val="90000"/>
                </a:schemeClr>
              </a:solidFill>
            </a:endParaRPr>
          </a:p>
          <a:p>
            <a:pPr lvl="0"/>
            <a:r>
              <a:rPr lang="fr-FR" dirty="0"/>
              <a:t>Maintien de sevrage</a:t>
            </a:r>
            <a:endParaRPr lang="fr-FR" sz="3600" dirty="0"/>
          </a:p>
          <a:p>
            <a:pPr lvl="0"/>
            <a:r>
              <a:rPr lang="fr-FR" dirty="0"/>
              <a:t>EEG</a:t>
            </a:r>
            <a:endParaRPr lang="fr-FR" sz="3600" dirty="0"/>
          </a:p>
          <a:p>
            <a:pPr lvl="0"/>
            <a:r>
              <a:rPr lang="fr-FR" dirty="0"/>
              <a:t>Pas de traitement anti-comitial d’emblée mais traitement par diazépam (Valium </a:t>
            </a:r>
            <a:r>
              <a:rPr lang="fr-FR" dirty="0" err="1"/>
              <a:t>cp</a:t>
            </a:r>
            <a:r>
              <a:rPr lang="fr-FR" dirty="0"/>
              <a:t> de 10mg) : 30mg /</a:t>
            </a:r>
            <a:r>
              <a:rPr lang="fr-FR" dirty="0" smtClean="0"/>
              <a:t>j</a:t>
            </a:r>
            <a:endParaRPr lang="fr-FR" sz="36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fr-FR" b="1" dirty="0" smtClean="0">
                <a:solidFill>
                  <a:schemeClr val="tx2">
                    <a:lumMod val="90000"/>
                  </a:schemeClr>
                </a:solidFill>
              </a:rPr>
              <a:t> Prise </a:t>
            </a:r>
            <a:r>
              <a:rPr lang="fr-FR" b="1" dirty="0">
                <a:solidFill>
                  <a:schemeClr val="tx2">
                    <a:lumMod val="90000"/>
                  </a:schemeClr>
                </a:solidFill>
              </a:rPr>
              <a:t>en charge de la dépendance alcoolique, en dehors de cet épisode aigu</a:t>
            </a:r>
            <a:endParaRPr lang="fr-FR" dirty="0">
              <a:solidFill>
                <a:schemeClr val="tx2">
                  <a:lumMod val="90000"/>
                </a:schemeClr>
              </a:solidFill>
            </a:endParaRPr>
          </a:p>
          <a:p>
            <a:pPr lvl="0"/>
            <a:r>
              <a:rPr lang="fr-FR" dirty="0" smtClean="0"/>
              <a:t>Orienter le patient vers un psychiatre </a:t>
            </a:r>
            <a:r>
              <a:rPr lang="fr-FR" dirty="0" err="1" smtClean="0"/>
              <a:t>addictologue</a:t>
            </a:r>
            <a:r>
              <a:rPr lang="fr-FR" dirty="0" smtClean="0"/>
              <a:t> pour </a:t>
            </a:r>
            <a:endParaRPr lang="fr-FR" dirty="0" smtClean="0"/>
          </a:p>
          <a:p>
            <a:pPr lvl="0"/>
            <a:r>
              <a:rPr lang="fr-FR" dirty="0" smtClean="0"/>
              <a:t>Une Psychothérapies motivationnelle</a:t>
            </a:r>
          </a:p>
          <a:p>
            <a:pPr lvl="0"/>
            <a:r>
              <a:rPr lang="fr-FR" dirty="0" smtClean="0"/>
              <a:t>Une psychothérapie </a:t>
            </a:r>
            <a:r>
              <a:rPr lang="fr-FR" dirty="0" err="1" smtClean="0"/>
              <a:t>cognitivo</a:t>
            </a:r>
            <a:r>
              <a:rPr lang="fr-FR" dirty="0" smtClean="0"/>
              <a:t>-comportementales</a:t>
            </a:r>
            <a:r>
              <a:rPr lang="fr-FR" dirty="0"/>
              <a:t>.</a:t>
            </a:r>
            <a:endParaRPr lang="fr-FR" sz="3600" dirty="0"/>
          </a:p>
          <a:p>
            <a:pPr lvl="0"/>
            <a:r>
              <a:rPr lang="fr-FR" dirty="0" smtClean="0"/>
              <a:t>Un traitement </a:t>
            </a:r>
            <a:r>
              <a:rPr lang="fr-FR" dirty="0"/>
              <a:t>médical pour :</a:t>
            </a:r>
            <a:endParaRPr lang="fr-FR" sz="3600" dirty="0"/>
          </a:p>
          <a:p>
            <a:pPr lvl="1">
              <a:buNone/>
            </a:pPr>
            <a:r>
              <a:rPr lang="fr-FR" dirty="0" smtClean="0"/>
              <a:t>Traiter </a:t>
            </a:r>
            <a:r>
              <a:rPr lang="fr-FR" dirty="0"/>
              <a:t>les complications psychiatriques dépressives de l’alcoolisme : ATD sérotoninergiques   (Pendant 4 semaines ,diminuent le besoin d’ingestion de l’alcool)</a:t>
            </a:r>
            <a:endParaRPr lang="fr-FR" sz="3200" dirty="0"/>
          </a:p>
          <a:p>
            <a:pPr lvl="2"/>
            <a:r>
              <a:rPr lang="fr-FR" dirty="0"/>
              <a:t>Le Citalopram:20 à 40 mg/j</a:t>
            </a:r>
            <a:endParaRPr lang="fr-FR" sz="2800" dirty="0"/>
          </a:p>
          <a:p>
            <a:pPr lvl="2"/>
            <a:r>
              <a:rPr lang="fr-FR" dirty="0" err="1"/>
              <a:t>Fluoxétine</a:t>
            </a:r>
            <a:r>
              <a:rPr lang="fr-FR" dirty="0"/>
              <a:t>: </a:t>
            </a:r>
            <a:r>
              <a:rPr lang="fr-FR" dirty="0" smtClean="0"/>
              <a:t>20mg à 40 mg/j</a:t>
            </a:r>
            <a:endParaRPr lang="fr-FR" sz="2800" dirty="0"/>
          </a:p>
          <a:p>
            <a:pPr lvl="0"/>
            <a:r>
              <a:rPr lang="fr-FR" dirty="0"/>
              <a:t>Prise en charge sociale : réinsertion du patient.</a:t>
            </a:r>
            <a:endParaRPr lang="fr-FR" sz="3600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05388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7765"/>
          </a:xfrm>
        </p:spPr>
        <p:txBody>
          <a:bodyPr/>
          <a:lstStyle/>
          <a:p>
            <a:r>
              <a:rPr lang="fr-FR" b="1" dirty="0" smtClean="0">
                <a:solidFill>
                  <a:srgbClr val="00B050"/>
                </a:solidFill>
              </a:rPr>
              <a:t>3) Surveillance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b="1" dirty="0">
                <a:solidFill>
                  <a:schemeClr val="tx2">
                    <a:lumMod val="90000"/>
                  </a:schemeClr>
                </a:solidFill>
              </a:rPr>
              <a:t>Clinique :</a:t>
            </a:r>
            <a:endParaRPr lang="fr-FR" sz="3600" b="1" dirty="0">
              <a:solidFill>
                <a:schemeClr val="tx2">
                  <a:lumMod val="90000"/>
                </a:schemeClr>
              </a:solidFill>
            </a:endParaRPr>
          </a:p>
          <a:p>
            <a:pPr lvl="1"/>
            <a:r>
              <a:rPr lang="fr-FR" dirty="0"/>
              <a:t>T°C, FC, TA, Etat de conscience chaque 4H</a:t>
            </a:r>
            <a:endParaRPr lang="fr-FR" sz="3200" dirty="0"/>
          </a:p>
          <a:p>
            <a:pPr lvl="1"/>
            <a:r>
              <a:rPr lang="fr-FR" dirty="0"/>
              <a:t>Diurèse journalière</a:t>
            </a:r>
            <a:endParaRPr lang="fr-FR" sz="3200" dirty="0"/>
          </a:p>
          <a:p>
            <a:pPr lvl="1"/>
            <a:r>
              <a:rPr lang="fr-FR" dirty="0"/>
              <a:t>Etat d’hydratation</a:t>
            </a:r>
            <a:endParaRPr lang="fr-FR" sz="3200" dirty="0"/>
          </a:p>
          <a:p>
            <a:pPr lvl="1"/>
            <a:r>
              <a:rPr lang="fr-FR" dirty="0"/>
              <a:t>Examen neurologique</a:t>
            </a:r>
            <a:endParaRPr lang="fr-FR" sz="3200" dirty="0"/>
          </a:p>
          <a:p>
            <a:pPr lvl="0"/>
            <a:r>
              <a:rPr lang="fr-FR" b="1" dirty="0">
                <a:solidFill>
                  <a:schemeClr val="tx2">
                    <a:lumMod val="90000"/>
                  </a:schemeClr>
                </a:solidFill>
              </a:rPr>
              <a:t>Biologie toute les 12h :</a:t>
            </a:r>
            <a:endParaRPr lang="fr-FR" sz="3600" b="1" dirty="0">
              <a:solidFill>
                <a:schemeClr val="tx2">
                  <a:lumMod val="90000"/>
                </a:schemeClr>
              </a:solidFill>
            </a:endParaRPr>
          </a:p>
          <a:p>
            <a:pPr lvl="1"/>
            <a:r>
              <a:rPr lang="fr-FR" dirty="0"/>
              <a:t>Ionogramme sanguin</a:t>
            </a:r>
            <a:endParaRPr lang="fr-FR" sz="3200" dirty="0"/>
          </a:p>
          <a:p>
            <a:pPr lvl="1"/>
            <a:r>
              <a:rPr lang="fr-FR" dirty="0"/>
              <a:t>Urée sanguine et créatinémie</a:t>
            </a:r>
            <a:endParaRPr lang="fr-FR" sz="3200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74892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Conclusion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fr-FR" dirty="0" smtClean="0"/>
              <a:t>- </a:t>
            </a:r>
            <a:r>
              <a:rPr lang="fr-FR" dirty="0"/>
              <a:t>Urgence médico-psychiatrique</a:t>
            </a:r>
            <a:br>
              <a:rPr lang="fr-FR" dirty="0"/>
            </a:br>
            <a:r>
              <a:rPr lang="fr-FR" dirty="0"/>
              <a:t>- Intérêt d'assurer le contrôle et surtout la prévention des symptômes de sevrage tels le delirium tremens et les crises convulsives.</a:t>
            </a:r>
            <a:br>
              <a:rPr lang="fr-FR" dirty="0"/>
            </a:br>
            <a:r>
              <a:rPr lang="fr-FR" dirty="0"/>
              <a:t>- Sevrage en ambulatoire( motivation suffisante, bonne compliance aux soins, pas d'antécédents de DT…), en milieu hospitalier ou en milieu institutionnel.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7210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PLAN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lvl="0" indent="-571500">
              <a:lnSpc>
                <a:spcPct val="150000"/>
              </a:lnSpc>
              <a:buFont typeface="+mj-lt"/>
              <a:buAutoNum type="romanUcPeriod"/>
            </a:pPr>
            <a:r>
              <a:rPr lang="fr-FR" b="1" dirty="0"/>
              <a:t>Introduction</a:t>
            </a:r>
            <a:endParaRPr lang="fr-FR" dirty="0"/>
          </a:p>
          <a:p>
            <a:pPr marL="571500" lvl="0" indent="-571500">
              <a:lnSpc>
                <a:spcPct val="150000"/>
              </a:lnSpc>
              <a:buFont typeface="+mj-lt"/>
              <a:buAutoNum type="romanUcPeriod"/>
            </a:pPr>
            <a:r>
              <a:rPr lang="fr-FR" b="1" dirty="0"/>
              <a:t>Conduite à tenir diagnostique</a:t>
            </a:r>
            <a:endParaRPr lang="fr-FR" dirty="0"/>
          </a:p>
          <a:p>
            <a:pPr marL="571500" lvl="0" indent="-571500">
              <a:lnSpc>
                <a:spcPct val="150000"/>
              </a:lnSpc>
              <a:buFont typeface="+mj-lt"/>
              <a:buAutoNum type="romanUcPeriod"/>
            </a:pPr>
            <a:r>
              <a:rPr lang="fr-FR" b="1" dirty="0"/>
              <a:t>Conduite à tenir thérapeutique</a:t>
            </a:r>
            <a:endParaRPr lang="fr-FR" dirty="0"/>
          </a:p>
          <a:p>
            <a:pPr marL="571500" lvl="0" indent="-571500">
              <a:lnSpc>
                <a:spcPct val="150000"/>
              </a:lnSpc>
              <a:buFont typeface="+mj-lt"/>
              <a:buAutoNum type="romanUcPeriod"/>
            </a:pPr>
            <a:r>
              <a:rPr lang="fr-FR" b="1" dirty="0"/>
              <a:t>Conclusion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18549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I. Introduction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Le </a:t>
            </a:r>
            <a:r>
              <a:rPr lang="fr-FR" dirty="0" smtClean="0"/>
              <a:t>Delirium Tremens se définit par un état confusionnel et délirant d’origine alcoolique, comportant de nombreuses perturbations somatiques.</a:t>
            </a:r>
          </a:p>
          <a:p>
            <a:r>
              <a:rPr lang="fr-FR" dirty="0" smtClean="0"/>
              <a:t>C’est une complication fréquente de l’alcoolisme chronique qui survient lors d’un sevrage non contrôlé.</a:t>
            </a:r>
          </a:p>
          <a:p>
            <a:r>
              <a:rPr lang="fr-FR" dirty="0" smtClean="0"/>
              <a:t>Il constitue une encéphalite métabolique aiguë de pathogénie discutée et sans substratum anatomique précis.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2155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II. </a:t>
            </a:r>
            <a:r>
              <a:rPr lang="fr-FR" b="1" dirty="0">
                <a:solidFill>
                  <a:srgbClr val="FF0000"/>
                </a:solidFill>
              </a:rPr>
              <a:t>Conduite à tenir </a:t>
            </a:r>
            <a:r>
              <a:rPr lang="fr-FR" b="1" dirty="0" smtClean="0">
                <a:solidFill>
                  <a:srgbClr val="FF0000"/>
                </a:solidFill>
              </a:rPr>
              <a:t>diagnostique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fr-FR" b="1" u="sng" dirty="0" smtClean="0">
                <a:solidFill>
                  <a:srgbClr val="00B050"/>
                </a:solidFill>
              </a:rPr>
              <a:t>Un </a:t>
            </a:r>
            <a:r>
              <a:rPr lang="fr-FR" b="1" u="sng" dirty="0">
                <a:solidFill>
                  <a:srgbClr val="00B050"/>
                </a:solidFill>
              </a:rPr>
              <a:t>évènement déclenchant :</a:t>
            </a:r>
            <a:endParaRPr lang="fr-FR" sz="3600" dirty="0">
              <a:solidFill>
                <a:srgbClr val="00B050"/>
              </a:solidFill>
            </a:endParaRPr>
          </a:p>
          <a:p>
            <a:pPr lvl="1"/>
            <a:r>
              <a:rPr lang="fr-FR" dirty="0"/>
              <a:t>Sevrage « involontaire » </a:t>
            </a:r>
            <a:r>
              <a:rPr lang="fr-FR" dirty="0" smtClean="0"/>
              <a:t>: Hospitalisation</a:t>
            </a:r>
            <a:r>
              <a:rPr lang="fr-FR" dirty="0"/>
              <a:t> </a:t>
            </a:r>
            <a:r>
              <a:rPr lang="fr-FR" dirty="0" smtClean="0"/>
              <a:t>; Alitement </a:t>
            </a:r>
            <a:r>
              <a:rPr lang="fr-FR" dirty="0"/>
              <a:t>prolongé </a:t>
            </a:r>
            <a:r>
              <a:rPr lang="fr-FR" dirty="0" smtClean="0"/>
              <a:t>; Intervention </a:t>
            </a:r>
            <a:r>
              <a:rPr lang="fr-FR" dirty="0" smtClean="0"/>
              <a:t>chirurgicale</a:t>
            </a:r>
            <a:endParaRPr lang="fr-FR" sz="2800" dirty="0"/>
          </a:p>
          <a:p>
            <a:pPr lvl="1"/>
            <a:r>
              <a:rPr lang="fr-FR" dirty="0"/>
              <a:t>Affection intercurrente </a:t>
            </a:r>
            <a:r>
              <a:rPr lang="fr-FR" dirty="0" smtClean="0"/>
              <a:t>: Infection</a:t>
            </a:r>
            <a:r>
              <a:rPr lang="fr-FR" dirty="0"/>
              <a:t> </a:t>
            </a:r>
            <a:r>
              <a:rPr lang="fr-FR" dirty="0" smtClean="0"/>
              <a:t>; Hémorragie </a:t>
            </a:r>
            <a:r>
              <a:rPr lang="fr-FR" dirty="0"/>
              <a:t>digestive </a:t>
            </a:r>
            <a:r>
              <a:rPr lang="fr-FR" dirty="0" smtClean="0"/>
              <a:t>; Diabète</a:t>
            </a:r>
            <a:r>
              <a:rPr lang="fr-FR" dirty="0"/>
              <a:t> </a:t>
            </a:r>
            <a:r>
              <a:rPr lang="fr-FR" dirty="0" smtClean="0"/>
              <a:t>; </a:t>
            </a:r>
            <a:r>
              <a:rPr lang="fr-FR" dirty="0" smtClean="0"/>
              <a:t>Pneumopathie chez un alcoolo dépendant</a:t>
            </a:r>
            <a:endParaRPr lang="fr-FR" sz="2800" dirty="0"/>
          </a:p>
          <a:p>
            <a:pPr marL="0" lvl="0" indent="0">
              <a:buNone/>
            </a:pPr>
            <a:r>
              <a:rPr lang="fr-FR" b="1" u="sng" dirty="0">
                <a:solidFill>
                  <a:srgbClr val="00B050"/>
                </a:solidFill>
              </a:rPr>
              <a:t>Les signes de pré-delirium tremens</a:t>
            </a:r>
            <a:endParaRPr lang="fr-FR" sz="3600" dirty="0">
              <a:solidFill>
                <a:srgbClr val="00B050"/>
              </a:solidFill>
            </a:endParaRPr>
          </a:p>
          <a:p>
            <a:pPr lvl="1"/>
            <a:r>
              <a:rPr lang="fr-FR" dirty="0"/>
              <a:t>Labilité de l’humeur, hyperémotivité</a:t>
            </a:r>
            <a:endParaRPr lang="fr-FR" sz="3200" dirty="0"/>
          </a:p>
          <a:p>
            <a:pPr lvl="1"/>
            <a:r>
              <a:rPr lang="fr-FR" dirty="0" smtClean="0"/>
              <a:t>Insomnie</a:t>
            </a:r>
            <a:endParaRPr lang="fr-FR" sz="3200" dirty="0" smtClean="0"/>
          </a:p>
          <a:p>
            <a:pPr lvl="1"/>
            <a:r>
              <a:rPr lang="fr-FR" dirty="0" smtClean="0"/>
              <a:t>Hyperesthésies-paresthésies</a:t>
            </a:r>
            <a:endParaRPr lang="fr-FR" sz="3200" dirty="0" smtClean="0"/>
          </a:p>
          <a:p>
            <a:pPr lvl="1"/>
            <a:r>
              <a:rPr lang="fr-FR" dirty="0" smtClean="0"/>
              <a:t>Tremblements, crampes</a:t>
            </a:r>
            <a:endParaRPr lang="fr-FR" sz="3200" dirty="0" smtClean="0"/>
          </a:p>
          <a:p>
            <a:pPr lvl="1"/>
            <a:r>
              <a:rPr lang="fr-FR" dirty="0" smtClean="0"/>
              <a:t>Nausées, diarrhée</a:t>
            </a:r>
            <a:endParaRPr lang="fr-FR" sz="3200" dirty="0" smtClean="0"/>
          </a:p>
          <a:p>
            <a:pPr lvl="1"/>
            <a:r>
              <a:rPr lang="fr-FR" dirty="0" smtClean="0"/>
              <a:t>Malaise</a:t>
            </a:r>
            <a:endParaRPr lang="fr-FR" sz="3200" dirty="0" smtClean="0"/>
          </a:p>
          <a:p>
            <a:pPr lvl="1"/>
            <a:r>
              <a:rPr lang="fr-FR" dirty="0" smtClean="0"/>
              <a:t>Sueurs, soif, instabilité tensionnelle</a:t>
            </a:r>
            <a:endParaRPr lang="fr-FR" sz="3200" dirty="0" smtClean="0"/>
          </a:p>
          <a:p>
            <a:pPr marL="457200" lvl="1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xmlns="" val="140191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532262"/>
            <a:ext cx="10515600" cy="589583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fr-FR" b="1" u="sng" dirty="0" smtClean="0">
                <a:solidFill>
                  <a:srgbClr val="00B050"/>
                </a:solidFill>
              </a:rPr>
              <a:t>Les signes de delirium tremens :</a:t>
            </a:r>
            <a:endParaRPr lang="fr-FR" sz="3600" dirty="0">
              <a:solidFill>
                <a:srgbClr val="00B050"/>
              </a:solidFill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fr-FR" b="1" dirty="0" smtClean="0">
                <a:solidFill>
                  <a:schemeClr val="tx2">
                    <a:lumMod val="90000"/>
                  </a:schemeClr>
                </a:solidFill>
              </a:rPr>
              <a:t> Syndrome confuso-onirique</a:t>
            </a:r>
            <a:endParaRPr lang="fr-FR" sz="3200" dirty="0" smtClean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fr-FR" b="1" dirty="0" smtClean="0">
                <a:solidFill>
                  <a:srgbClr val="FF0000"/>
                </a:solidFill>
              </a:rPr>
              <a:t>Confusion</a:t>
            </a:r>
            <a:r>
              <a:rPr lang="fr-FR" b="1" dirty="0" smtClean="0"/>
              <a:t> : </a:t>
            </a:r>
          </a:p>
          <a:p>
            <a:pPr marL="0" indent="0">
              <a:buNone/>
            </a:pPr>
            <a:r>
              <a:rPr lang="fr-FR" dirty="0" smtClean="0"/>
              <a:t>Altération de la vigilance, de l’attention, de la mémoire; </a:t>
            </a:r>
            <a:r>
              <a:rPr lang="fr-FR" dirty="0" smtClean="0"/>
              <a:t>désorientation </a:t>
            </a:r>
            <a:r>
              <a:rPr lang="fr-FR" dirty="0" smtClean="0"/>
              <a:t>temporo-spatiale ; </a:t>
            </a:r>
            <a:r>
              <a:rPr lang="fr-FR" dirty="0" smtClean="0"/>
              <a:t>recrudescence </a:t>
            </a:r>
            <a:r>
              <a:rPr lang="fr-FR" dirty="0" smtClean="0"/>
              <a:t>vespérale et à l’obscurité.</a:t>
            </a:r>
            <a:endParaRPr lang="fr-FR" sz="3200" dirty="0" smtClean="0"/>
          </a:p>
          <a:p>
            <a:r>
              <a:rPr lang="fr-FR" b="1" dirty="0" smtClean="0">
                <a:solidFill>
                  <a:srgbClr val="FF0000"/>
                </a:solidFill>
              </a:rPr>
              <a:t>Onirisme</a:t>
            </a:r>
            <a:r>
              <a:rPr lang="fr-FR" b="1" dirty="0" smtClean="0"/>
              <a:t> </a:t>
            </a:r>
            <a:r>
              <a:rPr lang="fr-FR" b="1" dirty="0" smtClean="0"/>
              <a:t>: = délire onirique</a:t>
            </a:r>
            <a:endParaRPr lang="fr-FR" sz="3600" dirty="0" smtClean="0"/>
          </a:p>
          <a:p>
            <a:pPr marL="0" indent="0">
              <a:buNone/>
            </a:pPr>
            <a:r>
              <a:rPr lang="fr-FR" dirty="0" smtClean="0"/>
              <a:t>Délire vécu intensément comme un cauchemar éveillé, adhérence totale, perplexité anxieuse, risque de passage à l’acte ; </a:t>
            </a:r>
            <a:r>
              <a:rPr lang="fr-FR" dirty="0" smtClean="0"/>
              <a:t>non </a:t>
            </a:r>
            <a:r>
              <a:rPr lang="fr-FR" dirty="0" smtClean="0"/>
              <a:t>systématisé; </a:t>
            </a:r>
            <a:r>
              <a:rPr lang="fr-FR" dirty="0" smtClean="0"/>
              <a:t>hallucinations </a:t>
            </a:r>
            <a:r>
              <a:rPr lang="fr-FR" dirty="0" smtClean="0"/>
              <a:t>surtout visuelles : zoopsies mouvantes, visions effrayantes; </a:t>
            </a:r>
            <a:r>
              <a:rPr lang="fr-FR" dirty="0" smtClean="0"/>
              <a:t>hallucinations </a:t>
            </a:r>
            <a:r>
              <a:rPr lang="fr-FR" dirty="0" smtClean="0"/>
              <a:t>auditives, olfactives, cénesthésiques caractéristiques : toile d’araignée, grouillement d’insectes sur la peau.</a:t>
            </a:r>
            <a:endParaRPr lang="fr-FR" sz="3200" dirty="0" smtClean="0"/>
          </a:p>
          <a:p>
            <a:r>
              <a:rPr lang="fr-FR" dirty="0" smtClean="0"/>
              <a:t>Thèmes terrifiants : meurtre, catastrophe ou scènes de la vie professionnelle.</a:t>
            </a:r>
          </a:p>
          <a:p>
            <a:endParaRPr lang="fr-FR" dirty="0" smtClean="0"/>
          </a:p>
          <a:p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52150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518615"/>
            <a:ext cx="10515600" cy="565834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b="1" dirty="0" smtClean="0"/>
              <a:t> </a:t>
            </a:r>
            <a:r>
              <a:rPr lang="fr-FR" b="1" dirty="0" smtClean="0">
                <a:solidFill>
                  <a:schemeClr val="tx2">
                    <a:lumMod val="90000"/>
                  </a:schemeClr>
                </a:solidFill>
              </a:rPr>
              <a:t>Retentissement somatique </a:t>
            </a:r>
            <a:r>
              <a:rPr lang="fr-FR" dirty="0" smtClean="0"/>
              <a:t>important avec :</a:t>
            </a:r>
            <a:endParaRPr lang="fr-FR" sz="3600" dirty="0" smtClean="0"/>
          </a:p>
          <a:p>
            <a:pPr lvl="1"/>
            <a:r>
              <a:rPr lang="fr-FR" dirty="0" smtClean="0"/>
              <a:t>Fièvre</a:t>
            </a:r>
            <a:endParaRPr lang="fr-FR" sz="3200" dirty="0" smtClean="0"/>
          </a:p>
          <a:p>
            <a:pPr lvl="1"/>
            <a:r>
              <a:rPr lang="fr-FR" dirty="0" smtClean="0"/>
              <a:t>Déshydratation : soif, sueurs, oligurie, tachycardie, hypotension artérielle ;</a:t>
            </a:r>
            <a:endParaRPr lang="fr-FR" sz="3200" dirty="0" smtClean="0"/>
          </a:p>
          <a:p>
            <a:pPr lvl="1"/>
            <a:r>
              <a:rPr lang="fr-FR" dirty="0" smtClean="0"/>
              <a:t>Céphalées, tremblements intenses des extrémités et de la langue ;</a:t>
            </a:r>
            <a:endParaRPr lang="fr-FR" sz="3200" dirty="0" smtClean="0"/>
          </a:p>
          <a:p>
            <a:pPr lvl="1"/>
            <a:r>
              <a:rPr lang="fr-FR" dirty="0" smtClean="0"/>
              <a:t>Insomnie totale avec inversion du rythme veille/sommeil ;</a:t>
            </a:r>
            <a:endParaRPr lang="fr-FR" sz="3200" dirty="0" smtClean="0"/>
          </a:p>
          <a:p>
            <a:pPr lvl="1"/>
            <a:r>
              <a:rPr lang="fr-FR" dirty="0" smtClean="0"/>
              <a:t>Mydriase ;</a:t>
            </a:r>
            <a:endParaRPr lang="fr-FR" sz="3200" dirty="0" smtClean="0"/>
          </a:p>
          <a:p>
            <a:pPr lvl="1"/>
            <a:r>
              <a:rPr lang="fr-FR" dirty="0" smtClean="0"/>
              <a:t>Hypertonie oppositionnelle franche sur les membres, au niveau de la nuque : aspect de faux Koenig</a:t>
            </a:r>
            <a:endParaRPr lang="fr-FR" sz="3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b="1" dirty="0" smtClean="0"/>
              <a:t> </a:t>
            </a:r>
            <a:r>
              <a:rPr lang="fr-FR" b="1" dirty="0" smtClean="0">
                <a:solidFill>
                  <a:schemeClr val="tx2">
                    <a:lumMod val="90000"/>
                  </a:schemeClr>
                </a:solidFill>
              </a:rPr>
              <a:t>Agitation psychomotrice</a:t>
            </a:r>
            <a:r>
              <a:rPr lang="fr-FR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fr-FR" dirty="0" smtClean="0"/>
              <a:t>avec risque de passe à l’acte auto et hétéro-agressif lié à :</a:t>
            </a:r>
            <a:endParaRPr lang="fr-FR" sz="3600" dirty="0" smtClean="0"/>
          </a:p>
          <a:p>
            <a:pPr lvl="1"/>
            <a:r>
              <a:rPr lang="fr-FR" dirty="0" smtClean="0"/>
              <a:t>Un vécu intense du délire onirique ;</a:t>
            </a:r>
            <a:endParaRPr lang="fr-FR" sz="3200" dirty="0" smtClean="0"/>
          </a:p>
          <a:p>
            <a:pPr lvl="1"/>
            <a:r>
              <a:rPr lang="fr-FR" dirty="0" smtClean="0"/>
              <a:t>Un sevrage physique en alcool</a:t>
            </a:r>
            <a:endParaRPr lang="fr-FR" sz="3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b="1" dirty="0" smtClean="0"/>
              <a:t> </a:t>
            </a:r>
            <a:r>
              <a:rPr lang="fr-FR" b="1" dirty="0" smtClean="0">
                <a:solidFill>
                  <a:schemeClr val="tx2">
                    <a:lumMod val="90000"/>
                  </a:schemeClr>
                </a:solidFill>
              </a:rPr>
              <a:t>Des signes d’épilepsie de sevrage</a:t>
            </a:r>
            <a:r>
              <a:rPr lang="fr-FR" dirty="0" smtClean="0"/>
              <a:t> : crises convulsives ayant les caractéristiques suivantes :</a:t>
            </a:r>
            <a:endParaRPr lang="fr-FR" sz="3600" dirty="0" smtClean="0"/>
          </a:p>
          <a:p>
            <a:pPr lvl="1"/>
            <a:r>
              <a:rPr lang="fr-FR" dirty="0" smtClean="0"/>
              <a:t>Généralisées apparaissant dès la 6</a:t>
            </a:r>
            <a:r>
              <a:rPr lang="fr-FR" baseline="30000" dirty="0" smtClean="0"/>
              <a:t>ème</a:t>
            </a:r>
            <a:r>
              <a:rPr lang="fr-FR" dirty="0" smtClean="0"/>
              <a:t> heure de sevrage ;</a:t>
            </a:r>
            <a:endParaRPr lang="fr-FR" sz="3200" dirty="0" smtClean="0"/>
          </a:p>
          <a:p>
            <a:pPr lvl="1"/>
            <a:r>
              <a:rPr lang="fr-FR" dirty="0" smtClean="0"/>
              <a:t>Matinales ;</a:t>
            </a:r>
            <a:endParaRPr lang="fr-FR" sz="3200" dirty="0" smtClean="0"/>
          </a:p>
          <a:p>
            <a:pPr lvl="1"/>
            <a:r>
              <a:rPr lang="fr-FR" dirty="0" smtClean="0"/>
              <a:t>Survenant par salves de 2 ou 3 : redouter les traumatismes per et postcritiques (hématomes sous et </a:t>
            </a:r>
            <a:r>
              <a:rPr lang="fr-FR" dirty="0" err="1" smtClean="0"/>
              <a:t>extra-duraux</a:t>
            </a:r>
            <a:r>
              <a:rPr lang="fr-FR" dirty="0" smtClean="0"/>
              <a:t>, luxation postérieur de l’épaule).</a:t>
            </a:r>
            <a:endParaRPr lang="fr-FR" sz="3200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72290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B050"/>
                </a:solidFill>
              </a:rPr>
              <a:t>Examens complémentaires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fr-FR" b="1" u="sng" dirty="0" smtClean="0">
                <a:solidFill>
                  <a:schemeClr val="tx2">
                    <a:lumMod val="90000"/>
                  </a:schemeClr>
                </a:solidFill>
              </a:rPr>
              <a:t>Bilan </a:t>
            </a:r>
            <a:r>
              <a:rPr lang="fr-FR" b="1" u="sng" dirty="0">
                <a:solidFill>
                  <a:schemeClr val="tx2">
                    <a:lumMod val="90000"/>
                  </a:schemeClr>
                </a:solidFill>
              </a:rPr>
              <a:t>biologique</a:t>
            </a:r>
            <a:r>
              <a:rPr lang="fr-FR" dirty="0"/>
              <a:t> : NFS, Glycémie, Bilan hydro-électrolytique, Fonction rénal et hépatique</a:t>
            </a:r>
            <a:endParaRPr lang="fr-FR" sz="3600" dirty="0"/>
          </a:p>
          <a:p>
            <a:pPr lvl="1"/>
            <a:r>
              <a:rPr lang="fr-FR" dirty="0"/>
              <a:t>Hyper natrémie fréquente</a:t>
            </a:r>
            <a:endParaRPr lang="fr-FR" sz="3200" dirty="0"/>
          </a:p>
          <a:p>
            <a:pPr lvl="1"/>
            <a:r>
              <a:rPr lang="fr-FR" dirty="0"/>
              <a:t>Anémie par carence en folates.</a:t>
            </a:r>
            <a:endParaRPr lang="fr-FR" sz="3200" dirty="0"/>
          </a:p>
          <a:p>
            <a:pPr lvl="1"/>
            <a:r>
              <a:rPr lang="fr-FR" dirty="0"/>
              <a:t>Hémoconcentration (hématocrite &gt;50%, protidémie &gt;75g/L)</a:t>
            </a:r>
            <a:endParaRPr lang="fr-FR" sz="3200" dirty="0"/>
          </a:p>
          <a:p>
            <a:pPr lvl="1"/>
            <a:r>
              <a:rPr lang="fr-FR" dirty="0"/>
              <a:t>Hyper urémie, acidose métabolique (pH&lt;7,38 ; [HCO</a:t>
            </a:r>
            <a:r>
              <a:rPr lang="fr-FR" baseline="-25000" dirty="0"/>
              <a:t>3</a:t>
            </a:r>
            <a:r>
              <a:rPr lang="fr-FR" baseline="30000" dirty="0"/>
              <a:t>-</a:t>
            </a:r>
            <a:r>
              <a:rPr lang="fr-FR" dirty="0"/>
              <a:t>] &lt;22mmol/l; pCO2 &lt;36mmHg)</a:t>
            </a:r>
            <a:endParaRPr lang="fr-FR" sz="3200" dirty="0"/>
          </a:p>
          <a:p>
            <a:pPr lvl="1"/>
            <a:r>
              <a:rPr lang="fr-FR" dirty="0"/>
              <a:t>Les signes biologiques de l’alcoolisme chroniques : </a:t>
            </a:r>
            <a:r>
              <a:rPr lang="fr-FR" dirty="0" err="1"/>
              <a:t>macrocytose</a:t>
            </a:r>
            <a:r>
              <a:rPr lang="fr-FR" dirty="0"/>
              <a:t> (↑VGM), ↑ gamma GT</a:t>
            </a:r>
            <a:endParaRPr lang="fr-FR" sz="3200" dirty="0"/>
          </a:p>
          <a:p>
            <a:pPr lvl="1"/>
            <a:r>
              <a:rPr lang="fr-FR" dirty="0"/>
              <a:t>Perturbation du bilan hépatique</a:t>
            </a:r>
            <a:endParaRPr lang="fr-FR" sz="3200" dirty="0"/>
          </a:p>
          <a:p>
            <a:pPr lvl="0"/>
            <a:r>
              <a:rPr lang="fr-FR" b="1" u="sng" dirty="0">
                <a:solidFill>
                  <a:schemeClr val="tx2">
                    <a:lumMod val="90000"/>
                  </a:schemeClr>
                </a:solidFill>
              </a:rPr>
              <a:t>Bilan infectieux</a:t>
            </a:r>
            <a:r>
              <a:rPr lang="fr-FR" dirty="0">
                <a:solidFill>
                  <a:schemeClr val="tx2">
                    <a:lumMod val="90000"/>
                  </a:schemeClr>
                </a:solidFill>
              </a:rPr>
              <a:t> </a:t>
            </a:r>
            <a:r>
              <a:rPr lang="fr-FR" dirty="0"/>
              <a:t>: VS, CRP, sérologie TPHA/VDRL et HIV</a:t>
            </a:r>
            <a:endParaRPr lang="fr-FR" sz="3600" dirty="0"/>
          </a:p>
          <a:p>
            <a:pPr lvl="1"/>
            <a:r>
              <a:rPr lang="fr-FR" dirty="0"/>
              <a:t>Selon les signes d’appel : Radio de thorax, ECBU, hémocultures</a:t>
            </a:r>
            <a:endParaRPr lang="fr-FR" sz="3200" dirty="0"/>
          </a:p>
          <a:p>
            <a:pPr lvl="0"/>
            <a:r>
              <a:rPr lang="fr-FR" b="1" u="sng" dirty="0">
                <a:solidFill>
                  <a:schemeClr val="tx2">
                    <a:lumMod val="90000"/>
                  </a:schemeClr>
                </a:solidFill>
              </a:rPr>
              <a:t>Bilan toxicologique</a:t>
            </a:r>
            <a:r>
              <a:rPr lang="fr-FR" dirty="0"/>
              <a:t> : alcoolémie et recherche d’autre toxiques</a:t>
            </a:r>
            <a:endParaRPr lang="fr-FR" sz="3600" dirty="0"/>
          </a:p>
          <a:p>
            <a:pPr lvl="0"/>
            <a:r>
              <a:rPr lang="fr-FR" b="1" u="sng" dirty="0">
                <a:solidFill>
                  <a:schemeClr val="tx2">
                    <a:lumMod val="90000"/>
                  </a:schemeClr>
                </a:solidFill>
              </a:rPr>
              <a:t>TDM cérébral</a:t>
            </a:r>
            <a:r>
              <a:rPr lang="fr-FR" dirty="0">
                <a:solidFill>
                  <a:schemeClr val="tx2">
                    <a:lumMod val="90000"/>
                  </a:schemeClr>
                </a:solidFill>
              </a:rPr>
              <a:t> </a:t>
            </a:r>
            <a:r>
              <a:rPr lang="fr-FR" dirty="0"/>
              <a:t>: si cause neurologique suspectée</a:t>
            </a:r>
            <a:endParaRPr lang="fr-FR" sz="3600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187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3518" y="2096064"/>
            <a:ext cx="11956210" cy="3695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800" b="1" dirty="0"/>
              <a:t>En termes de ce bilan, savoir écarter un syndrome confusionnel d’origine infectieuse, métabolique, neurologique, </a:t>
            </a:r>
            <a:r>
              <a:rPr lang="fr-FR" sz="3800" b="1" dirty="0" smtClean="0"/>
              <a:t>toxique, endocrinienne</a:t>
            </a:r>
            <a:r>
              <a:rPr lang="fr-FR" sz="3800" b="1" dirty="0"/>
              <a:t>…+++</a:t>
            </a:r>
            <a:endParaRPr lang="fr-FR" sz="3800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10943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III.	Conduite à tenir thérapeutique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>
                <a:solidFill>
                  <a:srgbClr val="00B050"/>
                </a:solidFill>
              </a:rPr>
              <a:t>1) Hospitalisation </a:t>
            </a:r>
            <a:r>
              <a:rPr lang="fr-FR" b="1" dirty="0">
                <a:solidFill>
                  <a:srgbClr val="00B050"/>
                </a:solidFill>
              </a:rPr>
              <a:t>en </a:t>
            </a:r>
            <a:r>
              <a:rPr lang="fr-FR" b="1" dirty="0" smtClean="0">
                <a:solidFill>
                  <a:srgbClr val="00B050"/>
                </a:solidFill>
              </a:rPr>
              <a:t>urgence</a:t>
            </a:r>
            <a:endParaRPr lang="fr-FR" sz="3600" dirty="0"/>
          </a:p>
          <a:p>
            <a:pPr lvl="0"/>
            <a:r>
              <a:rPr lang="fr-FR" dirty="0"/>
              <a:t>De mette le malade dans une ambiance rassurante, calme, avec une lumière suffisante.</a:t>
            </a:r>
            <a:endParaRPr lang="fr-FR" sz="3600" dirty="0"/>
          </a:p>
          <a:p>
            <a:pPr lvl="0"/>
            <a:r>
              <a:rPr lang="fr-FR" dirty="0"/>
              <a:t>Des mesures de sécurité (mettre le malade à l’abri de se nuire) sans utiliser la contention.</a:t>
            </a:r>
            <a:endParaRPr lang="fr-FR" sz="3600" dirty="0"/>
          </a:p>
          <a:p>
            <a:r>
              <a:rPr lang="fr-FR" dirty="0"/>
              <a:t>La recherche et le traitement de complications</a:t>
            </a:r>
          </a:p>
        </p:txBody>
      </p:sp>
    </p:spTree>
    <p:extLst>
      <p:ext uri="{BB962C8B-B14F-4D97-AF65-F5344CB8AC3E}">
        <p14:creationId xmlns:p14="http://schemas.microsoft.com/office/powerpoint/2010/main" xmlns="" val="63465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</Template>
  <TotalTime>50</TotalTime>
  <Words>228</Words>
  <Application>Microsoft Office PowerPoint</Application>
  <PresentationFormat>Personnalisé</PresentationFormat>
  <Paragraphs>96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Damask</vt:lpstr>
      <vt:lpstr>CAT DEVANT UN DELIRIUM TREMENS</vt:lpstr>
      <vt:lpstr>PLAN</vt:lpstr>
      <vt:lpstr>I. Introduction</vt:lpstr>
      <vt:lpstr>II. Conduite à tenir diagnostique</vt:lpstr>
      <vt:lpstr>Diapositive 5</vt:lpstr>
      <vt:lpstr>Diapositive 6</vt:lpstr>
      <vt:lpstr>Examens complémentaires</vt:lpstr>
      <vt:lpstr>Diapositive 8</vt:lpstr>
      <vt:lpstr>III. Conduite à tenir thérapeutique</vt:lpstr>
      <vt:lpstr>2) Traitement médical</vt:lpstr>
      <vt:lpstr>Diapositive 11</vt:lpstr>
      <vt:lpstr>3) Surveillance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 DEVANT UN DELIRIUM TREMENS</dc:title>
  <dc:creator>jaraalrd</dc:creator>
  <cp:lastModifiedBy>pc09</cp:lastModifiedBy>
  <cp:revision>28</cp:revision>
  <dcterms:created xsi:type="dcterms:W3CDTF">2020-12-16T18:30:39Z</dcterms:created>
  <dcterms:modified xsi:type="dcterms:W3CDTF">2021-02-05T10:33:35Z</dcterms:modified>
</cp:coreProperties>
</file>