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441411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2817396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01BB8F-F42D-49D1-A8A8-4B3D7FBDE79C}" type="slidenum">
              <a:rPr lang="fr-FR" smtClean="0"/>
              <a:pPr/>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13937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321380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01BB8F-F42D-49D1-A8A8-4B3D7FBDE79C}" type="slidenum">
              <a:rPr lang="fr-FR" smtClean="0"/>
              <a:pPr/>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50713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420381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2001874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246666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35414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765502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1262999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797177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2319911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611760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193238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7C9F53B8-9EED-43A9-94E0-A0940DDB2EAC}" type="datetimeFigureOut">
              <a:rPr lang="fr-FR" smtClean="0"/>
              <a:pPr/>
              <a:t>05/02/2021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337643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C9F53B8-9EED-43A9-94E0-A0940DDB2EAC}" type="datetimeFigureOut">
              <a:rPr lang="fr-FR" smtClean="0"/>
              <a:pPr/>
              <a:t>05/02/2021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C01BB8F-F42D-49D1-A8A8-4B3D7FBDE79C}" type="slidenum">
              <a:rPr lang="fr-FR" smtClean="0"/>
              <a:pPr/>
              <a:t>‹N°›</a:t>
            </a:fld>
            <a:endParaRPr lang="fr-FR"/>
          </a:p>
        </p:txBody>
      </p:sp>
    </p:spTree>
    <p:extLst>
      <p:ext uri="{BB962C8B-B14F-4D97-AF65-F5344CB8AC3E}">
        <p14:creationId xmlns:p14="http://schemas.microsoft.com/office/powerpoint/2010/main" xmlns="" val="1008476931"/>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48019" y="1818565"/>
            <a:ext cx="8915399" cy="2262781"/>
          </a:xfrm>
        </p:spPr>
        <p:txBody>
          <a:bodyPr>
            <a:normAutofit/>
          </a:bodyPr>
          <a:lstStyle/>
          <a:p>
            <a:pPr algn="ctr"/>
            <a:r>
              <a:rPr lang="fr-MA" b="1" dirty="0"/>
              <a:t>Conduite à tenir devant un sujet angoissé</a:t>
            </a:r>
            <a:endParaRPr lang="fr-FR" dirty="0"/>
          </a:p>
        </p:txBody>
      </p:sp>
      <p:sp>
        <p:nvSpPr>
          <p:cNvPr id="3" name="Sous-titre 2"/>
          <p:cNvSpPr>
            <a:spLocks noGrp="1"/>
          </p:cNvSpPr>
          <p:nvPr>
            <p:ph type="subTitle" idx="1"/>
          </p:nvPr>
        </p:nvSpPr>
        <p:spPr/>
        <p:txBody>
          <a:bodyPr>
            <a:normAutofit/>
          </a:bodyPr>
          <a:lstStyle/>
          <a:p>
            <a:r>
              <a:rPr lang="fr-FR" dirty="0" smtClean="0"/>
              <a:t>Dr Laaraj Hicham</a:t>
            </a:r>
          </a:p>
          <a:p>
            <a:r>
              <a:rPr lang="fr-FR" dirty="0" smtClean="0"/>
              <a:t>Service de psychiatrie –CHU AGADIR</a:t>
            </a:r>
            <a:endParaRPr lang="fr-FR" dirty="0"/>
          </a:p>
        </p:txBody>
      </p:sp>
    </p:spTree>
    <p:extLst>
      <p:ext uri="{BB962C8B-B14F-4D97-AF65-F5344CB8AC3E}">
        <p14:creationId xmlns:p14="http://schemas.microsoft.com/office/powerpoint/2010/main" xmlns="" val="3366278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559558"/>
            <a:ext cx="8915400" cy="5704764"/>
          </a:xfrm>
        </p:spPr>
        <p:txBody>
          <a:bodyPr>
            <a:normAutofit/>
          </a:bodyPr>
          <a:lstStyle/>
          <a:p>
            <a:pPr marL="0" indent="0">
              <a:buNone/>
            </a:pPr>
            <a:r>
              <a:rPr lang="fr-FR" sz="2200" b="1" dirty="0" smtClean="0">
                <a:solidFill>
                  <a:srgbClr val="00B050"/>
                </a:solidFill>
              </a:rPr>
              <a:t>3‐ Traitement de fond : </a:t>
            </a:r>
          </a:p>
          <a:p>
            <a:pPr marL="0" indent="0">
              <a:buNone/>
            </a:pPr>
            <a:r>
              <a:rPr lang="fr-FR" dirty="0" smtClean="0"/>
              <a:t>⇨ </a:t>
            </a:r>
            <a:r>
              <a:rPr lang="fr-FR" b="1" dirty="0" smtClean="0"/>
              <a:t>Crise d’angoisse dans le cadre d’un trouble panique </a:t>
            </a:r>
            <a:r>
              <a:rPr lang="fr-FR" dirty="0" smtClean="0"/>
              <a:t>⇨  TTT repose principalement sur les AD: l’imipramine , la </a:t>
            </a:r>
            <a:r>
              <a:rPr lang="fr-FR" dirty="0" err="1" smtClean="0"/>
              <a:t>paroxétine</a:t>
            </a:r>
            <a:r>
              <a:rPr lang="fr-FR" dirty="0" smtClean="0"/>
              <a:t> , le </a:t>
            </a:r>
            <a:r>
              <a:rPr lang="fr-FR" dirty="0" err="1" smtClean="0"/>
              <a:t>citalopram</a:t>
            </a:r>
            <a:r>
              <a:rPr lang="fr-FR" dirty="0" smtClean="0"/>
              <a:t> et </a:t>
            </a:r>
            <a:r>
              <a:rPr lang="fr-FR" dirty="0" smtClean="0"/>
              <a:t>l’</a:t>
            </a:r>
            <a:r>
              <a:rPr lang="fr-FR" dirty="0" err="1" smtClean="0"/>
              <a:t>escitalopram</a:t>
            </a:r>
            <a:r>
              <a:rPr lang="fr-FR" dirty="0" smtClean="0"/>
              <a:t>, </a:t>
            </a:r>
            <a:r>
              <a:rPr lang="fr-FR" dirty="0" smtClean="0"/>
              <a:t>la </a:t>
            </a:r>
            <a:r>
              <a:rPr lang="fr-FR" dirty="0" err="1" smtClean="0"/>
              <a:t>clomipramine</a:t>
            </a:r>
            <a:r>
              <a:rPr lang="fr-FR" dirty="0" smtClean="0"/>
              <a:t> </a:t>
            </a:r>
          </a:p>
          <a:p>
            <a:pPr marL="0" indent="0">
              <a:buNone/>
            </a:pPr>
            <a:endParaRPr lang="fr-FR" dirty="0" smtClean="0"/>
          </a:p>
          <a:p>
            <a:pPr marL="0" indent="0">
              <a:buNone/>
            </a:pPr>
            <a:r>
              <a:rPr lang="fr-FR" dirty="0" smtClean="0"/>
              <a:t>⇨ </a:t>
            </a:r>
            <a:r>
              <a:rPr lang="fr-FR" b="1" dirty="0" smtClean="0"/>
              <a:t>Crises d’angoisse dans le cadre d’une psychose</a:t>
            </a:r>
            <a:r>
              <a:rPr lang="fr-FR" dirty="0" smtClean="0"/>
              <a:t>: </a:t>
            </a:r>
            <a:r>
              <a:rPr lang="fr-FR" dirty="0" smtClean="0"/>
              <a:t>Prescription des neuroleptiques, associer surtout la </a:t>
            </a:r>
            <a:r>
              <a:rPr lang="fr-FR" dirty="0" err="1" smtClean="0"/>
              <a:t>levopromazine</a:t>
            </a:r>
            <a:r>
              <a:rPr lang="fr-FR" dirty="0" smtClean="0"/>
              <a:t> (</a:t>
            </a:r>
            <a:r>
              <a:rPr lang="fr-FR" dirty="0" err="1" smtClean="0"/>
              <a:t>Nozinon</a:t>
            </a:r>
            <a:r>
              <a:rPr lang="fr-FR" dirty="0" smtClean="0"/>
              <a:t>)</a:t>
            </a:r>
            <a:endParaRPr lang="fr-FR" dirty="0" smtClean="0"/>
          </a:p>
          <a:p>
            <a:pPr marL="0" indent="0">
              <a:buNone/>
            </a:pPr>
            <a:r>
              <a:rPr lang="fr-FR" dirty="0" smtClean="0"/>
              <a:t>⇨</a:t>
            </a:r>
            <a:r>
              <a:rPr lang="fr-FR" b="1" dirty="0" smtClean="0"/>
              <a:t> Crises d’angoisse dans le cadre d’un sevrage</a:t>
            </a:r>
            <a:r>
              <a:rPr lang="fr-FR" dirty="0" smtClean="0"/>
              <a:t>: </a:t>
            </a:r>
            <a:r>
              <a:rPr lang="fr-FR" dirty="0" smtClean="0"/>
              <a:t>Intérêt des </a:t>
            </a:r>
            <a:r>
              <a:rPr lang="fr-FR" dirty="0" smtClean="0"/>
              <a:t>anxiolytiques</a:t>
            </a:r>
            <a:endParaRPr lang="fr-FR" dirty="0" smtClean="0"/>
          </a:p>
          <a:p>
            <a:pPr marL="0" indent="0">
              <a:buNone/>
            </a:pPr>
            <a:r>
              <a:rPr lang="fr-FR" dirty="0" smtClean="0"/>
              <a:t>⇨ </a:t>
            </a:r>
            <a:r>
              <a:rPr lang="fr-FR" b="1" dirty="0" smtClean="0"/>
              <a:t>Crises d’angoisse d’origine organique</a:t>
            </a:r>
            <a:r>
              <a:rPr lang="fr-FR" dirty="0" smtClean="0"/>
              <a:t>: </a:t>
            </a:r>
            <a:r>
              <a:rPr lang="fr-FR" dirty="0" err="1" smtClean="0"/>
              <a:t>ttt</a:t>
            </a:r>
            <a:r>
              <a:rPr lang="fr-FR" dirty="0" smtClean="0"/>
              <a:t> en fonction de l’étiologie .</a:t>
            </a:r>
          </a:p>
          <a:p>
            <a:pPr marL="0" indent="0">
              <a:buNone/>
            </a:pPr>
            <a:endParaRPr lang="fr-FR" dirty="0"/>
          </a:p>
        </p:txBody>
      </p:sp>
    </p:spTree>
    <p:extLst>
      <p:ext uri="{BB962C8B-B14F-4D97-AF65-F5344CB8AC3E}">
        <p14:creationId xmlns:p14="http://schemas.microsoft.com/office/powerpoint/2010/main" xmlns="" val="1368143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791570"/>
            <a:ext cx="8915400" cy="5119652"/>
          </a:xfrm>
        </p:spPr>
        <p:txBody>
          <a:bodyPr/>
          <a:lstStyle/>
          <a:p>
            <a:pPr marL="0" indent="0">
              <a:buNone/>
            </a:pPr>
            <a:r>
              <a:rPr lang="fr-FR" sz="2400" b="1" dirty="0" smtClean="0">
                <a:solidFill>
                  <a:srgbClr val="00B050"/>
                </a:solidFill>
              </a:rPr>
              <a:t>4‐ Traitement non médicamenteux : pour le trouble panique</a:t>
            </a:r>
          </a:p>
          <a:p>
            <a:pPr>
              <a:lnSpc>
                <a:spcPct val="150000"/>
              </a:lnSpc>
            </a:pPr>
            <a:r>
              <a:rPr lang="fr-FR" dirty="0" smtClean="0"/>
              <a:t>Les techniques d’abord corporel: thérapies comportementales comme la relaxation ou l’apprentissage de la respiration contrôlée donnent également de bons résultats.</a:t>
            </a:r>
          </a:p>
          <a:p>
            <a:pPr>
              <a:lnSpc>
                <a:spcPct val="150000"/>
              </a:lnSpc>
            </a:pPr>
            <a:r>
              <a:rPr lang="fr-FR" dirty="0" smtClean="0"/>
              <a:t>Plus récemment, les thérapies cognitives ont été proposées dans cette indication: les thérapies de restructuration cognitive ou technique d’exposition in vivo</a:t>
            </a:r>
          </a:p>
          <a:p>
            <a:pPr>
              <a:lnSpc>
                <a:spcPct val="150000"/>
              </a:lnSpc>
            </a:pPr>
            <a:r>
              <a:rPr lang="fr-FR" dirty="0" smtClean="0"/>
              <a:t>Pour certains, les psychothérapies d’inspiration analytique gardent une place dans le traitement.</a:t>
            </a:r>
          </a:p>
          <a:p>
            <a:endParaRPr lang="fr-FR" dirty="0"/>
          </a:p>
        </p:txBody>
      </p:sp>
    </p:spTree>
    <p:extLst>
      <p:ext uri="{BB962C8B-B14F-4D97-AF65-F5344CB8AC3E}">
        <p14:creationId xmlns:p14="http://schemas.microsoft.com/office/powerpoint/2010/main" xmlns="" val="1565181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395785"/>
            <a:ext cx="8915400" cy="5515437"/>
          </a:xfrm>
        </p:spPr>
        <p:txBody>
          <a:bodyPr>
            <a:normAutofit/>
          </a:bodyPr>
          <a:lstStyle/>
          <a:p>
            <a:pPr marL="0" indent="0">
              <a:lnSpc>
                <a:spcPct val="150000"/>
              </a:lnSpc>
              <a:buNone/>
            </a:pPr>
            <a:r>
              <a:rPr lang="fr-FR" sz="2400" b="1" dirty="0" smtClean="0">
                <a:solidFill>
                  <a:srgbClr val="00B050"/>
                </a:solidFill>
              </a:rPr>
              <a:t>5- Surveillance :</a:t>
            </a:r>
          </a:p>
          <a:p>
            <a:pPr>
              <a:lnSpc>
                <a:spcPct val="150000"/>
              </a:lnSpc>
            </a:pPr>
            <a:r>
              <a:rPr lang="fr-FR" dirty="0" smtClean="0"/>
              <a:t>Surveillance hémodynamiques: constantes vitales : état de conscience, TA, FC,</a:t>
            </a:r>
          </a:p>
          <a:p>
            <a:pPr>
              <a:lnSpc>
                <a:spcPct val="150000"/>
              </a:lnSpc>
            </a:pPr>
            <a:r>
              <a:rPr lang="fr-FR" dirty="0" smtClean="0"/>
              <a:t>FR et température.</a:t>
            </a:r>
          </a:p>
          <a:p>
            <a:pPr>
              <a:lnSpc>
                <a:spcPct val="150000"/>
              </a:lnSpc>
            </a:pPr>
            <a:r>
              <a:rPr lang="fr-FR" dirty="0" smtClean="0"/>
              <a:t>Surveillance des comportements du patient: instabilité, risque suicidaire</a:t>
            </a:r>
          </a:p>
          <a:p>
            <a:pPr>
              <a:lnSpc>
                <a:spcPct val="150000"/>
              </a:lnSpc>
            </a:pPr>
            <a:r>
              <a:rPr lang="fr-FR" dirty="0" smtClean="0"/>
              <a:t>Surveillance par des rendez-vous rapprochés est importante car une crise d’angoisse peut ne pas être isolée et devenir un trouble panique constitué avec une évolution en poussées-rémissions selon les évènements stressants de la vie du sujet.</a:t>
            </a:r>
          </a:p>
          <a:p>
            <a:endParaRPr lang="fr-FR" dirty="0"/>
          </a:p>
        </p:txBody>
      </p:sp>
    </p:spTree>
    <p:extLst>
      <p:ext uri="{BB962C8B-B14F-4D97-AF65-F5344CB8AC3E}">
        <p14:creationId xmlns:p14="http://schemas.microsoft.com/office/powerpoint/2010/main" xmlns="" val="2477208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600" b="1" dirty="0" smtClean="0"/>
              <a:t>Plan</a:t>
            </a:r>
            <a:endParaRPr lang="fr-FR" sz="6600" b="1" dirty="0"/>
          </a:p>
        </p:txBody>
      </p:sp>
      <p:sp>
        <p:nvSpPr>
          <p:cNvPr id="3" name="Espace réservé du contenu 2"/>
          <p:cNvSpPr>
            <a:spLocks noGrp="1"/>
          </p:cNvSpPr>
          <p:nvPr>
            <p:ph idx="1"/>
          </p:nvPr>
        </p:nvSpPr>
        <p:spPr/>
        <p:txBody>
          <a:bodyPr/>
          <a:lstStyle/>
          <a:p>
            <a:pPr marL="0" indent="0">
              <a:lnSpc>
                <a:spcPct val="150000"/>
              </a:lnSpc>
              <a:buNone/>
            </a:pPr>
            <a:r>
              <a:rPr lang="fr-FR" sz="3600" b="1" dirty="0" smtClean="0"/>
              <a:t>I-Introduction</a:t>
            </a:r>
          </a:p>
          <a:p>
            <a:pPr marL="0" indent="0">
              <a:lnSpc>
                <a:spcPct val="150000"/>
              </a:lnSpc>
              <a:buNone/>
            </a:pPr>
            <a:r>
              <a:rPr lang="fr-FR" sz="3600" b="1" dirty="0" smtClean="0"/>
              <a:t>II-CAT diagnostique</a:t>
            </a:r>
          </a:p>
          <a:p>
            <a:pPr marL="0" indent="0">
              <a:lnSpc>
                <a:spcPct val="150000"/>
              </a:lnSpc>
              <a:buNone/>
            </a:pPr>
            <a:r>
              <a:rPr lang="fr-FR" sz="3600" b="1" dirty="0" smtClean="0"/>
              <a:t>III-CAT thérapeutique</a:t>
            </a:r>
          </a:p>
          <a:p>
            <a:pPr marL="0" indent="0">
              <a:lnSpc>
                <a:spcPct val="150000"/>
              </a:lnSpc>
              <a:buNone/>
            </a:pPr>
            <a:r>
              <a:rPr lang="fr-FR" sz="3600" b="1" dirty="0" smtClean="0"/>
              <a:t>IV-Conclusion</a:t>
            </a:r>
          </a:p>
          <a:p>
            <a:endParaRPr lang="fr-FR" dirty="0"/>
          </a:p>
        </p:txBody>
      </p:sp>
    </p:spTree>
    <p:extLst>
      <p:ext uri="{BB962C8B-B14F-4D97-AF65-F5344CB8AC3E}">
        <p14:creationId xmlns:p14="http://schemas.microsoft.com/office/powerpoint/2010/main" xmlns="" val="674352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t>I-Introduction</a:t>
            </a:r>
            <a:endParaRPr lang="fr-FR" sz="4800" b="1" dirty="0"/>
          </a:p>
        </p:txBody>
      </p:sp>
      <p:sp>
        <p:nvSpPr>
          <p:cNvPr id="3" name="Espace réservé du contenu 2"/>
          <p:cNvSpPr>
            <a:spLocks noGrp="1"/>
          </p:cNvSpPr>
          <p:nvPr>
            <p:ph idx="1"/>
          </p:nvPr>
        </p:nvSpPr>
        <p:spPr>
          <a:xfrm>
            <a:off x="2589212" y="1473958"/>
            <a:ext cx="8915400" cy="5158854"/>
          </a:xfrm>
        </p:spPr>
        <p:txBody>
          <a:bodyPr>
            <a:normAutofit/>
          </a:bodyPr>
          <a:lstStyle/>
          <a:p>
            <a:pPr>
              <a:lnSpc>
                <a:spcPct val="150000"/>
              </a:lnSpc>
            </a:pPr>
            <a:r>
              <a:rPr lang="fr-MA" sz="2400" dirty="0"/>
              <a:t>La crise d’angoisse aigue est un état critique où l’angoisse se manifeste de façon brutale, intense et limitée dans le temps.</a:t>
            </a:r>
            <a:endParaRPr lang="fr-FR" sz="2400" dirty="0"/>
          </a:p>
          <a:p>
            <a:pPr>
              <a:lnSpc>
                <a:spcPct val="150000"/>
              </a:lnSpc>
            </a:pPr>
            <a:r>
              <a:rPr lang="fr-MA" sz="2400" dirty="0"/>
              <a:t>Il s’agit d’une </a:t>
            </a:r>
            <a:r>
              <a:rPr lang="fr-MA" sz="2400" b="1" dirty="0"/>
              <a:t>« peur sans objet apparent légitime, avec sentiment pénible d’attente », la crainte d’un danger imprécis, un sentiment d’insécurité indéfinissable</a:t>
            </a:r>
            <a:r>
              <a:rPr lang="fr-MA" sz="2400" dirty="0"/>
              <a:t>. Elle associe des manifestations </a:t>
            </a:r>
            <a:r>
              <a:rPr lang="fr-MA" sz="2400" b="1" dirty="0"/>
              <a:t>psychiques</a:t>
            </a:r>
            <a:r>
              <a:rPr lang="fr-MA" sz="2400" dirty="0"/>
              <a:t> et </a:t>
            </a:r>
            <a:r>
              <a:rPr lang="fr-MA" sz="2400" b="1" dirty="0"/>
              <a:t>somatiques</a:t>
            </a:r>
            <a:r>
              <a:rPr lang="fr-MA" sz="2400" dirty="0"/>
              <a:t> (neurovégétatives).</a:t>
            </a:r>
            <a:endParaRPr lang="fr-FR" sz="2400" dirty="0"/>
          </a:p>
          <a:p>
            <a:pPr marL="0" indent="0">
              <a:buNone/>
            </a:pPr>
            <a:endParaRPr lang="fr-FR" dirty="0"/>
          </a:p>
        </p:txBody>
      </p:sp>
    </p:spTree>
    <p:extLst>
      <p:ext uri="{BB962C8B-B14F-4D97-AF65-F5344CB8AC3E}">
        <p14:creationId xmlns:p14="http://schemas.microsoft.com/office/powerpoint/2010/main" xmlns="" val="2640066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400" b="1" dirty="0" smtClean="0"/>
              <a:t>II-CAT diagnostique</a:t>
            </a:r>
            <a:endParaRPr lang="fr-FR" sz="4400" b="1" dirty="0"/>
          </a:p>
        </p:txBody>
      </p:sp>
      <p:sp>
        <p:nvSpPr>
          <p:cNvPr id="3" name="Espace réservé du contenu 2"/>
          <p:cNvSpPr>
            <a:spLocks noGrp="1"/>
          </p:cNvSpPr>
          <p:nvPr>
            <p:ph idx="1"/>
          </p:nvPr>
        </p:nvSpPr>
        <p:spPr>
          <a:xfrm>
            <a:off x="2589212" y="1364775"/>
            <a:ext cx="8915400" cy="5186149"/>
          </a:xfrm>
        </p:spPr>
        <p:txBody>
          <a:bodyPr>
            <a:normAutofit/>
          </a:bodyPr>
          <a:lstStyle/>
          <a:p>
            <a:pPr marL="0" indent="0">
              <a:buNone/>
            </a:pPr>
            <a:r>
              <a:rPr lang="fr-MA" sz="2400" b="1" dirty="0">
                <a:solidFill>
                  <a:srgbClr val="00B050"/>
                </a:solidFill>
              </a:rPr>
              <a:t>1-Diagnostic positif</a:t>
            </a:r>
            <a:endParaRPr lang="fr-FR" sz="2400" dirty="0">
              <a:solidFill>
                <a:srgbClr val="00B050"/>
              </a:solidFill>
            </a:endParaRPr>
          </a:p>
          <a:p>
            <a:pPr>
              <a:lnSpc>
                <a:spcPct val="150000"/>
              </a:lnSpc>
            </a:pPr>
            <a:r>
              <a:rPr lang="fr-MA" dirty="0"/>
              <a:t>Le début est brutal, </a:t>
            </a:r>
            <a:r>
              <a:rPr lang="fr-MA" dirty="0" smtClean="0"/>
              <a:t>sans </a:t>
            </a:r>
            <a:r>
              <a:rPr lang="fr-MA" dirty="0"/>
              <a:t>cause déclenchante apparente, rapidement progressif, ressenti comme un malaise généralisé, atteignant son acmé en moins de 10 minutes, </a:t>
            </a:r>
            <a:r>
              <a:rPr lang="fr-FR" dirty="0"/>
              <a:t>tandis que la 1</a:t>
            </a:r>
            <a:r>
              <a:rPr lang="fr-FR" baseline="30000" dirty="0"/>
              <a:t>ère</a:t>
            </a:r>
            <a:r>
              <a:rPr lang="fr-FR" dirty="0"/>
              <a:t> crise sera précédée le plus souvent par un facteur déclenchant.</a:t>
            </a:r>
          </a:p>
          <a:p>
            <a:pPr>
              <a:lnSpc>
                <a:spcPct val="150000"/>
              </a:lnSpc>
            </a:pPr>
            <a:r>
              <a:rPr lang="fr-MA" dirty="0"/>
              <a:t>Le tableau clinique est dominé par des signes somatiques, expliquant le recours exceptionnel au psychiatre en première intention.</a:t>
            </a:r>
            <a:endParaRPr lang="fr-FR" dirty="0"/>
          </a:p>
          <a:p>
            <a:pPr>
              <a:lnSpc>
                <a:spcPct val="150000"/>
              </a:lnSpc>
            </a:pPr>
            <a:r>
              <a:rPr lang="fr-MA" dirty="0"/>
              <a:t>La durée de la crise est généralement courte pouvant durer quelques heures chez certains patients.</a:t>
            </a:r>
            <a:endParaRPr lang="fr-FR" dirty="0"/>
          </a:p>
          <a:p>
            <a:pPr>
              <a:lnSpc>
                <a:spcPct val="150000"/>
              </a:lnSpc>
            </a:pPr>
            <a:r>
              <a:rPr lang="fr-MA" dirty="0"/>
              <a:t>L’intensité des symptômes décroit ensuite progressivement avec une sensation de soulagement et souvent associée à une asthénie.</a:t>
            </a:r>
            <a:endParaRPr lang="fr-FR" dirty="0"/>
          </a:p>
          <a:p>
            <a:pPr marL="0" indent="0">
              <a:buNone/>
            </a:pPr>
            <a:endParaRPr lang="fr-FR" dirty="0"/>
          </a:p>
        </p:txBody>
      </p:sp>
    </p:spTree>
    <p:extLst>
      <p:ext uri="{BB962C8B-B14F-4D97-AF65-F5344CB8AC3E}">
        <p14:creationId xmlns:p14="http://schemas.microsoft.com/office/powerpoint/2010/main" xmlns="" val="3432463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286603"/>
            <a:ext cx="8915400" cy="6237027"/>
          </a:xfrm>
        </p:spPr>
        <p:txBody>
          <a:bodyPr>
            <a:normAutofit fontScale="92500" lnSpcReduction="10000"/>
          </a:bodyPr>
          <a:lstStyle/>
          <a:p>
            <a:pPr marL="0" indent="0">
              <a:buNone/>
            </a:pPr>
            <a:r>
              <a:rPr lang="fr-MA" sz="2600" b="1" dirty="0">
                <a:solidFill>
                  <a:srgbClr val="C00000"/>
                </a:solidFill>
              </a:rPr>
              <a:t>A-Manifestations somatiques</a:t>
            </a:r>
            <a:endParaRPr lang="fr-FR" sz="2600" dirty="0">
              <a:solidFill>
                <a:srgbClr val="C00000"/>
              </a:solidFill>
            </a:endParaRPr>
          </a:p>
          <a:p>
            <a:pPr lvl="0">
              <a:lnSpc>
                <a:spcPct val="150000"/>
              </a:lnSpc>
            </a:pPr>
            <a:r>
              <a:rPr lang="fr-MA" b="1" u="sng" dirty="0" smtClean="0"/>
              <a:t>Cardiovasculaires</a:t>
            </a:r>
            <a:r>
              <a:rPr lang="fr-MA" u="sng" dirty="0"/>
              <a:t> </a:t>
            </a:r>
            <a:r>
              <a:rPr lang="fr-MA" dirty="0"/>
              <a:t>: Tachycardie, palpitations, oppression thoracique, sensations de chaud et froid plus ou moins associées à des troubles vasomoteurs, précordialgies, lipothymie.</a:t>
            </a:r>
            <a:endParaRPr lang="fr-FR" dirty="0"/>
          </a:p>
          <a:p>
            <a:pPr lvl="0">
              <a:lnSpc>
                <a:spcPct val="150000"/>
              </a:lnSpc>
            </a:pPr>
            <a:r>
              <a:rPr lang="fr-MA" b="1" u="sng" dirty="0"/>
              <a:t>Respiratoires</a:t>
            </a:r>
            <a:r>
              <a:rPr lang="fr-MA" u="sng" dirty="0"/>
              <a:t> </a:t>
            </a:r>
            <a:r>
              <a:rPr lang="fr-MA" dirty="0"/>
              <a:t>: Dyspnée, sensation d’étouffement, de manque d’air, d’étranglement, polypnée.</a:t>
            </a:r>
            <a:endParaRPr lang="fr-FR" dirty="0"/>
          </a:p>
          <a:p>
            <a:pPr lvl="0">
              <a:lnSpc>
                <a:spcPct val="150000"/>
              </a:lnSpc>
            </a:pPr>
            <a:r>
              <a:rPr lang="fr-MA" b="1" u="sng" dirty="0"/>
              <a:t>Digestives</a:t>
            </a:r>
            <a:r>
              <a:rPr lang="fr-MA" u="sng" dirty="0"/>
              <a:t> :</a:t>
            </a:r>
            <a:r>
              <a:rPr lang="fr-MA" dirty="0"/>
              <a:t> Sensations de spasmes pharyngés, « boule dans la gorge », barre épigastrique, nausée, douleurs abdominales, diarrhée motrice.</a:t>
            </a:r>
            <a:endParaRPr lang="fr-FR" dirty="0"/>
          </a:p>
          <a:p>
            <a:pPr lvl="0">
              <a:lnSpc>
                <a:spcPct val="150000"/>
              </a:lnSpc>
            </a:pPr>
            <a:r>
              <a:rPr lang="fr-MA" b="1" u="sng" dirty="0"/>
              <a:t>Neuromusculaires et sensorielles</a:t>
            </a:r>
            <a:r>
              <a:rPr lang="fr-MA" dirty="0"/>
              <a:t> : Tremblement des extrémités, tensions musculaires, céphalée, paresthésies, vertiges essentiellement rotatoires avec instabilité, flou visuel, bourdonnement d’oreille.</a:t>
            </a:r>
            <a:endParaRPr lang="fr-FR" dirty="0"/>
          </a:p>
          <a:p>
            <a:pPr lvl="0">
              <a:lnSpc>
                <a:spcPct val="150000"/>
              </a:lnSpc>
            </a:pPr>
            <a:r>
              <a:rPr lang="fr-MA" b="1" u="sng" dirty="0"/>
              <a:t>Génito-urinaires </a:t>
            </a:r>
            <a:r>
              <a:rPr lang="fr-MA" u="sng" dirty="0"/>
              <a:t>:</a:t>
            </a:r>
            <a:r>
              <a:rPr lang="fr-MA" dirty="0"/>
              <a:t> Douleurs abdomino-pelviennes, crise polyurique, cystalgies.</a:t>
            </a:r>
            <a:endParaRPr lang="fr-FR" dirty="0"/>
          </a:p>
          <a:p>
            <a:pPr lvl="0">
              <a:lnSpc>
                <a:spcPct val="150000"/>
              </a:lnSpc>
            </a:pPr>
            <a:r>
              <a:rPr lang="fr-MA" b="1" u="sng" dirty="0"/>
              <a:t>Autres manifestations neurovégétatives </a:t>
            </a:r>
            <a:r>
              <a:rPr lang="fr-MA" u="sng" dirty="0"/>
              <a:t>:</a:t>
            </a:r>
            <a:r>
              <a:rPr lang="fr-MA" dirty="0"/>
              <a:t> Sueurs, mains moites, sécheresse de la bouche.</a:t>
            </a:r>
            <a:endParaRPr lang="fr-FR" dirty="0"/>
          </a:p>
          <a:p>
            <a:pPr marL="0" indent="0">
              <a:buNone/>
            </a:pPr>
            <a:endParaRPr lang="fr-FR" dirty="0"/>
          </a:p>
        </p:txBody>
      </p:sp>
    </p:spTree>
    <p:extLst>
      <p:ext uri="{BB962C8B-B14F-4D97-AF65-F5344CB8AC3E}">
        <p14:creationId xmlns:p14="http://schemas.microsoft.com/office/powerpoint/2010/main" xmlns="" val="442820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218364"/>
            <a:ext cx="8915400" cy="6305266"/>
          </a:xfrm>
        </p:spPr>
        <p:txBody>
          <a:bodyPr>
            <a:normAutofit lnSpcReduction="10000"/>
          </a:bodyPr>
          <a:lstStyle/>
          <a:p>
            <a:pPr marL="0" indent="0">
              <a:lnSpc>
                <a:spcPct val="150000"/>
              </a:lnSpc>
              <a:buNone/>
            </a:pPr>
            <a:r>
              <a:rPr lang="fr-FR" sz="2400" b="1" dirty="0" smtClean="0">
                <a:solidFill>
                  <a:srgbClr val="C00000"/>
                </a:solidFill>
              </a:rPr>
              <a:t>B-Manifestations comportementales</a:t>
            </a:r>
          </a:p>
          <a:p>
            <a:pPr marL="0" indent="0">
              <a:lnSpc>
                <a:spcPct val="150000"/>
              </a:lnSpc>
              <a:buNone/>
            </a:pPr>
            <a:r>
              <a:rPr lang="fr-FR" dirty="0" smtClean="0"/>
              <a:t>Rares, il s’agit le plus souvent d’agitation motrice (crispation, impossibilité de se tenir en place, jusqu’à la crise clastique) et rarement une inhibition motrice (engourdissement de l’activité voir sidération stuporeuse).</a:t>
            </a:r>
          </a:p>
          <a:p>
            <a:pPr marL="0" indent="0">
              <a:lnSpc>
                <a:spcPct val="150000"/>
              </a:lnSpc>
              <a:buNone/>
            </a:pPr>
            <a:r>
              <a:rPr lang="fr-FR" sz="2400" b="1" dirty="0" smtClean="0">
                <a:solidFill>
                  <a:srgbClr val="C00000"/>
                </a:solidFill>
              </a:rPr>
              <a:t>C-Manifestations subjectives</a:t>
            </a:r>
          </a:p>
          <a:p>
            <a:pPr marL="0" indent="0">
              <a:lnSpc>
                <a:spcPct val="150000"/>
              </a:lnSpc>
              <a:buNone/>
            </a:pPr>
            <a:r>
              <a:rPr lang="fr-FR" dirty="0" smtClean="0"/>
              <a:t>Impression de malaise intense, de catastrophe imminente. Peur de mourir, de s’évanouir, de devenir fou, d’avoir une maladie grave, de perdre le contrôle de son comportement, de commettre des actes incongrus, de ne pouvoir être secouru.</a:t>
            </a:r>
          </a:p>
          <a:p>
            <a:pPr marL="0" indent="0">
              <a:lnSpc>
                <a:spcPct val="150000"/>
              </a:lnSpc>
              <a:buNone/>
            </a:pPr>
            <a:r>
              <a:rPr lang="fr-FR" sz="2400" b="1" dirty="0" smtClean="0">
                <a:solidFill>
                  <a:srgbClr val="C00000"/>
                </a:solidFill>
              </a:rPr>
              <a:t>D-Manifestations psychosensorielles : </a:t>
            </a:r>
          </a:p>
          <a:p>
            <a:pPr marL="0" indent="0">
              <a:lnSpc>
                <a:spcPct val="150000"/>
              </a:lnSpc>
              <a:buNone/>
            </a:pPr>
            <a:r>
              <a:rPr lang="fr-FR" dirty="0" smtClean="0"/>
              <a:t>Sentiment de dépersonnalisation ou déréalisation.</a:t>
            </a:r>
          </a:p>
          <a:p>
            <a:pPr marL="0" indent="0">
              <a:lnSpc>
                <a:spcPct val="150000"/>
              </a:lnSpc>
              <a:buNone/>
            </a:pPr>
            <a:r>
              <a:rPr lang="fr-FR" dirty="0" smtClean="0"/>
              <a:t>Symptômes simulant des crises épileptiques avec diminution de la vigilance et déformation des perceptions.</a:t>
            </a:r>
          </a:p>
          <a:p>
            <a:pPr marL="0" indent="0">
              <a:buNone/>
            </a:pPr>
            <a:endParaRPr lang="fr-FR" dirty="0"/>
          </a:p>
        </p:txBody>
      </p:sp>
    </p:spTree>
    <p:extLst>
      <p:ext uri="{BB962C8B-B14F-4D97-AF65-F5344CB8AC3E}">
        <p14:creationId xmlns:p14="http://schemas.microsoft.com/office/powerpoint/2010/main" xmlns="" val="4179146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201029"/>
            <a:ext cx="8911687" cy="686075"/>
          </a:xfrm>
        </p:spPr>
        <p:txBody>
          <a:bodyPr/>
          <a:lstStyle/>
          <a:p>
            <a:r>
              <a:rPr lang="fr-FR" b="1" dirty="0" smtClean="0"/>
              <a:t>2-Etiologies et diagnostic différentiel</a:t>
            </a:r>
            <a:endParaRPr lang="fr-FR" b="1" dirty="0"/>
          </a:p>
        </p:txBody>
      </p:sp>
      <p:sp>
        <p:nvSpPr>
          <p:cNvPr id="3" name="Espace réservé du contenu 2"/>
          <p:cNvSpPr>
            <a:spLocks noGrp="1"/>
          </p:cNvSpPr>
          <p:nvPr>
            <p:ph idx="1"/>
          </p:nvPr>
        </p:nvSpPr>
        <p:spPr>
          <a:xfrm>
            <a:off x="2589212" y="887105"/>
            <a:ext cx="8915400" cy="5622878"/>
          </a:xfrm>
        </p:spPr>
        <p:txBody>
          <a:bodyPr>
            <a:normAutofit/>
          </a:bodyPr>
          <a:lstStyle/>
          <a:p>
            <a:pPr marL="0" indent="0">
              <a:buNone/>
            </a:pPr>
            <a:r>
              <a:rPr lang="fr-MA" sz="2200" b="1" u="sng" dirty="0">
                <a:solidFill>
                  <a:srgbClr val="00B050"/>
                </a:solidFill>
              </a:rPr>
              <a:t>Crise d’angoisse secondaire à une pathologie somatique</a:t>
            </a:r>
            <a:endParaRPr lang="fr-FR" sz="2200" b="1" dirty="0">
              <a:solidFill>
                <a:srgbClr val="00B050"/>
              </a:solidFill>
            </a:endParaRPr>
          </a:p>
          <a:p>
            <a:pPr lvl="0"/>
            <a:r>
              <a:rPr lang="fr-MA" b="1" dirty="0"/>
              <a:t>Urgence médicale</a:t>
            </a:r>
            <a:r>
              <a:rPr lang="fr-MA" dirty="0"/>
              <a:t> : confusion mentale, hyperthyroïdie, hyperparathyroïdie, hypoglycémie, phéochromocytome, infarctus du myocarde, embolie pulmonaire, trouble du rythme.</a:t>
            </a:r>
            <a:endParaRPr lang="fr-FR" dirty="0"/>
          </a:p>
          <a:p>
            <a:pPr lvl="0"/>
            <a:r>
              <a:rPr lang="fr-MA" b="1" dirty="0"/>
              <a:t>Urgence chirurgicale</a:t>
            </a:r>
            <a:r>
              <a:rPr lang="fr-MA" dirty="0"/>
              <a:t> : abdominale, neurologique, vasculaire.</a:t>
            </a:r>
            <a:endParaRPr lang="fr-FR" dirty="0"/>
          </a:p>
          <a:p>
            <a:pPr lvl="0"/>
            <a:r>
              <a:rPr lang="fr-MA" b="1" dirty="0"/>
              <a:t>Prise de toxique</a:t>
            </a:r>
            <a:r>
              <a:rPr lang="fr-MA" dirty="0"/>
              <a:t> : amphétamines, cannabis, alcool, caféine, bêta stimulants, théophylline…</a:t>
            </a:r>
            <a:endParaRPr lang="fr-FR" dirty="0"/>
          </a:p>
          <a:p>
            <a:pPr lvl="0"/>
            <a:r>
              <a:rPr lang="fr-MA" b="1" dirty="0"/>
              <a:t>Sevrage</a:t>
            </a:r>
            <a:r>
              <a:rPr lang="fr-MA" dirty="0"/>
              <a:t> : alcool, opiacé : barbiturique, benzodiazépine.</a:t>
            </a:r>
            <a:endParaRPr lang="fr-FR" dirty="0"/>
          </a:p>
          <a:p>
            <a:pPr marL="0" indent="0">
              <a:buNone/>
            </a:pPr>
            <a:r>
              <a:rPr lang="fr-MA" sz="2000" b="1" u="sng" dirty="0">
                <a:solidFill>
                  <a:srgbClr val="00B050"/>
                </a:solidFill>
              </a:rPr>
              <a:t>Crise d’angoisse entrant dans le cadre d’une affection psychiatrique</a:t>
            </a:r>
            <a:endParaRPr lang="fr-FR" sz="2000" b="1" dirty="0">
              <a:solidFill>
                <a:srgbClr val="00B050"/>
              </a:solidFill>
            </a:endParaRPr>
          </a:p>
          <a:p>
            <a:pPr lvl="0"/>
            <a:r>
              <a:rPr lang="fr-MA" b="1" dirty="0"/>
              <a:t>Troubles anxieux au long cours</a:t>
            </a:r>
            <a:r>
              <a:rPr lang="fr-MA" dirty="0"/>
              <a:t> : trouble panique, trouble obsessionnel-compulsif, trouble phobique, hystérie, état de stress post-traumatique.</a:t>
            </a:r>
            <a:endParaRPr lang="fr-FR" dirty="0"/>
          </a:p>
          <a:p>
            <a:pPr lvl="0"/>
            <a:r>
              <a:rPr lang="fr-MA" b="1" dirty="0"/>
              <a:t>Trouble dépressif de l’humeur</a:t>
            </a:r>
            <a:r>
              <a:rPr lang="fr-MA" dirty="0"/>
              <a:t> : mélancolie anxieuse ; la crise d’angoisse ou raptus favorise le passage à l’acte suicidaire.</a:t>
            </a:r>
            <a:endParaRPr lang="fr-FR" dirty="0"/>
          </a:p>
          <a:p>
            <a:pPr lvl="0"/>
            <a:r>
              <a:rPr lang="fr-MA" b="1" dirty="0"/>
              <a:t>Trouble psychotique</a:t>
            </a:r>
            <a:r>
              <a:rPr lang="fr-MA" dirty="0"/>
              <a:t> : schizophrénie, bouffée délirante aiguë.</a:t>
            </a:r>
            <a:endParaRPr lang="fr-FR" dirty="0"/>
          </a:p>
          <a:p>
            <a:pPr lvl="0"/>
            <a:r>
              <a:rPr lang="fr-MA" b="1" dirty="0"/>
              <a:t>Anxiété réactionnelle</a:t>
            </a:r>
            <a:r>
              <a:rPr lang="fr-MA" dirty="0"/>
              <a:t> au décours d’une situation conflictuelle.</a:t>
            </a:r>
            <a:endParaRPr lang="fr-FR" dirty="0"/>
          </a:p>
          <a:p>
            <a:endParaRPr lang="fr-FR" dirty="0"/>
          </a:p>
        </p:txBody>
      </p:sp>
    </p:spTree>
    <p:extLst>
      <p:ext uri="{BB962C8B-B14F-4D97-AF65-F5344CB8AC3E}">
        <p14:creationId xmlns:p14="http://schemas.microsoft.com/office/powerpoint/2010/main" xmlns="" val="1716948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III-CAT thérapeutique</a:t>
            </a:r>
            <a:endParaRPr lang="fr-FR" dirty="0"/>
          </a:p>
        </p:txBody>
      </p:sp>
      <p:sp>
        <p:nvSpPr>
          <p:cNvPr id="3" name="Espace réservé du contenu 2"/>
          <p:cNvSpPr>
            <a:spLocks noGrp="1"/>
          </p:cNvSpPr>
          <p:nvPr>
            <p:ph idx="1"/>
          </p:nvPr>
        </p:nvSpPr>
        <p:spPr>
          <a:xfrm>
            <a:off x="2589212" y="1378424"/>
            <a:ext cx="8915400" cy="5049672"/>
          </a:xfrm>
        </p:spPr>
        <p:txBody>
          <a:bodyPr>
            <a:normAutofit/>
          </a:bodyPr>
          <a:lstStyle/>
          <a:p>
            <a:pPr>
              <a:lnSpc>
                <a:spcPct val="150000"/>
              </a:lnSpc>
            </a:pPr>
            <a:r>
              <a:rPr lang="fr-FR" dirty="0"/>
              <a:t>Abord du patient</a:t>
            </a:r>
          </a:p>
          <a:p>
            <a:pPr lvl="0">
              <a:lnSpc>
                <a:spcPct val="150000"/>
              </a:lnSpc>
            </a:pPr>
            <a:r>
              <a:rPr lang="fr-FR" dirty="0"/>
              <a:t>La crise d’angoisse est souvent sensible à la réassurance médicale.</a:t>
            </a:r>
          </a:p>
          <a:p>
            <a:pPr lvl="0">
              <a:lnSpc>
                <a:spcPct val="150000"/>
              </a:lnSpc>
            </a:pPr>
            <a:r>
              <a:rPr lang="fr-FR" dirty="0"/>
              <a:t>Rassurer le patient, notamment par rapport à l’absence de risque vital, et en </a:t>
            </a:r>
            <a:r>
              <a:rPr lang="fr-FR" dirty="0" smtClean="0"/>
              <a:t>lui expliquant </a:t>
            </a:r>
            <a:r>
              <a:rPr lang="fr-FR" dirty="0"/>
              <a:t>la nature de son trouble</a:t>
            </a:r>
          </a:p>
          <a:p>
            <a:pPr lvl="0">
              <a:lnSpc>
                <a:spcPct val="150000"/>
              </a:lnSpc>
            </a:pPr>
            <a:r>
              <a:rPr lang="fr-FR" dirty="0"/>
              <a:t>Adopter une Attitude calme et compréhensive permettant au patient de verbaliser son angoisse.</a:t>
            </a:r>
          </a:p>
          <a:p>
            <a:pPr lvl="0">
              <a:lnSpc>
                <a:spcPct val="150000"/>
              </a:lnSpc>
            </a:pPr>
            <a:r>
              <a:rPr lang="fr-FR" dirty="0"/>
              <a:t>Techniques de relaxation par contrôle de la respiration.</a:t>
            </a:r>
          </a:p>
          <a:p>
            <a:pPr lvl="0">
              <a:lnSpc>
                <a:spcPct val="150000"/>
              </a:lnSpc>
            </a:pPr>
            <a:r>
              <a:rPr lang="fr-FR" dirty="0"/>
              <a:t>Mise à l’écart d’un entourage trop </a:t>
            </a:r>
            <a:r>
              <a:rPr lang="fr-FR" dirty="0" smtClean="0"/>
              <a:t>anxiogène </a:t>
            </a:r>
            <a:r>
              <a:rPr lang="fr-FR" dirty="0"/>
              <a:t>et la réalisation d’un examen somatique (pour éliminer une cause organique) aboutissent souvent à une sédation de l’anxiété</a:t>
            </a:r>
          </a:p>
          <a:p>
            <a:pPr marL="0" indent="0">
              <a:buNone/>
            </a:pPr>
            <a:endParaRPr lang="fr-FR" dirty="0"/>
          </a:p>
        </p:txBody>
      </p:sp>
    </p:spTree>
    <p:extLst>
      <p:ext uri="{BB962C8B-B14F-4D97-AF65-F5344CB8AC3E}">
        <p14:creationId xmlns:p14="http://schemas.microsoft.com/office/powerpoint/2010/main" xmlns="" val="175758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559558"/>
            <a:ext cx="8915400" cy="5841242"/>
          </a:xfrm>
        </p:spPr>
        <p:txBody>
          <a:bodyPr>
            <a:normAutofit/>
          </a:bodyPr>
          <a:lstStyle/>
          <a:p>
            <a:pPr marL="0" indent="0">
              <a:lnSpc>
                <a:spcPct val="150000"/>
              </a:lnSpc>
              <a:buNone/>
            </a:pPr>
            <a:r>
              <a:rPr lang="fr-FR" sz="2000" b="1" dirty="0">
                <a:solidFill>
                  <a:srgbClr val="00B050"/>
                </a:solidFill>
              </a:rPr>
              <a:t>1‐ Hospitalisation si :</a:t>
            </a:r>
            <a:r>
              <a:rPr lang="fr-FR" dirty="0"/>
              <a:t/>
            </a:r>
            <a:br>
              <a:rPr lang="fr-FR" dirty="0"/>
            </a:br>
            <a:r>
              <a:rPr lang="fr-FR" dirty="0">
                <a:sym typeface="Symbol" panose="05050102010706020507" pitchFamily="18" charset="2"/>
              </a:rPr>
              <a:t></a:t>
            </a:r>
            <a:r>
              <a:rPr lang="fr-FR" dirty="0"/>
              <a:t> </a:t>
            </a:r>
            <a:r>
              <a:rPr lang="fr-FR" dirty="0" smtClean="0"/>
              <a:t>Risque </a:t>
            </a:r>
            <a:r>
              <a:rPr lang="fr-FR" dirty="0"/>
              <a:t>de TS</a:t>
            </a:r>
            <a:br>
              <a:rPr lang="fr-FR" dirty="0"/>
            </a:br>
            <a:r>
              <a:rPr lang="fr-FR" dirty="0">
                <a:sym typeface="Symbol" panose="05050102010706020507" pitchFamily="18" charset="2"/>
              </a:rPr>
              <a:t></a:t>
            </a:r>
            <a:r>
              <a:rPr lang="fr-FR" dirty="0"/>
              <a:t> Crises d’angoisses psychotiques (par risque de troubles de comportement)</a:t>
            </a:r>
            <a:br>
              <a:rPr lang="fr-FR" dirty="0"/>
            </a:br>
            <a:r>
              <a:rPr lang="fr-FR" dirty="0">
                <a:sym typeface="Symbol" panose="05050102010706020507" pitchFamily="18" charset="2"/>
              </a:rPr>
              <a:t></a:t>
            </a:r>
            <a:r>
              <a:rPr lang="fr-FR" dirty="0"/>
              <a:t> Crises d’angoisse sévères résistantes à la réassurance </a:t>
            </a:r>
            <a:r>
              <a:rPr lang="fr-FR" dirty="0" smtClean="0"/>
              <a:t>médicale.</a:t>
            </a:r>
            <a:r>
              <a:rPr lang="fr-FR" dirty="0"/>
              <a:t/>
            </a:r>
            <a:br>
              <a:rPr lang="fr-FR" dirty="0"/>
            </a:br>
            <a:r>
              <a:rPr lang="fr-FR" b="1" dirty="0">
                <a:solidFill>
                  <a:srgbClr val="00B050"/>
                </a:solidFill>
              </a:rPr>
              <a:t>2‐ Traitement curatif immédiat des crises aigues </a:t>
            </a:r>
            <a:r>
              <a:rPr lang="fr-FR" dirty="0"/>
              <a:t>:(si réassurance inefficace)</a:t>
            </a:r>
            <a:br>
              <a:rPr lang="fr-FR" dirty="0"/>
            </a:br>
            <a:r>
              <a:rPr lang="fr-FR" dirty="0">
                <a:sym typeface="Symbol" panose="05050102010706020507" pitchFamily="18" charset="2"/>
              </a:rPr>
              <a:t></a:t>
            </a:r>
            <a:r>
              <a:rPr lang="fr-FR" dirty="0"/>
              <a:t> Les crises d’angoisses sont spontanément résolutives.</a:t>
            </a:r>
            <a:br>
              <a:rPr lang="fr-FR" dirty="0"/>
            </a:br>
            <a:r>
              <a:rPr lang="fr-FR" dirty="0">
                <a:sym typeface="Symbol" panose="05050102010706020507" pitchFamily="18" charset="2"/>
              </a:rPr>
              <a:t></a:t>
            </a:r>
            <a:r>
              <a:rPr lang="fr-FR" dirty="0"/>
              <a:t> Leur traitement repose sur une attitude apaisante de l’entourage et du médecin, ainsi que l’administration d’anxiolytiques par voie orale (plus rapide) ou intramusculaire (effet placebo): diazépam →10 à 20 mg.</a:t>
            </a:r>
            <a:br>
              <a:rPr lang="fr-FR" dirty="0"/>
            </a:br>
            <a:r>
              <a:rPr lang="fr-FR" dirty="0">
                <a:sym typeface="Symbol" panose="05050102010706020507" pitchFamily="18" charset="2"/>
              </a:rPr>
              <a:t></a:t>
            </a:r>
            <a:r>
              <a:rPr lang="fr-FR" dirty="0"/>
              <a:t> La voie intraveineuse est dangereuse, car elle risque d’entraîner une dépression respiratoire.</a:t>
            </a:r>
          </a:p>
          <a:p>
            <a:pPr marL="0" indent="0">
              <a:buNone/>
            </a:pPr>
            <a:endParaRPr lang="fr-FR" dirty="0"/>
          </a:p>
        </p:txBody>
      </p:sp>
    </p:spTree>
    <p:extLst>
      <p:ext uri="{BB962C8B-B14F-4D97-AF65-F5344CB8AC3E}">
        <p14:creationId xmlns:p14="http://schemas.microsoft.com/office/powerpoint/2010/main" xmlns="" val="17141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95</TotalTime>
  <Words>619</Words>
  <Application>Microsoft Office PowerPoint</Application>
  <PresentationFormat>Personnalisé</PresentationFormat>
  <Paragraphs>65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Brin</vt:lpstr>
      <vt:lpstr>Conduite à tenir devant un sujet angoissé</vt:lpstr>
      <vt:lpstr>Plan</vt:lpstr>
      <vt:lpstr>I-Introduction</vt:lpstr>
      <vt:lpstr>II-CAT diagnostique</vt:lpstr>
      <vt:lpstr>Diapositive 5</vt:lpstr>
      <vt:lpstr>Diapositive 6</vt:lpstr>
      <vt:lpstr>2-Etiologies et diagnostic différentiel</vt:lpstr>
      <vt:lpstr>III-CAT thérapeutique</vt:lpstr>
      <vt:lpstr>Diapositive 9</vt:lpstr>
      <vt:lpstr>Diapositive 10</vt:lpstr>
      <vt:lpstr>Diapositive 11</vt:lpstr>
      <vt:lpstr>Diapositive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Conduite à tenir devant un sujet angoissé</dc:title>
  <dc:creator>jaraalrd</dc:creator>
  <cp:lastModifiedBy>pc09</cp:lastModifiedBy>
  <cp:revision>20</cp:revision>
  <dcterms:created xsi:type="dcterms:W3CDTF">2020-12-16T17:03:13Z</dcterms:created>
  <dcterms:modified xsi:type="dcterms:W3CDTF">2021-02-05T09:56:29Z</dcterms:modified>
</cp:coreProperties>
</file>