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5" r:id="rId15"/>
    <p:sldId id="270" r:id="rId16"/>
    <p:sldId id="271" r:id="rId17"/>
    <p:sldId id="272" r:id="rId18"/>
    <p:sldId id="274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87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33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55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41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69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88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05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55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43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218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06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368C6-2F6F-4478-8F57-11823D86FAA3}" type="datetimeFigureOut">
              <a:rPr lang="fr-FR" smtClean="0"/>
              <a:t>30/12/2020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054E4-179A-4074-911C-DB1BE1A2CB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04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498599"/>
            <a:ext cx="9144000" cy="179546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CAT devant tentative de suicide</a:t>
            </a:r>
            <a:endParaRPr lang="fr-F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Dr laaraj hicham</a:t>
            </a:r>
          </a:p>
          <a:p>
            <a:r>
              <a:rPr lang="fr-FR" dirty="0" smtClean="0"/>
              <a:t>Service de psychiatrie – CHU AGADIR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51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6100"/>
            <a:ext cx="10515600" cy="4775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2) Signes </a:t>
            </a:r>
            <a:r>
              <a:rPr lang="fr-FR" b="1" dirty="0">
                <a:solidFill>
                  <a:srgbClr val="00B050"/>
                </a:solidFill>
              </a:rPr>
              <a:t>évocateurs d’une crise suicidaire</a:t>
            </a:r>
          </a:p>
          <a:p>
            <a:pPr lvl="0"/>
            <a:r>
              <a:rPr lang="fr-FR" dirty="0" smtClean="0"/>
              <a:t>Verbalisation </a:t>
            </a:r>
            <a:r>
              <a:rPr lang="fr-FR" dirty="0"/>
              <a:t>des idées suicidaires, parfois allusives</a:t>
            </a:r>
            <a:endParaRPr lang="fr-FR" sz="3600" dirty="0"/>
          </a:p>
          <a:p>
            <a:pPr lvl="0"/>
            <a:r>
              <a:rPr lang="fr-FR" b="1" dirty="0"/>
              <a:t>Attitudes de détresse </a:t>
            </a:r>
            <a:r>
              <a:rPr lang="fr-FR" b="1" dirty="0" smtClean="0"/>
              <a:t>: </a:t>
            </a:r>
            <a:endParaRPr lang="fr-FR" sz="3600" dirty="0" smtClean="0"/>
          </a:p>
          <a:p>
            <a:pPr lvl="1"/>
            <a:r>
              <a:rPr lang="fr-FR" dirty="0" smtClean="0"/>
              <a:t>Anxiété, mimique exprimant la douleur ou la prostration</a:t>
            </a:r>
            <a:endParaRPr lang="fr-FR" sz="3200" dirty="0" smtClean="0"/>
          </a:p>
          <a:p>
            <a:pPr lvl="1"/>
            <a:r>
              <a:rPr lang="fr-FR" dirty="0" smtClean="0"/>
              <a:t>replis </a:t>
            </a:r>
            <a:r>
              <a:rPr lang="fr-FR" dirty="0"/>
              <a:t>sur </a:t>
            </a:r>
            <a:r>
              <a:rPr lang="fr-FR" dirty="0" smtClean="0"/>
              <a:t>soi, désinvestissement </a:t>
            </a:r>
            <a:r>
              <a:rPr lang="fr-FR" dirty="0"/>
              <a:t>des centres d’intérêts habituels</a:t>
            </a:r>
            <a:endParaRPr lang="fr-FR" sz="3200" dirty="0"/>
          </a:p>
          <a:p>
            <a:pPr lvl="1"/>
            <a:r>
              <a:rPr lang="fr-FR" dirty="0" smtClean="0"/>
              <a:t>Addictions, arrêts </a:t>
            </a:r>
            <a:r>
              <a:rPr lang="fr-FR" dirty="0"/>
              <a:t>de </a:t>
            </a:r>
            <a:r>
              <a:rPr lang="fr-FR" dirty="0" smtClean="0"/>
              <a:t>travail</a:t>
            </a:r>
          </a:p>
          <a:p>
            <a:r>
              <a:rPr lang="fr-FR" b="1" dirty="0" smtClean="0"/>
              <a:t>Distorsions </a:t>
            </a:r>
            <a:r>
              <a:rPr lang="fr-FR" b="1" dirty="0"/>
              <a:t>cognitives :</a:t>
            </a:r>
            <a:endParaRPr lang="fr-FR" sz="4000" dirty="0"/>
          </a:p>
          <a:p>
            <a:pPr lvl="1"/>
            <a:r>
              <a:rPr lang="fr-FR" dirty="0"/>
              <a:t>Sentiments d’incurabilité, refus d’être </a:t>
            </a:r>
            <a:r>
              <a:rPr lang="fr-FR" dirty="0" smtClean="0"/>
              <a:t>aidé</a:t>
            </a:r>
            <a:endParaRPr lang="fr-FR" sz="3200" dirty="0"/>
          </a:p>
          <a:p>
            <a:pPr lvl="1"/>
            <a:r>
              <a:rPr lang="fr-FR" dirty="0"/>
              <a:t>Sentiment de dévalorisation, d’indignité</a:t>
            </a:r>
            <a:endParaRPr lang="fr-FR" sz="3200" dirty="0"/>
          </a:p>
          <a:p>
            <a:pPr lvl="0"/>
            <a:r>
              <a:rPr lang="fr-FR" b="1" dirty="0"/>
              <a:t>« Préparatifs » du décès</a:t>
            </a:r>
            <a:endParaRPr lang="fr-FR" sz="3600" dirty="0"/>
          </a:p>
          <a:p>
            <a:pPr lvl="1"/>
            <a:r>
              <a:rPr lang="fr-FR" dirty="0"/>
              <a:t>Recherche d’un moyen pour mettre fin à sa </a:t>
            </a:r>
            <a:r>
              <a:rPr lang="fr-FR" dirty="0" smtClean="0"/>
              <a:t>vie</a:t>
            </a:r>
            <a:endParaRPr lang="fr-FR" sz="3200" dirty="0"/>
          </a:p>
          <a:p>
            <a:pPr lvl="1"/>
            <a:r>
              <a:rPr lang="fr-FR" dirty="0"/>
              <a:t>Rédaction de lettres ou de testament, dont d’objets, discours d’adieu maquillés…</a:t>
            </a:r>
            <a:endParaRPr lang="fr-FR" sz="3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59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654299"/>
            <a:ext cx="10515600" cy="3522663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3) Evaluation </a:t>
            </a:r>
            <a:r>
              <a:rPr lang="fr-FR" b="1" dirty="0">
                <a:solidFill>
                  <a:srgbClr val="00B050"/>
                </a:solidFill>
              </a:rPr>
              <a:t>du risque suicidaire immédiat</a:t>
            </a:r>
          </a:p>
          <a:p>
            <a:r>
              <a:rPr lang="fr-FR" dirty="0"/>
              <a:t>Le risque suicidaire doit être apprécié selon trois dimensions comme le préconise l’ANAES (HAS) depuis 2000 :</a:t>
            </a:r>
          </a:p>
          <a:p>
            <a:pPr lvl="0"/>
            <a:r>
              <a:rPr lang="fr-FR" b="1" dirty="0"/>
              <a:t>Risque théorique</a:t>
            </a:r>
            <a:r>
              <a:rPr lang="fr-FR" dirty="0"/>
              <a:t> : s’appuyant sur des facteurs de risques statistiques.</a:t>
            </a:r>
          </a:p>
          <a:p>
            <a:pPr lvl="0"/>
            <a:r>
              <a:rPr lang="fr-FR" b="1" dirty="0"/>
              <a:t>L’urgence</a:t>
            </a:r>
            <a:r>
              <a:rPr lang="fr-FR" dirty="0"/>
              <a:t> : liée au cas particulier du patient et à l’intensité de la crise.</a:t>
            </a:r>
          </a:p>
          <a:p>
            <a:pPr lvl="0"/>
            <a:r>
              <a:rPr lang="fr-FR" b="1" dirty="0"/>
              <a:t>La dangerosité</a:t>
            </a:r>
            <a:r>
              <a:rPr lang="fr-FR" dirty="0"/>
              <a:t> : liée aux moyens envisagés pour le passage à l’acte et à leur létalité potentielle.</a:t>
            </a:r>
          </a:p>
          <a:p>
            <a:endParaRPr lang="fr-FR" dirty="0"/>
          </a:p>
        </p:txBody>
      </p:sp>
      <p:pic>
        <p:nvPicPr>
          <p:cNvPr id="7" name="Imag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00" y="114300"/>
            <a:ext cx="3848100" cy="238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215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65125"/>
            <a:ext cx="8026400" cy="58118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462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Urgence et dangerosité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680700" cy="4351338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L’urgence </a:t>
            </a:r>
            <a:r>
              <a:rPr lang="fr-FR" dirty="0"/>
              <a:t>et la dangerosité doivent être appréciées sur </a:t>
            </a:r>
            <a:r>
              <a:rPr lang="fr-FR" b="1" dirty="0"/>
              <a:t>6 points clefs</a:t>
            </a:r>
            <a:r>
              <a:rPr lang="fr-FR" dirty="0"/>
              <a:t> :</a:t>
            </a:r>
          </a:p>
          <a:p>
            <a:pPr marL="514350" lvl="0" indent="-514350">
              <a:buFont typeface="+mj-lt"/>
              <a:buAutoNum type="arabicParenR"/>
            </a:pPr>
            <a:r>
              <a:rPr lang="fr-FR" b="1" dirty="0">
                <a:solidFill>
                  <a:srgbClr val="0070C0"/>
                </a:solidFill>
              </a:rPr>
              <a:t>Niveau de souffrance</a:t>
            </a:r>
            <a:r>
              <a:rPr lang="fr-FR" dirty="0"/>
              <a:t> : </a:t>
            </a:r>
            <a:r>
              <a:rPr lang="fr-FR" dirty="0" smtClean="0"/>
              <a:t>désespoir</a:t>
            </a:r>
            <a:r>
              <a:rPr lang="fr-FR" dirty="0"/>
              <a:t>, </a:t>
            </a:r>
            <a:r>
              <a:rPr lang="fr-FR" dirty="0" smtClean="0"/>
              <a:t>sentiment </a:t>
            </a:r>
            <a:r>
              <a:rPr lang="fr-FR" dirty="0"/>
              <a:t>de </a:t>
            </a:r>
            <a:r>
              <a:rPr lang="fr-FR" dirty="0" smtClean="0"/>
              <a:t>dévalorisation, </a:t>
            </a:r>
            <a:r>
              <a:rPr lang="fr-FR" dirty="0"/>
              <a:t>culpabilité.</a:t>
            </a:r>
          </a:p>
          <a:p>
            <a:pPr marL="514350" lvl="0" indent="-514350">
              <a:buFont typeface="+mj-lt"/>
              <a:buAutoNum type="arabicParenR"/>
            </a:pPr>
            <a:r>
              <a:rPr lang="fr-FR" b="1" dirty="0">
                <a:solidFill>
                  <a:srgbClr val="0070C0"/>
                </a:solidFill>
              </a:rPr>
              <a:t>Degré d’intentionnalité </a:t>
            </a:r>
            <a:r>
              <a:rPr lang="fr-FR" b="1" dirty="0"/>
              <a:t>:</a:t>
            </a:r>
            <a:r>
              <a:rPr lang="fr-FR" dirty="0"/>
              <a:t> idées </a:t>
            </a:r>
            <a:r>
              <a:rPr lang="fr-FR" dirty="0" smtClean="0"/>
              <a:t>envahissantes, </a:t>
            </a:r>
            <a:r>
              <a:rPr lang="fr-FR" dirty="0"/>
              <a:t>recherche d’aide, attitude par rapport à des propositions de soins, degré de préparation.</a:t>
            </a:r>
          </a:p>
          <a:p>
            <a:pPr marL="514350" lvl="0" indent="-514350">
              <a:buFont typeface="+mj-lt"/>
              <a:buAutoNum type="arabicParenR"/>
            </a:pPr>
            <a:r>
              <a:rPr lang="fr-FR" b="1" dirty="0">
                <a:solidFill>
                  <a:srgbClr val="0070C0"/>
                </a:solidFill>
              </a:rPr>
              <a:t>Degré d’impulsivité</a:t>
            </a:r>
            <a:r>
              <a:rPr lang="fr-FR" b="1" dirty="0"/>
              <a:t> :</a:t>
            </a:r>
            <a:r>
              <a:rPr lang="fr-FR" dirty="0"/>
              <a:t> </a:t>
            </a:r>
            <a:r>
              <a:rPr lang="fr-FR" dirty="0" smtClean="0"/>
              <a:t>instabilité </a:t>
            </a:r>
            <a:r>
              <a:rPr lang="fr-FR" dirty="0"/>
              <a:t>comportementale, agitation motrice, état de panique, ATCD de passage à l’acte, fugues ou actes violents.</a:t>
            </a:r>
          </a:p>
          <a:p>
            <a:pPr marL="514350" lvl="0" indent="-514350">
              <a:buFont typeface="+mj-lt"/>
              <a:buAutoNum type="arabicParenR"/>
            </a:pPr>
            <a:r>
              <a:rPr lang="fr-FR" b="1" dirty="0">
                <a:solidFill>
                  <a:srgbClr val="0070C0"/>
                </a:solidFill>
              </a:rPr>
              <a:t>Eventuel événement précipitant</a:t>
            </a:r>
            <a:r>
              <a:rPr lang="fr-FR" b="1" dirty="0"/>
              <a:t> :</a:t>
            </a:r>
            <a:r>
              <a:rPr lang="fr-FR" dirty="0"/>
              <a:t> conflit, échec, rupture, deuil.</a:t>
            </a:r>
          </a:p>
          <a:p>
            <a:pPr marL="514350" lvl="0" indent="-514350">
              <a:buFont typeface="+mj-lt"/>
              <a:buAutoNum type="arabicParenR"/>
            </a:pPr>
            <a:r>
              <a:rPr lang="fr-FR" b="1" dirty="0">
                <a:solidFill>
                  <a:srgbClr val="0070C0"/>
                </a:solidFill>
              </a:rPr>
              <a:t>Moyens létaux à disposition</a:t>
            </a:r>
            <a:r>
              <a:rPr lang="fr-FR" dirty="0"/>
              <a:t> : armes à feu, médicaments…</a:t>
            </a:r>
          </a:p>
          <a:p>
            <a:pPr marL="514350" lvl="0" indent="-514350">
              <a:buFont typeface="+mj-lt"/>
              <a:buAutoNum type="arabicParenR"/>
            </a:pPr>
            <a:r>
              <a:rPr lang="fr-FR" b="1" dirty="0">
                <a:solidFill>
                  <a:srgbClr val="0070C0"/>
                </a:solidFill>
              </a:rPr>
              <a:t>Qualité de l’entourage</a:t>
            </a:r>
            <a:r>
              <a:rPr lang="fr-FR" dirty="0"/>
              <a:t> : protecteur, ou au contraire générateur de stress.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5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635798"/>
              </p:ext>
            </p:extLst>
          </p:nvPr>
        </p:nvGraphicFramePr>
        <p:xfrm>
          <a:off x="838200" y="365126"/>
          <a:ext cx="10515600" cy="6231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4426">
                  <a:extLst>
                    <a:ext uri="{9D8B030D-6E8A-4147-A177-3AD203B41FA5}">
                      <a16:colId xmlns:a16="http://schemas.microsoft.com/office/drawing/2014/main" val="3085232069"/>
                    </a:ext>
                  </a:extLst>
                </a:gridCol>
                <a:gridCol w="3505587">
                  <a:extLst>
                    <a:ext uri="{9D8B030D-6E8A-4147-A177-3AD203B41FA5}">
                      <a16:colId xmlns:a16="http://schemas.microsoft.com/office/drawing/2014/main" val="491535747"/>
                    </a:ext>
                  </a:extLst>
                </a:gridCol>
                <a:gridCol w="3505587">
                  <a:extLst>
                    <a:ext uri="{9D8B030D-6E8A-4147-A177-3AD203B41FA5}">
                      <a16:colId xmlns:a16="http://schemas.microsoft.com/office/drawing/2014/main" val="2007841902"/>
                    </a:ext>
                  </a:extLst>
                </a:gridCol>
              </a:tblGrid>
              <a:tr h="4428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Urgence faible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Urgence moyenne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Urgence élevée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7192452"/>
                  </a:ext>
                </a:extLst>
              </a:tr>
              <a:tr h="404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Intentionnalité suicidaire floue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Intentionnalité établie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Intentionnalité forte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692134"/>
                  </a:ext>
                </a:extLst>
              </a:tr>
              <a:tr h="1249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Relation de confiance entre le médecin et le patient, recherche de communication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Importante souffrance psychique, avec demande d’aide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Souffrance patente, ou au contraire complétement caché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7397251"/>
                  </a:ext>
                </a:extLst>
              </a:tr>
              <a:tr h="826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Recherche de solutions alternatives au suicide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Suicide perçue comme seule issue possible à la crise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658565"/>
                  </a:ext>
                </a:extLst>
              </a:tr>
              <a:tr h="4041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Entourage de bonne qualité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Isolement social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538156"/>
                  </a:ext>
                </a:extLst>
              </a:tr>
              <a:tr h="826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Absence de scénario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Scénario élaboré, mais sans date arrêtée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Scénario élaboré et planifié à brève échéance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5318978"/>
                  </a:ext>
                </a:extLst>
              </a:tr>
              <a:tr h="82697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Pas d’accès direct à un moyen suicidaire létal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Accès direct et immédiat à un moyen suicidaire létal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8200375"/>
                  </a:ext>
                </a:extLst>
              </a:tr>
              <a:tr h="124985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Absence de pathologie psychiatrique pré-morbide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Pathologie pré-morbide (dépression, schizophrénie) ou état d’agitation important.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2657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8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VII. Prise </a:t>
            </a:r>
            <a:r>
              <a:rPr lang="fr-FR" b="1" dirty="0">
                <a:solidFill>
                  <a:srgbClr val="FF0000"/>
                </a:solidFill>
              </a:rPr>
              <a:t>en </a:t>
            </a:r>
            <a:r>
              <a:rPr lang="fr-FR" b="1" dirty="0" smtClean="0">
                <a:solidFill>
                  <a:srgbClr val="FF0000"/>
                </a:solidFill>
              </a:rPr>
              <a:t>charge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La prise en charge thérapeutique repose sur :</a:t>
            </a:r>
            <a:endParaRPr lang="fr-FR" sz="4400" b="1" dirty="0"/>
          </a:p>
          <a:p>
            <a:pPr lvl="0"/>
            <a:r>
              <a:rPr lang="fr-FR" dirty="0"/>
              <a:t>Un éventuel traitement symptomatique de l’anxiété ou de l’agitation.</a:t>
            </a:r>
            <a:endParaRPr lang="fr-FR" sz="4400" b="1" dirty="0"/>
          </a:p>
          <a:p>
            <a:pPr lvl="0"/>
            <a:r>
              <a:rPr lang="fr-FR" dirty="0"/>
              <a:t>L’orientation vers un lieu de prise en charge : hospitalisation ou suivi ambulatoire.</a:t>
            </a:r>
            <a:endParaRPr lang="fr-FR" sz="4400" b="1" dirty="0"/>
          </a:p>
          <a:p>
            <a:pPr lvl="0"/>
            <a:r>
              <a:rPr lang="fr-FR" dirty="0"/>
              <a:t>Un suivi psychologique et prise en charge des facteurs de risque accessibles à un traitement.</a:t>
            </a:r>
            <a:endParaRPr lang="fr-FR" sz="4400" b="1" dirty="0"/>
          </a:p>
          <a:p>
            <a:r>
              <a:rPr lang="fr-FR" b="1" dirty="0">
                <a:solidFill>
                  <a:srgbClr val="00B050"/>
                </a:solidFill>
              </a:rPr>
              <a:t>Traitement symptomatique</a:t>
            </a:r>
          </a:p>
          <a:p>
            <a:pPr lvl="0"/>
            <a:r>
              <a:rPr lang="fr-FR" dirty="0"/>
              <a:t>En cas d’anxiété prédominante :</a:t>
            </a:r>
            <a:endParaRPr lang="fr-FR" sz="4400" b="1" dirty="0"/>
          </a:p>
          <a:p>
            <a:pPr lvl="1"/>
            <a:r>
              <a:rPr lang="fr-FR" dirty="0"/>
              <a:t>Benzodiazépine (exemple : diazépam- Valium® 10mg </a:t>
            </a:r>
            <a:r>
              <a:rPr lang="fr-FR" dirty="0" err="1"/>
              <a:t>inj</a:t>
            </a:r>
            <a:r>
              <a:rPr lang="fr-FR" dirty="0"/>
              <a:t>)</a:t>
            </a:r>
            <a:endParaRPr lang="fr-FR" sz="4000" b="1" dirty="0"/>
          </a:p>
          <a:p>
            <a:pPr lvl="1"/>
            <a:r>
              <a:rPr lang="fr-FR" dirty="0"/>
              <a:t>Antihistaminique (exemple : </a:t>
            </a:r>
            <a:r>
              <a:rPr lang="fr-FR" dirty="0" err="1"/>
              <a:t>hydroxyzine</a:t>
            </a:r>
            <a:r>
              <a:rPr lang="fr-FR" dirty="0"/>
              <a:t>- </a:t>
            </a:r>
            <a:r>
              <a:rPr lang="fr-FR" dirty="0" err="1"/>
              <a:t>Taraxet</a:t>
            </a:r>
            <a:r>
              <a:rPr lang="fr-FR" dirty="0"/>
              <a:t>® 25mg)</a:t>
            </a:r>
            <a:endParaRPr lang="fr-FR" sz="4000" b="1" dirty="0"/>
          </a:p>
          <a:p>
            <a:pPr lvl="0"/>
            <a:r>
              <a:rPr lang="fr-FR" dirty="0"/>
              <a:t>En cas d’agitation prédominante :</a:t>
            </a:r>
            <a:endParaRPr lang="fr-FR" sz="4400" b="1" dirty="0"/>
          </a:p>
          <a:p>
            <a:pPr lvl="1"/>
            <a:r>
              <a:rPr lang="fr-FR" dirty="0"/>
              <a:t>Neuroleptique sédatif (exemple : chlorpromazine- </a:t>
            </a:r>
            <a:r>
              <a:rPr lang="fr-FR" dirty="0" err="1"/>
              <a:t>Largactil</a:t>
            </a:r>
            <a:r>
              <a:rPr lang="fr-FR" dirty="0"/>
              <a:t>® 25mg </a:t>
            </a:r>
            <a:r>
              <a:rPr lang="fr-FR" dirty="0" err="1"/>
              <a:t>inj</a:t>
            </a:r>
            <a:r>
              <a:rPr lang="fr-FR" dirty="0"/>
              <a:t>)</a:t>
            </a:r>
            <a:endParaRPr lang="fr-FR" sz="40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01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348437"/>
              </p:ext>
            </p:extLst>
          </p:nvPr>
        </p:nvGraphicFramePr>
        <p:xfrm>
          <a:off x="838200" y="1790700"/>
          <a:ext cx="10515600" cy="4533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0672">
                  <a:extLst>
                    <a:ext uri="{9D8B030D-6E8A-4147-A177-3AD203B41FA5}">
                      <a16:colId xmlns:a16="http://schemas.microsoft.com/office/drawing/2014/main" val="1362320328"/>
                    </a:ext>
                  </a:extLst>
                </a:gridCol>
                <a:gridCol w="4804928">
                  <a:extLst>
                    <a:ext uri="{9D8B030D-6E8A-4147-A177-3AD203B41FA5}">
                      <a16:colId xmlns:a16="http://schemas.microsoft.com/office/drawing/2014/main" val="2156143853"/>
                    </a:ext>
                  </a:extLst>
                </a:gridCol>
              </a:tblGrid>
              <a:tr h="372186">
                <a:tc>
                  <a:txBody>
                    <a:bodyPr/>
                    <a:lstStyle/>
                    <a:p>
                      <a:pPr marL="457200" indent="-45720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>
                          <a:effectLst/>
                        </a:rPr>
                        <a:t>Quand hospitaliser ?</a:t>
                      </a:r>
                      <a:endParaRPr lang="fr-FR" sz="2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>
                          <a:effectLst/>
                        </a:rPr>
                        <a:t>Suivi en ambulatoire</a:t>
                      </a:r>
                      <a:endParaRPr lang="fr-FR" sz="2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3682259"/>
                  </a:ext>
                </a:extLst>
              </a:tr>
              <a:tr h="4161714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Urgence élevée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Suicide planifié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Moyens envisagés disponibles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Impulsivité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Affects inexprimés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Troubles importants du jugement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Refus de coopération au soins ambulatoire</a:t>
                      </a:r>
                      <a:endParaRPr lang="fr-FR" sz="2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Risque évalué faible ou moyen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Sujet coopérant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Entourage de qualité</a:t>
                      </a: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Calibri" panose="020F0502020204030204" pitchFamily="34" charset="0"/>
                        <a:buChar char="-"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fr-FR" sz="2400" dirty="0">
                          <a:effectLst/>
                        </a:rPr>
                        <a:t>Nouvel entretien programmé après </a:t>
                      </a:r>
                      <a:r>
                        <a:rPr lang="fr-FR" sz="2400" dirty="0" smtClean="0">
                          <a:effectLst/>
                        </a:rPr>
                        <a:t>quelques</a:t>
                      </a:r>
                      <a:r>
                        <a:rPr lang="fr-FR" sz="2400" baseline="0" dirty="0" smtClean="0">
                          <a:effectLst/>
                        </a:rPr>
                        <a:t> jours</a:t>
                      </a:r>
                      <a:endParaRPr lang="fr-FR" sz="2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870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69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b="1" dirty="0" smtClean="0">
                <a:solidFill>
                  <a:srgbClr val="00B050"/>
                </a:solidFill>
              </a:rPr>
              <a:t>Suivi </a:t>
            </a:r>
            <a:r>
              <a:rPr lang="fr-FR" b="1" dirty="0">
                <a:solidFill>
                  <a:srgbClr val="00B050"/>
                </a:solidFill>
              </a:rPr>
              <a:t>adapté à la situation pré-morbide :</a:t>
            </a:r>
            <a:endParaRPr lang="fr-FR" sz="4400" b="1" dirty="0">
              <a:solidFill>
                <a:srgbClr val="00B050"/>
              </a:solidFill>
            </a:endParaRPr>
          </a:p>
          <a:p>
            <a:pPr lvl="1"/>
            <a:r>
              <a:rPr lang="fr-FR" dirty="0"/>
              <a:t>En cas de pathologie psychiatrique connu :</a:t>
            </a:r>
            <a:endParaRPr lang="fr-FR" sz="4000" b="1" dirty="0"/>
          </a:p>
          <a:p>
            <a:pPr lvl="2"/>
            <a:r>
              <a:rPr lang="fr-FR" dirty="0"/>
              <a:t>Réévaluation du traitement</a:t>
            </a:r>
            <a:endParaRPr lang="fr-FR" sz="3600" b="1" dirty="0"/>
          </a:p>
          <a:p>
            <a:pPr lvl="2"/>
            <a:r>
              <a:rPr lang="fr-FR" dirty="0"/>
              <a:t>Education du patent à sa pathologie et à son traitement</a:t>
            </a:r>
            <a:endParaRPr lang="fr-FR" sz="3600" b="1" dirty="0"/>
          </a:p>
          <a:p>
            <a:pPr lvl="1"/>
            <a:r>
              <a:rPr lang="fr-FR" dirty="0"/>
              <a:t>En cas de découverte d’une pathologie psychiatrique sous-jacente :</a:t>
            </a:r>
            <a:endParaRPr lang="fr-FR" sz="4000" b="1" dirty="0"/>
          </a:p>
          <a:p>
            <a:pPr lvl="2"/>
            <a:r>
              <a:rPr lang="fr-FR" dirty="0"/>
              <a:t>Mise en route du traitement</a:t>
            </a:r>
            <a:endParaRPr lang="fr-FR" sz="3600" b="1" dirty="0"/>
          </a:p>
          <a:p>
            <a:pPr lvl="2"/>
            <a:r>
              <a:rPr lang="fr-FR" dirty="0"/>
              <a:t>Proposer un suivi spécialisé, parfois initié en hospitalier</a:t>
            </a:r>
            <a:endParaRPr lang="fr-FR" sz="3600" b="1" dirty="0"/>
          </a:p>
          <a:p>
            <a:pPr lvl="1"/>
            <a:r>
              <a:rPr lang="fr-FR" dirty="0"/>
              <a:t>En cas de crise psychosociale sans pathologie psychiatrique associée :</a:t>
            </a:r>
            <a:endParaRPr lang="fr-FR" sz="4000" b="1" dirty="0"/>
          </a:p>
          <a:p>
            <a:pPr lvl="2"/>
            <a:r>
              <a:rPr lang="fr-FR" dirty="0"/>
              <a:t>Proposer un suivi psychothérapeutique adapté à la problématique du patient.</a:t>
            </a:r>
            <a:endParaRPr lang="fr-FR" sz="3600" b="1" dirty="0"/>
          </a:p>
          <a:p>
            <a:pPr lvl="2"/>
            <a:r>
              <a:rPr lang="fr-FR" dirty="0"/>
              <a:t>Associer l’entourage à la prise en charge.</a:t>
            </a:r>
            <a:endParaRPr lang="fr-FR" sz="36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833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all" dirty="0" smtClean="0">
                <a:solidFill>
                  <a:srgbClr val="FF0000"/>
                </a:solidFill>
              </a:rPr>
              <a:t>Conclusion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/>
              <a:t>La tentative de suicide est une cause fréquente de consultation en urgence psychiatrique.</a:t>
            </a:r>
          </a:p>
          <a:p>
            <a:pPr lvl="0"/>
            <a:r>
              <a:rPr lang="fr-FR" dirty="0"/>
              <a:t>Devant toute TS, il faut toujours rechercher une pathologie psychiatrique associé.</a:t>
            </a:r>
          </a:p>
          <a:p>
            <a:pPr lvl="0"/>
            <a:r>
              <a:rPr lang="fr-FR" dirty="0"/>
              <a:t>La prise en charge est pluridisciplinaire de la crise suicidaire.</a:t>
            </a:r>
          </a:p>
          <a:p>
            <a:pPr lvl="0"/>
            <a:r>
              <a:rPr lang="fr-FR" dirty="0"/>
              <a:t>L’évaluation du risque suicidaire et de la récidive seront importants dans la prise en charge.</a:t>
            </a:r>
          </a:p>
          <a:p>
            <a:pPr lvl="0"/>
            <a:r>
              <a:rPr lang="fr-FR" dirty="0"/>
              <a:t>Il faut prendre en compte les interrelations de l’individu avec son entourage et avec l’ensemble de l’entourage social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619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PLAN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 smtClean="0"/>
              <a:t>DÉFINITIONS</a:t>
            </a: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 smtClean="0"/>
              <a:t>FACTEURS DE RISQUES DE SUICIDE</a:t>
            </a: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 smtClean="0"/>
              <a:t>ETIOLOGIES</a:t>
            </a: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 smtClean="0"/>
              <a:t>CAT DIAGNOSTIC</a:t>
            </a: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 smtClean="0"/>
              <a:t>PRISE EN CHARGE</a:t>
            </a:r>
          </a:p>
          <a:p>
            <a:pPr marL="571500" indent="-571500">
              <a:lnSpc>
                <a:spcPct val="150000"/>
              </a:lnSpc>
              <a:buFont typeface="+mj-lt"/>
              <a:buAutoNum type="romanUcPeriod"/>
            </a:pPr>
            <a:r>
              <a:rPr lang="fr-FR" b="1" dirty="0" smtClean="0"/>
              <a:t>CONCLUSION</a:t>
            </a:r>
          </a:p>
          <a:p>
            <a:pPr marL="571500" indent="-571500">
              <a:buFont typeface="+mj-lt"/>
              <a:buAutoNum type="romanU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73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I. DEFINITIONS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69600" cy="435133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fr-FR" sz="2600" b="1" dirty="0"/>
              <a:t>Suicide</a:t>
            </a:r>
            <a:r>
              <a:rPr lang="fr-FR" sz="2600" dirty="0"/>
              <a:t> : acte volontaire de se donner la mort, on parle alors de sujet </a:t>
            </a:r>
            <a:r>
              <a:rPr lang="fr-FR" sz="2600" b="1" dirty="0"/>
              <a:t>suicidé</a:t>
            </a:r>
            <a:r>
              <a:rPr lang="fr-FR" sz="2600" dirty="0"/>
              <a:t>.</a:t>
            </a:r>
          </a:p>
          <a:p>
            <a:pPr lvl="0">
              <a:lnSpc>
                <a:spcPct val="150000"/>
              </a:lnSpc>
            </a:pPr>
            <a:r>
              <a:rPr lang="fr-FR" sz="2600" b="1" dirty="0"/>
              <a:t>Tentative de suicide</a:t>
            </a:r>
            <a:r>
              <a:rPr lang="fr-FR" sz="2600" dirty="0"/>
              <a:t> : acte par lequel le sujet à tenter de mettre fin à sa vie, en se mettant volontairement en danger. On parle de sujet </a:t>
            </a:r>
            <a:r>
              <a:rPr lang="fr-FR" sz="2600" b="1" dirty="0"/>
              <a:t>suicidant</a:t>
            </a:r>
            <a:r>
              <a:rPr lang="fr-FR" sz="2600" dirty="0"/>
              <a:t>.</a:t>
            </a:r>
          </a:p>
          <a:p>
            <a:pPr lvl="0">
              <a:lnSpc>
                <a:spcPct val="150000"/>
              </a:lnSpc>
            </a:pPr>
            <a:r>
              <a:rPr lang="fr-FR" sz="2600" b="1" dirty="0"/>
              <a:t>Les idées suicidaires</a:t>
            </a:r>
            <a:r>
              <a:rPr lang="fr-FR" sz="2600" dirty="0"/>
              <a:t> sont un désir de mort. On parle de sujet suicidaires. Ces idées peuvent aboutir à une tentative de suicide ou un suicide. On parle alors de passage à l’acte suicidaire. 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cap="all" dirty="0" smtClean="0">
                <a:solidFill>
                  <a:srgbClr val="FF0000"/>
                </a:solidFill>
              </a:rPr>
              <a:t>II. Facteurs </a:t>
            </a:r>
            <a:r>
              <a:rPr lang="fr-FR" b="1" cap="all" dirty="0">
                <a:solidFill>
                  <a:srgbClr val="FF0000"/>
                </a:solidFill>
              </a:rPr>
              <a:t>de risque de </a:t>
            </a:r>
            <a:r>
              <a:rPr lang="fr-FR" b="1" cap="all" dirty="0" smtClean="0">
                <a:solidFill>
                  <a:srgbClr val="FF0000"/>
                </a:solidFill>
              </a:rPr>
              <a:t>suicide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1) Facteurs </a:t>
            </a:r>
            <a:r>
              <a:rPr lang="fr-FR" b="1" dirty="0">
                <a:solidFill>
                  <a:srgbClr val="00B050"/>
                </a:solidFill>
              </a:rPr>
              <a:t>de risques primaires</a:t>
            </a:r>
          </a:p>
          <a:p>
            <a:r>
              <a:rPr lang="fr-FR" dirty="0"/>
              <a:t>Ils ont une forte valeur prédictive du risque suicidaire et sont accessible à une prise en charge préventive.</a:t>
            </a:r>
            <a:endParaRPr lang="fr-FR" sz="3600" dirty="0"/>
          </a:p>
          <a:p>
            <a:pPr lvl="0"/>
            <a:r>
              <a:rPr lang="fr-FR" dirty="0"/>
              <a:t>Troubles </a:t>
            </a:r>
            <a:r>
              <a:rPr lang="fr-FR" dirty="0" smtClean="0"/>
              <a:t>psychiatriques</a:t>
            </a:r>
          </a:p>
          <a:p>
            <a:pPr lvl="0"/>
            <a:r>
              <a:rPr lang="fr-FR" dirty="0" smtClean="0"/>
              <a:t>Antécédent </a:t>
            </a:r>
            <a:r>
              <a:rPr lang="fr-FR" dirty="0"/>
              <a:t>personnel de TS</a:t>
            </a:r>
            <a:endParaRPr lang="fr-FR" sz="3600" dirty="0"/>
          </a:p>
          <a:p>
            <a:pPr lvl="0"/>
            <a:r>
              <a:rPr lang="fr-FR" dirty="0"/>
              <a:t>Antécédent familial de TS ou de suicide</a:t>
            </a:r>
            <a:endParaRPr lang="fr-FR" sz="3600" dirty="0"/>
          </a:p>
          <a:p>
            <a:pPr lvl="0"/>
            <a:r>
              <a:rPr lang="fr-FR" dirty="0"/>
              <a:t>Intention suicidaire clairement exprimé.</a:t>
            </a:r>
            <a:endParaRPr lang="fr-FR" sz="3600" dirty="0"/>
          </a:p>
          <a:p>
            <a:pPr lvl="0"/>
            <a:r>
              <a:rPr lang="fr-FR" dirty="0"/>
              <a:t>Impulsivité.</a:t>
            </a:r>
            <a:endParaRPr lang="fr-FR" sz="3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47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2) Facteurs </a:t>
            </a:r>
            <a:r>
              <a:rPr lang="fr-FR" b="1" dirty="0">
                <a:solidFill>
                  <a:srgbClr val="00B050"/>
                </a:solidFill>
              </a:rPr>
              <a:t>de risque secondaires</a:t>
            </a:r>
          </a:p>
          <a:p>
            <a:r>
              <a:rPr lang="fr-FR" dirty="0"/>
              <a:t>Ils ont une faible valeur prédictive en l’absence de facteur de risque primaire.</a:t>
            </a:r>
          </a:p>
          <a:p>
            <a:pPr lvl="0"/>
            <a:r>
              <a:rPr lang="fr-FR" dirty="0"/>
              <a:t>Perte parentales précoces</a:t>
            </a:r>
          </a:p>
          <a:p>
            <a:pPr lvl="0"/>
            <a:r>
              <a:rPr lang="fr-FR" dirty="0"/>
              <a:t>Isolement social (célibat, veuvage…)</a:t>
            </a:r>
          </a:p>
          <a:p>
            <a:pPr lvl="0"/>
            <a:r>
              <a:rPr lang="fr-FR" dirty="0"/>
              <a:t>Chômage</a:t>
            </a:r>
          </a:p>
          <a:p>
            <a:pPr lvl="0"/>
            <a:r>
              <a:rPr lang="fr-FR" dirty="0"/>
              <a:t>Difficultés financières</a:t>
            </a:r>
          </a:p>
          <a:p>
            <a:pPr lvl="0"/>
            <a:r>
              <a:rPr lang="fr-FR" dirty="0"/>
              <a:t>Evénements de vie « négatifs » (deuil, perte d’emploi, fausse couche…)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17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3) Facteurs </a:t>
            </a:r>
            <a:r>
              <a:rPr lang="fr-FR" b="1" dirty="0">
                <a:solidFill>
                  <a:srgbClr val="00B050"/>
                </a:solidFill>
              </a:rPr>
              <a:t>de risque tertiaire</a:t>
            </a:r>
          </a:p>
          <a:p>
            <a:r>
              <a:rPr lang="fr-FR" dirty="0"/>
              <a:t>Ils n’ont aucune valeur prédictive en l’absence de facteurs primaires ou secondaires.</a:t>
            </a:r>
          </a:p>
          <a:p>
            <a:pPr lvl="0"/>
            <a:r>
              <a:rPr lang="fr-FR" dirty="0"/>
              <a:t>Sexe masculin</a:t>
            </a:r>
          </a:p>
          <a:p>
            <a:pPr lvl="0"/>
            <a:r>
              <a:rPr lang="fr-FR" dirty="0"/>
              <a:t>Adolescence et sujet âgés</a:t>
            </a:r>
          </a:p>
          <a:p>
            <a:pPr lvl="0"/>
            <a:r>
              <a:rPr lang="fr-FR" dirty="0"/>
              <a:t>Périodes à risque : fêtes, période prémenstruel chez la femme…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93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Il faut également chercher à l’entretien des événements de vie pouvant constituer 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fr-FR" b="1" u="sng" dirty="0">
                <a:solidFill>
                  <a:srgbClr val="00B050"/>
                </a:solidFill>
              </a:rPr>
              <a:t>Facteurs de vulnérabilités d’ordre psychosocial</a:t>
            </a:r>
            <a:endParaRPr lang="fr-FR" dirty="0">
              <a:solidFill>
                <a:srgbClr val="00B050"/>
              </a:solidFill>
            </a:endParaRPr>
          </a:p>
          <a:p>
            <a:pPr lvl="0"/>
            <a:r>
              <a:rPr lang="fr-FR" dirty="0"/>
              <a:t>Carence affective</a:t>
            </a:r>
          </a:p>
          <a:p>
            <a:pPr lvl="0"/>
            <a:r>
              <a:rPr lang="fr-FR" dirty="0"/>
              <a:t>Secrets de famille</a:t>
            </a:r>
          </a:p>
          <a:p>
            <a:pPr lvl="0"/>
            <a:r>
              <a:rPr lang="fr-FR" dirty="0"/>
              <a:t>Maltraitances</a:t>
            </a:r>
          </a:p>
          <a:p>
            <a:pPr lvl="0"/>
            <a:r>
              <a:rPr lang="fr-FR" dirty="0"/>
              <a:t>Tendance aux comportements agressifs 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fr-FR" b="1" u="sng" dirty="0">
                <a:solidFill>
                  <a:srgbClr val="00B050"/>
                </a:solidFill>
              </a:rPr>
              <a:t>Facteurs précipitants</a:t>
            </a:r>
            <a:endParaRPr lang="fr-FR" dirty="0">
              <a:solidFill>
                <a:srgbClr val="00B050"/>
              </a:solidFill>
            </a:endParaRPr>
          </a:p>
          <a:p>
            <a:pPr lvl="0"/>
            <a:r>
              <a:rPr lang="fr-FR" dirty="0"/>
              <a:t>Annonce d’une maladie grave</a:t>
            </a:r>
          </a:p>
          <a:p>
            <a:pPr lvl="0"/>
            <a:r>
              <a:rPr lang="fr-FR" dirty="0"/>
              <a:t>Séparation</a:t>
            </a:r>
          </a:p>
          <a:p>
            <a:pPr lvl="0"/>
            <a:r>
              <a:rPr lang="fr-FR" dirty="0"/>
              <a:t>Perte d’emploi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fr-FR" b="1" u="sng" dirty="0">
                <a:solidFill>
                  <a:srgbClr val="00B050"/>
                </a:solidFill>
              </a:rPr>
              <a:t>Facteurs protecteurs</a:t>
            </a:r>
            <a:endParaRPr lang="fr-FR" dirty="0">
              <a:solidFill>
                <a:srgbClr val="00B050"/>
              </a:solidFill>
            </a:endParaRPr>
          </a:p>
          <a:p>
            <a:pPr lvl="0"/>
            <a:r>
              <a:rPr lang="fr-FR" dirty="0"/>
              <a:t>Entourage familial et/ou amical de qualité.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975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cap="all" dirty="0" smtClean="0">
                <a:solidFill>
                  <a:srgbClr val="FF0000"/>
                </a:solidFill>
              </a:rPr>
              <a:t>III. Etiologies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fr-FR" b="1" dirty="0"/>
              <a:t>Troubles </a:t>
            </a:r>
            <a:r>
              <a:rPr lang="fr-FR" b="1" dirty="0" smtClean="0"/>
              <a:t>dépressifs : 15%</a:t>
            </a:r>
            <a:endParaRPr lang="fr-FR" b="1" dirty="0"/>
          </a:p>
          <a:p>
            <a:pPr>
              <a:lnSpc>
                <a:spcPct val="120000"/>
              </a:lnSpc>
            </a:pPr>
            <a:r>
              <a:rPr lang="fr-FR" b="1" dirty="0" smtClean="0"/>
              <a:t>Schizophrénie: 10%</a:t>
            </a:r>
            <a:endParaRPr lang="fr-FR" b="1" dirty="0"/>
          </a:p>
          <a:p>
            <a:pPr>
              <a:lnSpc>
                <a:spcPct val="120000"/>
              </a:lnSpc>
            </a:pPr>
            <a:r>
              <a:rPr lang="fr-FR" b="1" dirty="0"/>
              <a:t>Dépendance éthylique et à d’autres substances</a:t>
            </a:r>
          </a:p>
          <a:p>
            <a:pPr>
              <a:lnSpc>
                <a:spcPct val="120000"/>
              </a:lnSpc>
            </a:pPr>
            <a:r>
              <a:rPr lang="fr-FR" b="1" dirty="0"/>
              <a:t>Troubles de la </a:t>
            </a:r>
            <a:r>
              <a:rPr lang="fr-FR" b="1" dirty="0" smtClean="0"/>
              <a:t>personnalité : </a:t>
            </a:r>
            <a:r>
              <a:rPr lang="fr-FR" dirty="0" smtClean="0"/>
              <a:t>antisociale, Borderline, hystérique </a:t>
            </a:r>
          </a:p>
          <a:p>
            <a:r>
              <a:rPr lang="fr-FR" b="1" dirty="0" smtClean="0"/>
              <a:t>Autres affections psychiatriques et médicales</a:t>
            </a:r>
          </a:p>
          <a:p>
            <a:r>
              <a:rPr lang="fr-FR" dirty="0" smtClean="0"/>
              <a:t>Les épisodes anxieux aigus : trouble de panique.</a:t>
            </a:r>
          </a:p>
          <a:p>
            <a:r>
              <a:rPr lang="fr-FR" dirty="0" smtClean="0"/>
              <a:t>Episodes psychotiques aigues : BDA, psychose puerpérale.</a:t>
            </a:r>
            <a:endParaRPr lang="fr-FR" b="1" dirty="0" smtClean="0"/>
          </a:p>
          <a:p>
            <a:r>
              <a:rPr lang="fr-FR" dirty="0" smtClean="0"/>
              <a:t>Les affections cérébrales organiques</a:t>
            </a:r>
          </a:p>
          <a:p>
            <a:r>
              <a:rPr lang="fr-FR" dirty="0" smtClean="0"/>
              <a:t>Les stades terminaux de maladies (cancers) </a:t>
            </a:r>
          </a:p>
          <a:p>
            <a:r>
              <a:rPr lang="fr-FR" dirty="0" smtClean="0"/>
              <a:t>Annonce d’une pathologie grave comme le VIH.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427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VI. CAT DIAGNOSTIC</a:t>
            </a:r>
            <a:endParaRPr lang="fr-FR" b="1" dirty="0" smtClean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rgbClr val="00B050"/>
                </a:solidFill>
              </a:rPr>
              <a:t>1) Entretien </a:t>
            </a:r>
            <a:r>
              <a:rPr lang="fr-FR" b="1" dirty="0">
                <a:solidFill>
                  <a:srgbClr val="00B050"/>
                </a:solidFill>
              </a:rPr>
              <a:t>psychiatrique</a:t>
            </a:r>
          </a:p>
          <a:p>
            <a:pPr lvl="0"/>
            <a:r>
              <a:rPr lang="fr-FR" dirty="0"/>
              <a:t>Dans un endroit calme, sécurisé</a:t>
            </a:r>
            <a:endParaRPr lang="fr-FR" sz="3600" dirty="0"/>
          </a:p>
          <a:p>
            <a:pPr lvl="0"/>
            <a:r>
              <a:rPr lang="fr-FR" dirty="0"/>
              <a:t>Dans un premier temps, laisser libre cours à l’expression des affects (tristesse, peur, colère…)</a:t>
            </a:r>
            <a:endParaRPr lang="fr-FR" sz="3600" dirty="0"/>
          </a:p>
          <a:p>
            <a:pPr lvl="0"/>
            <a:r>
              <a:rPr lang="fr-FR" dirty="0"/>
              <a:t>Aborder le sujet des idées suicidaires :</a:t>
            </a:r>
            <a:endParaRPr lang="fr-FR" sz="3600" dirty="0"/>
          </a:p>
          <a:p>
            <a:pPr lvl="1"/>
            <a:r>
              <a:rPr lang="fr-FR" dirty="0"/>
              <a:t>Poser des questions simples, sans ambiguïté : « avez-vous envie de mourir ? », « avez-vous des idées de suicide ? »</a:t>
            </a:r>
            <a:endParaRPr lang="fr-FR" sz="3200" dirty="0"/>
          </a:p>
          <a:p>
            <a:pPr lvl="1"/>
            <a:r>
              <a:rPr lang="fr-FR" dirty="0"/>
              <a:t>Lister les facteurs de </a:t>
            </a:r>
            <a:r>
              <a:rPr lang="fr-FR" dirty="0" smtClean="0"/>
              <a:t>risques et de protections</a:t>
            </a:r>
            <a:endParaRPr lang="fr-FR" sz="3200" dirty="0"/>
          </a:p>
          <a:p>
            <a:pPr lvl="1"/>
            <a:r>
              <a:rPr lang="fr-FR" dirty="0" smtClean="0"/>
              <a:t>Préciser </a:t>
            </a:r>
            <a:r>
              <a:rPr lang="fr-FR" dirty="0"/>
              <a:t>le </a:t>
            </a:r>
            <a:r>
              <a:rPr lang="fr-FR" dirty="0" smtClean="0"/>
              <a:t>contexte</a:t>
            </a:r>
            <a:endParaRPr lang="fr-FR" sz="3200" dirty="0"/>
          </a:p>
          <a:p>
            <a:pPr lvl="1"/>
            <a:r>
              <a:rPr lang="fr-FR" dirty="0" smtClean="0"/>
              <a:t>Evaluer </a:t>
            </a:r>
            <a:r>
              <a:rPr lang="fr-FR" dirty="0"/>
              <a:t>la qualité de relativisation du patient.</a:t>
            </a:r>
            <a:endParaRPr lang="fr-FR" sz="3200" dirty="0"/>
          </a:p>
          <a:p>
            <a:pPr lvl="1"/>
            <a:r>
              <a:rPr lang="fr-FR" dirty="0"/>
              <a:t>Entretien avec l’entourage</a:t>
            </a:r>
            <a:endParaRPr lang="fr-FR" sz="3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415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573</Words>
  <Application>Microsoft Office PowerPoint</Application>
  <PresentationFormat>Grand écran</PresentationFormat>
  <Paragraphs>152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Thème Office</vt:lpstr>
      <vt:lpstr>CAT devant tentative de suicide</vt:lpstr>
      <vt:lpstr>PLAN</vt:lpstr>
      <vt:lpstr>I. DEFINITIONS</vt:lpstr>
      <vt:lpstr>II. Facteurs de risque de suicide</vt:lpstr>
      <vt:lpstr>Présentation PowerPoint</vt:lpstr>
      <vt:lpstr>Présentation PowerPoint</vt:lpstr>
      <vt:lpstr>Présentation PowerPoint</vt:lpstr>
      <vt:lpstr>III. Etiologies</vt:lpstr>
      <vt:lpstr>VI. CAT DIAGNOSTIC</vt:lpstr>
      <vt:lpstr>Présentation PowerPoint</vt:lpstr>
      <vt:lpstr>Présentation PowerPoint</vt:lpstr>
      <vt:lpstr>Présentation PowerPoint</vt:lpstr>
      <vt:lpstr>Urgence et dangerosité</vt:lpstr>
      <vt:lpstr>Présentation PowerPoint</vt:lpstr>
      <vt:lpstr>VII. Prise en charge</vt:lpstr>
      <vt:lpstr>Présentation PowerPoint</vt:lpstr>
      <vt:lpstr>Présentation PowerPoint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 devant tentative de suicide</dc:title>
  <dc:creator>jaraalrd</dc:creator>
  <cp:lastModifiedBy>jaraalrd</cp:lastModifiedBy>
  <cp:revision>37</cp:revision>
  <dcterms:created xsi:type="dcterms:W3CDTF">2020-12-30T22:06:54Z</dcterms:created>
  <dcterms:modified xsi:type="dcterms:W3CDTF">2020-12-30T22:46:21Z</dcterms:modified>
</cp:coreProperties>
</file>