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4" r:id="rId1"/>
  </p:sldMasterIdLst>
  <p:notesMasterIdLst>
    <p:notesMasterId r:id="rId18"/>
  </p:notesMasterIdLst>
  <p:sldIdLst>
    <p:sldId id="266" r:id="rId2"/>
    <p:sldId id="286" r:id="rId3"/>
    <p:sldId id="268" r:id="rId4"/>
    <p:sldId id="287" r:id="rId5"/>
    <p:sldId id="269" r:id="rId6"/>
    <p:sldId id="270" r:id="rId7"/>
    <p:sldId id="285" r:id="rId8"/>
    <p:sldId id="271" r:id="rId9"/>
    <p:sldId id="272" r:id="rId10"/>
    <p:sldId id="273" r:id="rId11"/>
    <p:sldId id="275" r:id="rId12"/>
    <p:sldId id="276" r:id="rId13"/>
    <p:sldId id="274" r:id="rId14"/>
    <p:sldId id="278" r:id="rId15"/>
    <p:sldId id="282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CC"/>
    <a:srgbClr val="0000FF"/>
    <a:srgbClr val="003300"/>
    <a:srgbClr val="990033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74" autoAdjust="0"/>
  </p:normalViewPr>
  <p:slideViewPr>
    <p:cSldViewPr>
      <p:cViewPr varScale="1">
        <p:scale>
          <a:sx n="93" d="100"/>
          <a:sy n="93" d="100"/>
        </p:scale>
        <p:origin x="-21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DC082-FFBB-4364-992B-9D3397087415}" type="doc">
      <dgm:prSet loTypeId="urn:microsoft.com/office/officeart/2005/8/layout/orgChart1" loCatId="hierarchy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9B9D0330-A2F1-4CFF-B88F-C7B4863FADAA}">
      <dgm:prSet phldrT="[Texte]"/>
      <dgm:spPr/>
      <dgm:t>
        <a:bodyPr/>
        <a:lstStyle/>
        <a:p>
          <a:r>
            <a:rPr lang="fr-FR" dirty="0" smtClean="0"/>
            <a:t>Hystérie</a:t>
          </a:r>
          <a:endParaRPr lang="fr-FR" dirty="0"/>
        </a:p>
      </dgm:t>
    </dgm:pt>
    <dgm:pt modelId="{A8174132-9BC9-4605-8149-C8DBCC0403CA}" type="parTrans" cxnId="{E645A516-41A3-4489-BAF3-D8F65AC5C3A8}">
      <dgm:prSet/>
      <dgm:spPr/>
      <dgm:t>
        <a:bodyPr/>
        <a:lstStyle/>
        <a:p>
          <a:endParaRPr lang="fr-FR"/>
        </a:p>
      </dgm:t>
    </dgm:pt>
    <dgm:pt modelId="{0A0773DF-28F3-407A-9DAF-7FDE31F9D38B}" type="sibTrans" cxnId="{E645A516-41A3-4489-BAF3-D8F65AC5C3A8}">
      <dgm:prSet/>
      <dgm:spPr/>
      <dgm:t>
        <a:bodyPr/>
        <a:lstStyle/>
        <a:p>
          <a:endParaRPr lang="fr-FR"/>
        </a:p>
      </dgm:t>
    </dgm:pt>
    <dgm:pt modelId="{0EF1DFC1-DFA3-4779-89A5-3EEE7CFE2304}">
      <dgm:prSet phldrT="[Texte]"/>
      <dgm:spPr/>
      <dgm:t>
        <a:bodyPr/>
        <a:lstStyle/>
        <a:p>
          <a:r>
            <a:rPr lang="fr-FR" dirty="0" smtClean="0"/>
            <a:t>Manifestations physiques (Trouble </a:t>
          </a:r>
          <a:r>
            <a:rPr lang="fr-FR" dirty="0" err="1" smtClean="0"/>
            <a:t>somatoforme</a:t>
          </a:r>
          <a:r>
            <a:rPr lang="fr-FR" dirty="0" smtClean="0"/>
            <a:t> = Conversion)</a:t>
          </a:r>
          <a:endParaRPr lang="fr-FR" dirty="0"/>
        </a:p>
      </dgm:t>
    </dgm:pt>
    <dgm:pt modelId="{1B4D5680-76B1-4556-8BFD-E7FDF23DA94D}" type="parTrans" cxnId="{6D95221E-F5C5-4BB4-97EE-F074D3409594}">
      <dgm:prSet/>
      <dgm:spPr/>
      <dgm:t>
        <a:bodyPr/>
        <a:lstStyle/>
        <a:p>
          <a:endParaRPr lang="fr-FR"/>
        </a:p>
      </dgm:t>
    </dgm:pt>
    <dgm:pt modelId="{6DB07343-28DA-4252-89F3-0EC6E9FB3E81}" type="sibTrans" cxnId="{6D95221E-F5C5-4BB4-97EE-F074D3409594}">
      <dgm:prSet/>
      <dgm:spPr/>
      <dgm:t>
        <a:bodyPr/>
        <a:lstStyle/>
        <a:p>
          <a:endParaRPr lang="fr-FR"/>
        </a:p>
      </dgm:t>
    </dgm:pt>
    <dgm:pt modelId="{CC9829FB-BE22-46E0-9F90-E3FAA6E5DAB7}">
      <dgm:prSet phldrT="[Texte]"/>
      <dgm:spPr/>
      <dgm:t>
        <a:bodyPr/>
        <a:lstStyle/>
        <a:p>
          <a:r>
            <a:rPr lang="fr-FR" dirty="0" smtClean="0"/>
            <a:t>Manifestations psychiques (Trouble dissociatif)</a:t>
          </a:r>
          <a:endParaRPr lang="fr-FR" dirty="0"/>
        </a:p>
      </dgm:t>
    </dgm:pt>
    <dgm:pt modelId="{7E5D0BF1-0B7D-44FF-81B5-593561F983C1}" type="parTrans" cxnId="{73B84209-9A84-4F86-A421-1B3453D21248}">
      <dgm:prSet/>
      <dgm:spPr/>
      <dgm:t>
        <a:bodyPr/>
        <a:lstStyle/>
        <a:p>
          <a:endParaRPr lang="fr-FR"/>
        </a:p>
      </dgm:t>
    </dgm:pt>
    <dgm:pt modelId="{8238D379-8F70-4E13-B451-CFCDE3DD457A}" type="sibTrans" cxnId="{73B84209-9A84-4F86-A421-1B3453D21248}">
      <dgm:prSet/>
      <dgm:spPr/>
      <dgm:t>
        <a:bodyPr/>
        <a:lstStyle/>
        <a:p>
          <a:endParaRPr lang="fr-FR"/>
        </a:p>
      </dgm:t>
    </dgm:pt>
    <dgm:pt modelId="{360DAECB-4CBD-4886-9E4B-FB2F660636AD}">
      <dgm:prSet phldrT="[Texte]"/>
      <dgm:spPr/>
      <dgm:t>
        <a:bodyPr/>
        <a:lstStyle/>
        <a:p>
          <a:r>
            <a:rPr lang="fr-FR" dirty="0" smtClean="0"/>
            <a:t>Personnalité hystérique</a:t>
          </a:r>
          <a:endParaRPr lang="fr-FR" dirty="0"/>
        </a:p>
      </dgm:t>
    </dgm:pt>
    <dgm:pt modelId="{A21D6EEF-8D15-4B3C-BE27-F9AFFC6F3AFA}" type="parTrans" cxnId="{2A756C40-7694-49A2-9995-46793A0FB844}">
      <dgm:prSet/>
      <dgm:spPr/>
      <dgm:t>
        <a:bodyPr/>
        <a:lstStyle/>
        <a:p>
          <a:endParaRPr lang="fr-FR"/>
        </a:p>
      </dgm:t>
    </dgm:pt>
    <dgm:pt modelId="{E6D39F29-4FE8-405A-9CD6-1CEE5B3B6409}" type="sibTrans" cxnId="{2A756C40-7694-49A2-9995-46793A0FB844}">
      <dgm:prSet/>
      <dgm:spPr/>
      <dgm:t>
        <a:bodyPr/>
        <a:lstStyle/>
        <a:p>
          <a:endParaRPr lang="fr-FR"/>
        </a:p>
      </dgm:t>
    </dgm:pt>
    <dgm:pt modelId="{15C58662-FFF0-46D2-9CD2-F8CB7DDD2BA8}">
      <dgm:prSet phldrT="[Texte]"/>
      <dgm:spPr/>
      <dgm:t>
        <a:bodyPr/>
        <a:lstStyle/>
        <a:p>
          <a:r>
            <a:rPr lang="fr-FR" dirty="0" smtClean="0"/>
            <a:t>Manifestations paroxystiques</a:t>
          </a:r>
          <a:endParaRPr lang="fr-FR" dirty="0"/>
        </a:p>
      </dgm:t>
    </dgm:pt>
    <dgm:pt modelId="{0172D9D0-BCC2-4BF7-AAA4-6A2FD6811092}" type="parTrans" cxnId="{69374937-B864-4667-8AA4-27248FAC24C9}">
      <dgm:prSet/>
      <dgm:spPr/>
      <dgm:t>
        <a:bodyPr/>
        <a:lstStyle/>
        <a:p>
          <a:endParaRPr lang="fr-FR"/>
        </a:p>
      </dgm:t>
    </dgm:pt>
    <dgm:pt modelId="{25D6054E-91C0-4035-930F-6F41D3A17D05}" type="sibTrans" cxnId="{69374937-B864-4667-8AA4-27248FAC24C9}">
      <dgm:prSet/>
      <dgm:spPr/>
      <dgm:t>
        <a:bodyPr/>
        <a:lstStyle/>
        <a:p>
          <a:endParaRPr lang="fr-FR"/>
        </a:p>
      </dgm:t>
    </dgm:pt>
    <dgm:pt modelId="{E480A757-FF2F-440F-BC1D-BBADCCDB4ECA}">
      <dgm:prSet phldrT="[Texte]"/>
      <dgm:spPr/>
      <dgm:t>
        <a:bodyPr/>
        <a:lstStyle/>
        <a:p>
          <a:r>
            <a:rPr lang="fr-FR" dirty="0" smtClean="0"/>
            <a:t>Manifestations durables</a:t>
          </a:r>
          <a:endParaRPr lang="fr-FR" dirty="0"/>
        </a:p>
      </dgm:t>
    </dgm:pt>
    <dgm:pt modelId="{C59E4BD4-335C-43CE-9329-1B38E794D57E}" type="parTrans" cxnId="{2A8FEB73-DABC-4FA5-B1FE-A85A12D747D9}">
      <dgm:prSet/>
      <dgm:spPr/>
      <dgm:t>
        <a:bodyPr/>
        <a:lstStyle/>
        <a:p>
          <a:endParaRPr lang="fr-FR"/>
        </a:p>
      </dgm:t>
    </dgm:pt>
    <dgm:pt modelId="{27C0E805-E702-46DA-8115-01DCC9D68836}" type="sibTrans" cxnId="{2A8FEB73-DABC-4FA5-B1FE-A85A12D747D9}">
      <dgm:prSet/>
      <dgm:spPr/>
      <dgm:t>
        <a:bodyPr/>
        <a:lstStyle/>
        <a:p>
          <a:endParaRPr lang="fr-FR"/>
        </a:p>
      </dgm:t>
    </dgm:pt>
    <dgm:pt modelId="{88B7267D-DD2E-46FB-AE25-7F17F0DA1450}" type="pres">
      <dgm:prSet presAssocID="{9AEDC082-FFBB-4364-992B-9D33970874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D442EB44-807A-44E1-A5C2-F80536CADFEC}" type="pres">
      <dgm:prSet presAssocID="{9B9D0330-A2F1-4CFF-B88F-C7B4863FADAA}" presName="hierRoot1" presStyleCnt="0">
        <dgm:presLayoutVars>
          <dgm:hierBranch val="init"/>
        </dgm:presLayoutVars>
      </dgm:prSet>
      <dgm:spPr/>
    </dgm:pt>
    <dgm:pt modelId="{D8726728-EE52-4214-9EFE-56A8EE8A753B}" type="pres">
      <dgm:prSet presAssocID="{9B9D0330-A2F1-4CFF-B88F-C7B4863FADAA}" presName="rootComposite1" presStyleCnt="0"/>
      <dgm:spPr/>
    </dgm:pt>
    <dgm:pt modelId="{245D5099-01AC-457A-B53A-320C2CADA28A}" type="pres">
      <dgm:prSet presAssocID="{9B9D0330-A2F1-4CFF-B88F-C7B4863FADAA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213E914-3EE1-4EA4-904F-CB4AD0475827}" type="pres">
      <dgm:prSet presAssocID="{9B9D0330-A2F1-4CFF-B88F-C7B4863FADAA}" presName="rootConnector1" presStyleLbl="node1" presStyleIdx="0" presStyleCnt="0"/>
      <dgm:spPr/>
      <dgm:t>
        <a:bodyPr/>
        <a:lstStyle/>
        <a:p>
          <a:endParaRPr lang="fr-FR"/>
        </a:p>
      </dgm:t>
    </dgm:pt>
    <dgm:pt modelId="{E1A9037A-6457-4C9D-A281-0319BD9B73B1}" type="pres">
      <dgm:prSet presAssocID="{9B9D0330-A2F1-4CFF-B88F-C7B4863FADAA}" presName="hierChild2" presStyleCnt="0"/>
      <dgm:spPr/>
    </dgm:pt>
    <dgm:pt modelId="{1A0148CB-E60E-422F-B90A-DDCE3CCDD47E}" type="pres">
      <dgm:prSet presAssocID="{1B4D5680-76B1-4556-8BFD-E7FDF23DA94D}" presName="Name37" presStyleLbl="parChTrans1D2" presStyleIdx="0" presStyleCnt="2"/>
      <dgm:spPr/>
      <dgm:t>
        <a:bodyPr/>
        <a:lstStyle/>
        <a:p>
          <a:endParaRPr lang="fr-FR"/>
        </a:p>
      </dgm:t>
    </dgm:pt>
    <dgm:pt modelId="{B52CC2B0-6C0B-456B-AD8B-AB14C42170F8}" type="pres">
      <dgm:prSet presAssocID="{0EF1DFC1-DFA3-4779-89A5-3EEE7CFE2304}" presName="hierRoot2" presStyleCnt="0">
        <dgm:presLayoutVars>
          <dgm:hierBranch val="init"/>
        </dgm:presLayoutVars>
      </dgm:prSet>
      <dgm:spPr/>
    </dgm:pt>
    <dgm:pt modelId="{0AE6FF73-CC20-4B13-9A65-4AB9C3763E55}" type="pres">
      <dgm:prSet presAssocID="{0EF1DFC1-DFA3-4779-89A5-3EEE7CFE2304}" presName="rootComposite" presStyleCnt="0"/>
      <dgm:spPr/>
    </dgm:pt>
    <dgm:pt modelId="{0AAB49F2-6260-4B8B-A92F-BF72862C1CDA}" type="pres">
      <dgm:prSet presAssocID="{0EF1DFC1-DFA3-4779-89A5-3EEE7CFE230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2DDE9A-9EDE-4CD0-A7A6-E5EFCB53E9E8}" type="pres">
      <dgm:prSet presAssocID="{0EF1DFC1-DFA3-4779-89A5-3EEE7CFE2304}" presName="rootConnector" presStyleLbl="node2" presStyleIdx="0" presStyleCnt="2"/>
      <dgm:spPr/>
      <dgm:t>
        <a:bodyPr/>
        <a:lstStyle/>
        <a:p>
          <a:endParaRPr lang="fr-FR"/>
        </a:p>
      </dgm:t>
    </dgm:pt>
    <dgm:pt modelId="{5A77A21C-3DF6-4266-82DF-8C1839B67D09}" type="pres">
      <dgm:prSet presAssocID="{0EF1DFC1-DFA3-4779-89A5-3EEE7CFE2304}" presName="hierChild4" presStyleCnt="0"/>
      <dgm:spPr/>
    </dgm:pt>
    <dgm:pt modelId="{661699E3-30AA-4AA3-904D-DACE7D87CD6C}" type="pres">
      <dgm:prSet presAssocID="{0172D9D0-BCC2-4BF7-AAA4-6A2FD6811092}" presName="Name37" presStyleLbl="parChTrans1D3" presStyleIdx="0" presStyleCnt="2"/>
      <dgm:spPr/>
      <dgm:t>
        <a:bodyPr/>
        <a:lstStyle/>
        <a:p>
          <a:endParaRPr lang="fr-FR"/>
        </a:p>
      </dgm:t>
    </dgm:pt>
    <dgm:pt modelId="{855A9DAF-CC50-4E90-AAC1-9D7C92D5F294}" type="pres">
      <dgm:prSet presAssocID="{15C58662-FFF0-46D2-9CD2-F8CB7DDD2BA8}" presName="hierRoot2" presStyleCnt="0">
        <dgm:presLayoutVars>
          <dgm:hierBranch val="init"/>
        </dgm:presLayoutVars>
      </dgm:prSet>
      <dgm:spPr/>
    </dgm:pt>
    <dgm:pt modelId="{D5DEDB21-A90E-40E7-B247-2326328C142C}" type="pres">
      <dgm:prSet presAssocID="{15C58662-FFF0-46D2-9CD2-F8CB7DDD2BA8}" presName="rootComposite" presStyleCnt="0"/>
      <dgm:spPr/>
    </dgm:pt>
    <dgm:pt modelId="{04E24D75-38EF-4191-9663-47C86115B8B4}" type="pres">
      <dgm:prSet presAssocID="{15C58662-FFF0-46D2-9CD2-F8CB7DDD2BA8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FE1021-2091-4A2E-86E4-E574D5175452}" type="pres">
      <dgm:prSet presAssocID="{15C58662-FFF0-46D2-9CD2-F8CB7DDD2BA8}" presName="rootConnector" presStyleLbl="node3" presStyleIdx="0" presStyleCnt="2"/>
      <dgm:spPr/>
      <dgm:t>
        <a:bodyPr/>
        <a:lstStyle/>
        <a:p>
          <a:endParaRPr lang="fr-FR"/>
        </a:p>
      </dgm:t>
    </dgm:pt>
    <dgm:pt modelId="{114CAF8E-B9C0-4458-8AE8-F90C9F915F42}" type="pres">
      <dgm:prSet presAssocID="{15C58662-FFF0-46D2-9CD2-F8CB7DDD2BA8}" presName="hierChild4" presStyleCnt="0"/>
      <dgm:spPr/>
    </dgm:pt>
    <dgm:pt modelId="{FC1B18AF-C1DC-43DE-93C2-B58203C95F06}" type="pres">
      <dgm:prSet presAssocID="{15C58662-FFF0-46D2-9CD2-F8CB7DDD2BA8}" presName="hierChild5" presStyleCnt="0"/>
      <dgm:spPr/>
    </dgm:pt>
    <dgm:pt modelId="{CDB83258-67A3-4539-A5CF-7DEB7C912523}" type="pres">
      <dgm:prSet presAssocID="{C59E4BD4-335C-43CE-9329-1B38E794D57E}" presName="Name37" presStyleLbl="parChTrans1D3" presStyleIdx="1" presStyleCnt="2"/>
      <dgm:spPr/>
      <dgm:t>
        <a:bodyPr/>
        <a:lstStyle/>
        <a:p>
          <a:endParaRPr lang="fr-FR"/>
        </a:p>
      </dgm:t>
    </dgm:pt>
    <dgm:pt modelId="{7D9A6D6E-A96D-457D-B9E7-9DD1C1E49CDB}" type="pres">
      <dgm:prSet presAssocID="{E480A757-FF2F-440F-BC1D-BBADCCDB4ECA}" presName="hierRoot2" presStyleCnt="0">
        <dgm:presLayoutVars>
          <dgm:hierBranch val="init"/>
        </dgm:presLayoutVars>
      </dgm:prSet>
      <dgm:spPr/>
    </dgm:pt>
    <dgm:pt modelId="{CA0566C7-C0AA-43E1-9573-B3753831AC81}" type="pres">
      <dgm:prSet presAssocID="{E480A757-FF2F-440F-BC1D-BBADCCDB4ECA}" presName="rootComposite" presStyleCnt="0"/>
      <dgm:spPr/>
    </dgm:pt>
    <dgm:pt modelId="{96A9F0B1-6DF4-4FDC-844B-F0E72E0FBC8E}" type="pres">
      <dgm:prSet presAssocID="{E480A757-FF2F-440F-BC1D-BBADCCDB4ECA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34E3074-B5C9-4CD7-B171-3B35BBEF4C45}" type="pres">
      <dgm:prSet presAssocID="{E480A757-FF2F-440F-BC1D-BBADCCDB4ECA}" presName="rootConnector" presStyleLbl="node3" presStyleIdx="1" presStyleCnt="2"/>
      <dgm:spPr/>
      <dgm:t>
        <a:bodyPr/>
        <a:lstStyle/>
        <a:p>
          <a:endParaRPr lang="fr-FR"/>
        </a:p>
      </dgm:t>
    </dgm:pt>
    <dgm:pt modelId="{A403EDF2-6F5B-4618-93F3-D3524676D8AB}" type="pres">
      <dgm:prSet presAssocID="{E480A757-FF2F-440F-BC1D-BBADCCDB4ECA}" presName="hierChild4" presStyleCnt="0"/>
      <dgm:spPr/>
    </dgm:pt>
    <dgm:pt modelId="{8C0FA4AA-BA2B-41BE-B402-4C76AD19638F}" type="pres">
      <dgm:prSet presAssocID="{E480A757-FF2F-440F-BC1D-BBADCCDB4ECA}" presName="hierChild5" presStyleCnt="0"/>
      <dgm:spPr/>
    </dgm:pt>
    <dgm:pt modelId="{D7517ACD-FF46-49F0-AD42-46F330C526EF}" type="pres">
      <dgm:prSet presAssocID="{0EF1DFC1-DFA3-4779-89A5-3EEE7CFE2304}" presName="hierChild5" presStyleCnt="0"/>
      <dgm:spPr/>
    </dgm:pt>
    <dgm:pt modelId="{35789964-C184-4E3A-AF48-D3ACB48C1060}" type="pres">
      <dgm:prSet presAssocID="{7E5D0BF1-0B7D-44FF-81B5-593561F983C1}" presName="Name37" presStyleLbl="parChTrans1D2" presStyleIdx="1" presStyleCnt="2"/>
      <dgm:spPr/>
      <dgm:t>
        <a:bodyPr/>
        <a:lstStyle/>
        <a:p>
          <a:endParaRPr lang="fr-FR"/>
        </a:p>
      </dgm:t>
    </dgm:pt>
    <dgm:pt modelId="{3F64EBB3-8239-453C-8311-9FB9033F50BD}" type="pres">
      <dgm:prSet presAssocID="{CC9829FB-BE22-46E0-9F90-E3FAA6E5DAB7}" presName="hierRoot2" presStyleCnt="0">
        <dgm:presLayoutVars>
          <dgm:hierBranch val="init"/>
        </dgm:presLayoutVars>
      </dgm:prSet>
      <dgm:spPr/>
    </dgm:pt>
    <dgm:pt modelId="{5DB46642-60E7-478E-85CF-52032FB7BD92}" type="pres">
      <dgm:prSet presAssocID="{CC9829FB-BE22-46E0-9F90-E3FAA6E5DAB7}" presName="rootComposite" presStyleCnt="0"/>
      <dgm:spPr/>
    </dgm:pt>
    <dgm:pt modelId="{A2445E5A-04A1-4AE8-A7C8-D195034F716E}" type="pres">
      <dgm:prSet presAssocID="{CC9829FB-BE22-46E0-9F90-E3FAA6E5DAB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4B67E91-B03B-4518-822A-CF40FAB0C674}" type="pres">
      <dgm:prSet presAssocID="{CC9829FB-BE22-46E0-9F90-E3FAA6E5DAB7}" presName="rootConnector" presStyleLbl="node2" presStyleIdx="1" presStyleCnt="2"/>
      <dgm:spPr/>
      <dgm:t>
        <a:bodyPr/>
        <a:lstStyle/>
        <a:p>
          <a:endParaRPr lang="fr-FR"/>
        </a:p>
      </dgm:t>
    </dgm:pt>
    <dgm:pt modelId="{4F81A214-C743-415F-B60E-98D5BFF980A6}" type="pres">
      <dgm:prSet presAssocID="{CC9829FB-BE22-46E0-9F90-E3FAA6E5DAB7}" presName="hierChild4" presStyleCnt="0"/>
      <dgm:spPr/>
    </dgm:pt>
    <dgm:pt modelId="{3DE630C4-2523-4BD9-9C4A-042992225AE2}" type="pres">
      <dgm:prSet presAssocID="{CC9829FB-BE22-46E0-9F90-E3FAA6E5DAB7}" presName="hierChild5" presStyleCnt="0"/>
      <dgm:spPr/>
    </dgm:pt>
    <dgm:pt modelId="{0C3CB07B-7C53-45F7-9146-593FE618BE8B}" type="pres">
      <dgm:prSet presAssocID="{9B9D0330-A2F1-4CFF-B88F-C7B4863FADAA}" presName="hierChild3" presStyleCnt="0"/>
      <dgm:spPr/>
    </dgm:pt>
    <dgm:pt modelId="{E09D7905-5B71-4948-AD0D-FFC61D18545B}" type="pres">
      <dgm:prSet presAssocID="{360DAECB-4CBD-4886-9E4B-FB2F660636AD}" presName="hierRoot1" presStyleCnt="0">
        <dgm:presLayoutVars>
          <dgm:hierBranch val="init"/>
        </dgm:presLayoutVars>
      </dgm:prSet>
      <dgm:spPr/>
    </dgm:pt>
    <dgm:pt modelId="{87698A6F-0F96-4DB4-BFD7-8D131FB592D6}" type="pres">
      <dgm:prSet presAssocID="{360DAECB-4CBD-4886-9E4B-FB2F660636AD}" presName="rootComposite1" presStyleCnt="0"/>
      <dgm:spPr/>
    </dgm:pt>
    <dgm:pt modelId="{FD2BA1D4-420F-44D0-A15B-34A77BF37B5E}" type="pres">
      <dgm:prSet presAssocID="{360DAECB-4CBD-4886-9E4B-FB2F660636AD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375F432-C2C5-493B-A452-EF0F181CA982}" type="pres">
      <dgm:prSet presAssocID="{360DAECB-4CBD-4886-9E4B-FB2F660636AD}" presName="rootConnector1" presStyleLbl="node1" presStyleIdx="0" presStyleCnt="0"/>
      <dgm:spPr/>
      <dgm:t>
        <a:bodyPr/>
        <a:lstStyle/>
        <a:p>
          <a:endParaRPr lang="fr-FR"/>
        </a:p>
      </dgm:t>
    </dgm:pt>
    <dgm:pt modelId="{47C5C3BB-A4B7-4E7D-838D-0BD15EF13C5D}" type="pres">
      <dgm:prSet presAssocID="{360DAECB-4CBD-4886-9E4B-FB2F660636AD}" presName="hierChild2" presStyleCnt="0"/>
      <dgm:spPr/>
    </dgm:pt>
    <dgm:pt modelId="{7FF8E2F3-5324-4F2A-8A0A-8223AABCDAC3}" type="pres">
      <dgm:prSet presAssocID="{360DAECB-4CBD-4886-9E4B-FB2F660636AD}" presName="hierChild3" presStyleCnt="0"/>
      <dgm:spPr/>
    </dgm:pt>
  </dgm:ptLst>
  <dgm:cxnLst>
    <dgm:cxn modelId="{D6D56618-EA2A-4F8F-B105-0EC754C05F4E}" type="presOf" srcId="{CC9829FB-BE22-46E0-9F90-E3FAA6E5DAB7}" destId="{A2445E5A-04A1-4AE8-A7C8-D195034F716E}" srcOrd="0" destOrd="0" presId="urn:microsoft.com/office/officeart/2005/8/layout/orgChart1"/>
    <dgm:cxn modelId="{2A8FEB73-DABC-4FA5-B1FE-A85A12D747D9}" srcId="{0EF1DFC1-DFA3-4779-89A5-3EEE7CFE2304}" destId="{E480A757-FF2F-440F-BC1D-BBADCCDB4ECA}" srcOrd="1" destOrd="0" parTransId="{C59E4BD4-335C-43CE-9329-1B38E794D57E}" sibTransId="{27C0E805-E702-46DA-8115-01DCC9D68836}"/>
    <dgm:cxn modelId="{FFC263AE-522A-4ADD-A989-ECD7BF7FEE02}" type="presOf" srcId="{7E5D0BF1-0B7D-44FF-81B5-593561F983C1}" destId="{35789964-C184-4E3A-AF48-D3ACB48C1060}" srcOrd="0" destOrd="0" presId="urn:microsoft.com/office/officeart/2005/8/layout/orgChart1"/>
    <dgm:cxn modelId="{8AC19A9B-5728-4AED-9206-2F0936C0BEF0}" type="presOf" srcId="{9B9D0330-A2F1-4CFF-B88F-C7B4863FADAA}" destId="{2213E914-3EE1-4EA4-904F-CB4AD0475827}" srcOrd="1" destOrd="0" presId="urn:microsoft.com/office/officeart/2005/8/layout/orgChart1"/>
    <dgm:cxn modelId="{A061CEA7-8D17-450C-93E7-FEB9BEE4F5CD}" type="presOf" srcId="{C59E4BD4-335C-43CE-9329-1B38E794D57E}" destId="{CDB83258-67A3-4539-A5CF-7DEB7C912523}" srcOrd="0" destOrd="0" presId="urn:microsoft.com/office/officeart/2005/8/layout/orgChart1"/>
    <dgm:cxn modelId="{73B84209-9A84-4F86-A421-1B3453D21248}" srcId="{9B9D0330-A2F1-4CFF-B88F-C7B4863FADAA}" destId="{CC9829FB-BE22-46E0-9F90-E3FAA6E5DAB7}" srcOrd="1" destOrd="0" parTransId="{7E5D0BF1-0B7D-44FF-81B5-593561F983C1}" sibTransId="{8238D379-8F70-4E13-B451-CFCDE3DD457A}"/>
    <dgm:cxn modelId="{2C7DD7DE-C7A6-4A38-89E1-6E96C43C1F0C}" type="presOf" srcId="{0EF1DFC1-DFA3-4779-89A5-3EEE7CFE2304}" destId="{282DDE9A-9EDE-4CD0-A7A6-E5EFCB53E9E8}" srcOrd="1" destOrd="0" presId="urn:microsoft.com/office/officeart/2005/8/layout/orgChart1"/>
    <dgm:cxn modelId="{3AA4D705-3C79-43DB-B02E-7CC77BADD267}" type="presOf" srcId="{15C58662-FFF0-46D2-9CD2-F8CB7DDD2BA8}" destId="{A1FE1021-2091-4A2E-86E4-E574D5175452}" srcOrd="1" destOrd="0" presId="urn:microsoft.com/office/officeart/2005/8/layout/orgChart1"/>
    <dgm:cxn modelId="{64C3CCE4-11C1-459C-8875-2374707EA236}" type="presOf" srcId="{0EF1DFC1-DFA3-4779-89A5-3EEE7CFE2304}" destId="{0AAB49F2-6260-4B8B-A92F-BF72862C1CDA}" srcOrd="0" destOrd="0" presId="urn:microsoft.com/office/officeart/2005/8/layout/orgChart1"/>
    <dgm:cxn modelId="{EBDA438A-E535-40CC-B24F-CEA92636C90D}" type="presOf" srcId="{9AEDC082-FFBB-4364-992B-9D3397087415}" destId="{88B7267D-DD2E-46FB-AE25-7F17F0DA1450}" srcOrd="0" destOrd="0" presId="urn:microsoft.com/office/officeart/2005/8/layout/orgChart1"/>
    <dgm:cxn modelId="{0A41CA17-671C-4C29-855B-B0F80D736405}" type="presOf" srcId="{E480A757-FF2F-440F-BC1D-BBADCCDB4ECA}" destId="{934E3074-B5C9-4CD7-B171-3B35BBEF4C45}" srcOrd="1" destOrd="0" presId="urn:microsoft.com/office/officeart/2005/8/layout/orgChart1"/>
    <dgm:cxn modelId="{BC0BA97C-0D6A-4682-9368-2CC9F55FF0BF}" type="presOf" srcId="{360DAECB-4CBD-4886-9E4B-FB2F660636AD}" destId="{FD2BA1D4-420F-44D0-A15B-34A77BF37B5E}" srcOrd="0" destOrd="0" presId="urn:microsoft.com/office/officeart/2005/8/layout/orgChart1"/>
    <dgm:cxn modelId="{9529695B-FD9D-461E-9343-07F4A52241D1}" type="presOf" srcId="{360DAECB-4CBD-4886-9E4B-FB2F660636AD}" destId="{B375F432-C2C5-493B-A452-EF0F181CA982}" srcOrd="1" destOrd="0" presId="urn:microsoft.com/office/officeart/2005/8/layout/orgChart1"/>
    <dgm:cxn modelId="{E645A516-41A3-4489-BAF3-D8F65AC5C3A8}" srcId="{9AEDC082-FFBB-4364-992B-9D3397087415}" destId="{9B9D0330-A2F1-4CFF-B88F-C7B4863FADAA}" srcOrd="0" destOrd="0" parTransId="{A8174132-9BC9-4605-8149-C8DBCC0403CA}" sibTransId="{0A0773DF-28F3-407A-9DAF-7FDE31F9D38B}"/>
    <dgm:cxn modelId="{A38020BE-8FC0-4AB9-B856-2B348014846C}" type="presOf" srcId="{9B9D0330-A2F1-4CFF-B88F-C7B4863FADAA}" destId="{245D5099-01AC-457A-B53A-320C2CADA28A}" srcOrd="0" destOrd="0" presId="urn:microsoft.com/office/officeart/2005/8/layout/orgChart1"/>
    <dgm:cxn modelId="{B1DE4E85-0171-4688-BD65-FC0B3B6B8D5E}" type="presOf" srcId="{CC9829FB-BE22-46E0-9F90-E3FAA6E5DAB7}" destId="{34B67E91-B03B-4518-822A-CF40FAB0C674}" srcOrd="1" destOrd="0" presId="urn:microsoft.com/office/officeart/2005/8/layout/orgChart1"/>
    <dgm:cxn modelId="{B1C14536-E96E-4E78-B790-E0A3B3814803}" type="presOf" srcId="{E480A757-FF2F-440F-BC1D-BBADCCDB4ECA}" destId="{96A9F0B1-6DF4-4FDC-844B-F0E72E0FBC8E}" srcOrd="0" destOrd="0" presId="urn:microsoft.com/office/officeart/2005/8/layout/orgChart1"/>
    <dgm:cxn modelId="{6CF8692F-371D-4AC8-97C0-025FCF30134F}" type="presOf" srcId="{0172D9D0-BCC2-4BF7-AAA4-6A2FD6811092}" destId="{661699E3-30AA-4AA3-904D-DACE7D87CD6C}" srcOrd="0" destOrd="0" presId="urn:microsoft.com/office/officeart/2005/8/layout/orgChart1"/>
    <dgm:cxn modelId="{2A756C40-7694-49A2-9995-46793A0FB844}" srcId="{9AEDC082-FFBB-4364-992B-9D3397087415}" destId="{360DAECB-4CBD-4886-9E4B-FB2F660636AD}" srcOrd="1" destOrd="0" parTransId="{A21D6EEF-8D15-4B3C-BE27-F9AFFC6F3AFA}" sibTransId="{E6D39F29-4FE8-405A-9CD6-1CEE5B3B6409}"/>
    <dgm:cxn modelId="{69374937-B864-4667-8AA4-27248FAC24C9}" srcId="{0EF1DFC1-DFA3-4779-89A5-3EEE7CFE2304}" destId="{15C58662-FFF0-46D2-9CD2-F8CB7DDD2BA8}" srcOrd="0" destOrd="0" parTransId="{0172D9D0-BCC2-4BF7-AAA4-6A2FD6811092}" sibTransId="{25D6054E-91C0-4035-930F-6F41D3A17D05}"/>
    <dgm:cxn modelId="{6D95221E-F5C5-4BB4-97EE-F074D3409594}" srcId="{9B9D0330-A2F1-4CFF-B88F-C7B4863FADAA}" destId="{0EF1DFC1-DFA3-4779-89A5-3EEE7CFE2304}" srcOrd="0" destOrd="0" parTransId="{1B4D5680-76B1-4556-8BFD-E7FDF23DA94D}" sibTransId="{6DB07343-28DA-4252-89F3-0EC6E9FB3E81}"/>
    <dgm:cxn modelId="{852B2485-1636-426E-888F-381EDBB733C6}" type="presOf" srcId="{15C58662-FFF0-46D2-9CD2-F8CB7DDD2BA8}" destId="{04E24D75-38EF-4191-9663-47C86115B8B4}" srcOrd="0" destOrd="0" presId="urn:microsoft.com/office/officeart/2005/8/layout/orgChart1"/>
    <dgm:cxn modelId="{FE68D329-862A-4034-87A8-3EB8BDB4F062}" type="presOf" srcId="{1B4D5680-76B1-4556-8BFD-E7FDF23DA94D}" destId="{1A0148CB-E60E-422F-B90A-DDCE3CCDD47E}" srcOrd="0" destOrd="0" presId="urn:microsoft.com/office/officeart/2005/8/layout/orgChart1"/>
    <dgm:cxn modelId="{F84AB158-E8E4-4CFE-BA66-3E599F57B5F8}" type="presParOf" srcId="{88B7267D-DD2E-46FB-AE25-7F17F0DA1450}" destId="{D442EB44-807A-44E1-A5C2-F80536CADFEC}" srcOrd="0" destOrd="0" presId="urn:microsoft.com/office/officeart/2005/8/layout/orgChart1"/>
    <dgm:cxn modelId="{7EDC34DB-5F0A-41DD-936C-14E2B7E67784}" type="presParOf" srcId="{D442EB44-807A-44E1-A5C2-F80536CADFEC}" destId="{D8726728-EE52-4214-9EFE-56A8EE8A753B}" srcOrd="0" destOrd="0" presId="urn:microsoft.com/office/officeart/2005/8/layout/orgChart1"/>
    <dgm:cxn modelId="{C7A7A424-28B8-47CA-B4CC-93587B33E0C0}" type="presParOf" srcId="{D8726728-EE52-4214-9EFE-56A8EE8A753B}" destId="{245D5099-01AC-457A-B53A-320C2CADA28A}" srcOrd="0" destOrd="0" presId="urn:microsoft.com/office/officeart/2005/8/layout/orgChart1"/>
    <dgm:cxn modelId="{6E803E74-38B1-4291-AC39-86E9B58CF432}" type="presParOf" srcId="{D8726728-EE52-4214-9EFE-56A8EE8A753B}" destId="{2213E914-3EE1-4EA4-904F-CB4AD0475827}" srcOrd="1" destOrd="0" presId="urn:microsoft.com/office/officeart/2005/8/layout/orgChart1"/>
    <dgm:cxn modelId="{C7D60F4F-68DB-4077-97A9-336EED7F8128}" type="presParOf" srcId="{D442EB44-807A-44E1-A5C2-F80536CADFEC}" destId="{E1A9037A-6457-4C9D-A281-0319BD9B73B1}" srcOrd="1" destOrd="0" presId="urn:microsoft.com/office/officeart/2005/8/layout/orgChart1"/>
    <dgm:cxn modelId="{7460A760-56FB-4B07-A058-98CBCFE80C47}" type="presParOf" srcId="{E1A9037A-6457-4C9D-A281-0319BD9B73B1}" destId="{1A0148CB-E60E-422F-B90A-DDCE3CCDD47E}" srcOrd="0" destOrd="0" presId="urn:microsoft.com/office/officeart/2005/8/layout/orgChart1"/>
    <dgm:cxn modelId="{E4BCFAEA-6A1A-40FB-8B1E-C7C87CB43E96}" type="presParOf" srcId="{E1A9037A-6457-4C9D-A281-0319BD9B73B1}" destId="{B52CC2B0-6C0B-456B-AD8B-AB14C42170F8}" srcOrd="1" destOrd="0" presId="urn:microsoft.com/office/officeart/2005/8/layout/orgChart1"/>
    <dgm:cxn modelId="{A0C0E72D-E8EA-4747-B0EB-CD293CA4B104}" type="presParOf" srcId="{B52CC2B0-6C0B-456B-AD8B-AB14C42170F8}" destId="{0AE6FF73-CC20-4B13-9A65-4AB9C3763E55}" srcOrd="0" destOrd="0" presId="urn:microsoft.com/office/officeart/2005/8/layout/orgChart1"/>
    <dgm:cxn modelId="{F01CB339-19B6-48BE-9403-A4FF3126BC29}" type="presParOf" srcId="{0AE6FF73-CC20-4B13-9A65-4AB9C3763E55}" destId="{0AAB49F2-6260-4B8B-A92F-BF72862C1CDA}" srcOrd="0" destOrd="0" presId="urn:microsoft.com/office/officeart/2005/8/layout/orgChart1"/>
    <dgm:cxn modelId="{4B11603D-3BF7-4C3A-A8A3-E584563A57B6}" type="presParOf" srcId="{0AE6FF73-CC20-4B13-9A65-4AB9C3763E55}" destId="{282DDE9A-9EDE-4CD0-A7A6-E5EFCB53E9E8}" srcOrd="1" destOrd="0" presId="urn:microsoft.com/office/officeart/2005/8/layout/orgChart1"/>
    <dgm:cxn modelId="{13537432-F540-40E2-B64A-06BF1022D7B1}" type="presParOf" srcId="{B52CC2B0-6C0B-456B-AD8B-AB14C42170F8}" destId="{5A77A21C-3DF6-4266-82DF-8C1839B67D09}" srcOrd="1" destOrd="0" presId="urn:microsoft.com/office/officeart/2005/8/layout/orgChart1"/>
    <dgm:cxn modelId="{4AEB4ED1-917B-46DA-AEE0-B83590E64301}" type="presParOf" srcId="{5A77A21C-3DF6-4266-82DF-8C1839B67D09}" destId="{661699E3-30AA-4AA3-904D-DACE7D87CD6C}" srcOrd="0" destOrd="0" presId="urn:microsoft.com/office/officeart/2005/8/layout/orgChart1"/>
    <dgm:cxn modelId="{93799E69-534E-4291-9C22-0F31D1E2F6DB}" type="presParOf" srcId="{5A77A21C-3DF6-4266-82DF-8C1839B67D09}" destId="{855A9DAF-CC50-4E90-AAC1-9D7C92D5F294}" srcOrd="1" destOrd="0" presId="urn:microsoft.com/office/officeart/2005/8/layout/orgChart1"/>
    <dgm:cxn modelId="{5DF231AA-C3EB-4C44-A962-C9D36B3E77D4}" type="presParOf" srcId="{855A9DAF-CC50-4E90-AAC1-9D7C92D5F294}" destId="{D5DEDB21-A90E-40E7-B247-2326328C142C}" srcOrd="0" destOrd="0" presId="urn:microsoft.com/office/officeart/2005/8/layout/orgChart1"/>
    <dgm:cxn modelId="{63611983-3167-41ED-9433-7EC718CDF71B}" type="presParOf" srcId="{D5DEDB21-A90E-40E7-B247-2326328C142C}" destId="{04E24D75-38EF-4191-9663-47C86115B8B4}" srcOrd="0" destOrd="0" presId="urn:microsoft.com/office/officeart/2005/8/layout/orgChart1"/>
    <dgm:cxn modelId="{F6130E6D-0643-4F9E-8CA4-65216CB896F2}" type="presParOf" srcId="{D5DEDB21-A90E-40E7-B247-2326328C142C}" destId="{A1FE1021-2091-4A2E-86E4-E574D5175452}" srcOrd="1" destOrd="0" presId="urn:microsoft.com/office/officeart/2005/8/layout/orgChart1"/>
    <dgm:cxn modelId="{68F3E820-5553-41EC-8AF0-EEF96D1517DD}" type="presParOf" srcId="{855A9DAF-CC50-4E90-AAC1-9D7C92D5F294}" destId="{114CAF8E-B9C0-4458-8AE8-F90C9F915F42}" srcOrd="1" destOrd="0" presId="urn:microsoft.com/office/officeart/2005/8/layout/orgChart1"/>
    <dgm:cxn modelId="{ACBD07AF-D67C-4CEB-BAF4-2EDCFBAB9E8B}" type="presParOf" srcId="{855A9DAF-CC50-4E90-AAC1-9D7C92D5F294}" destId="{FC1B18AF-C1DC-43DE-93C2-B58203C95F06}" srcOrd="2" destOrd="0" presId="urn:microsoft.com/office/officeart/2005/8/layout/orgChart1"/>
    <dgm:cxn modelId="{11FD2106-5243-4AFC-ABC5-744C478909A4}" type="presParOf" srcId="{5A77A21C-3DF6-4266-82DF-8C1839B67D09}" destId="{CDB83258-67A3-4539-A5CF-7DEB7C912523}" srcOrd="2" destOrd="0" presId="urn:microsoft.com/office/officeart/2005/8/layout/orgChart1"/>
    <dgm:cxn modelId="{5A328ED0-4FD6-48FC-807E-ED50FB3BD9C6}" type="presParOf" srcId="{5A77A21C-3DF6-4266-82DF-8C1839B67D09}" destId="{7D9A6D6E-A96D-457D-B9E7-9DD1C1E49CDB}" srcOrd="3" destOrd="0" presId="urn:microsoft.com/office/officeart/2005/8/layout/orgChart1"/>
    <dgm:cxn modelId="{10A72DF7-7A7E-45A5-8EFC-FAA6C189AB91}" type="presParOf" srcId="{7D9A6D6E-A96D-457D-B9E7-9DD1C1E49CDB}" destId="{CA0566C7-C0AA-43E1-9573-B3753831AC81}" srcOrd="0" destOrd="0" presId="urn:microsoft.com/office/officeart/2005/8/layout/orgChart1"/>
    <dgm:cxn modelId="{DF6C07E2-205A-4729-8244-B8DC56BD3EEE}" type="presParOf" srcId="{CA0566C7-C0AA-43E1-9573-B3753831AC81}" destId="{96A9F0B1-6DF4-4FDC-844B-F0E72E0FBC8E}" srcOrd="0" destOrd="0" presId="urn:microsoft.com/office/officeart/2005/8/layout/orgChart1"/>
    <dgm:cxn modelId="{D497C04F-4575-44C7-9CE5-B5874E8E921D}" type="presParOf" srcId="{CA0566C7-C0AA-43E1-9573-B3753831AC81}" destId="{934E3074-B5C9-4CD7-B171-3B35BBEF4C45}" srcOrd="1" destOrd="0" presId="urn:microsoft.com/office/officeart/2005/8/layout/orgChart1"/>
    <dgm:cxn modelId="{F886F7A9-B159-4EDB-B0EA-6187B45E8442}" type="presParOf" srcId="{7D9A6D6E-A96D-457D-B9E7-9DD1C1E49CDB}" destId="{A403EDF2-6F5B-4618-93F3-D3524676D8AB}" srcOrd="1" destOrd="0" presId="urn:microsoft.com/office/officeart/2005/8/layout/orgChart1"/>
    <dgm:cxn modelId="{EB324ADE-4AC9-4C38-A0B1-1DBDD66B6A20}" type="presParOf" srcId="{7D9A6D6E-A96D-457D-B9E7-9DD1C1E49CDB}" destId="{8C0FA4AA-BA2B-41BE-B402-4C76AD19638F}" srcOrd="2" destOrd="0" presId="urn:microsoft.com/office/officeart/2005/8/layout/orgChart1"/>
    <dgm:cxn modelId="{597CE4DD-4C76-48C1-81CC-F78777D918D6}" type="presParOf" srcId="{B52CC2B0-6C0B-456B-AD8B-AB14C42170F8}" destId="{D7517ACD-FF46-49F0-AD42-46F330C526EF}" srcOrd="2" destOrd="0" presId="urn:microsoft.com/office/officeart/2005/8/layout/orgChart1"/>
    <dgm:cxn modelId="{29521E93-DC5F-43CE-BE1E-6C4AF1A46EB5}" type="presParOf" srcId="{E1A9037A-6457-4C9D-A281-0319BD9B73B1}" destId="{35789964-C184-4E3A-AF48-D3ACB48C1060}" srcOrd="2" destOrd="0" presId="urn:microsoft.com/office/officeart/2005/8/layout/orgChart1"/>
    <dgm:cxn modelId="{E7538900-CE05-44FC-BAED-99823A2F0B0B}" type="presParOf" srcId="{E1A9037A-6457-4C9D-A281-0319BD9B73B1}" destId="{3F64EBB3-8239-453C-8311-9FB9033F50BD}" srcOrd="3" destOrd="0" presId="urn:microsoft.com/office/officeart/2005/8/layout/orgChart1"/>
    <dgm:cxn modelId="{22C31B05-AC6E-4B56-B854-10F49F941D16}" type="presParOf" srcId="{3F64EBB3-8239-453C-8311-9FB9033F50BD}" destId="{5DB46642-60E7-478E-85CF-52032FB7BD92}" srcOrd="0" destOrd="0" presId="urn:microsoft.com/office/officeart/2005/8/layout/orgChart1"/>
    <dgm:cxn modelId="{EA4CB7F2-42DA-46EB-928E-49520FD05596}" type="presParOf" srcId="{5DB46642-60E7-478E-85CF-52032FB7BD92}" destId="{A2445E5A-04A1-4AE8-A7C8-D195034F716E}" srcOrd="0" destOrd="0" presId="urn:microsoft.com/office/officeart/2005/8/layout/orgChart1"/>
    <dgm:cxn modelId="{FD17A76A-481E-41A1-81A0-56A8BCB36443}" type="presParOf" srcId="{5DB46642-60E7-478E-85CF-52032FB7BD92}" destId="{34B67E91-B03B-4518-822A-CF40FAB0C674}" srcOrd="1" destOrd="0" presId="urn:microsoft.com/office/officeart/2005/8/layout/orgChart1"/>
    <dgm:cxn modelId="{D66EC034-42D8-49B8-AA75-39A34CC9BD43}" type="presParOf" srcId="{3F64EBB3-8239-453C-8311-9FB9033F50BD}" destId="{4F81A214-C743-415F-B60E-98D5BFF980A6}" srcOrd="1" destOrd="0" presId="urn:microsoft.com/office/officeart/2005/8/layout/orgChart1"/>
    <dgm:cxn modelId="{510BBE42-4B8E-48E1-91EE-96DCF2A09D6D}" type="presParOf" srcId="{3F64EBB3-8239-453C-8311-9FB9033F50BD}" destId="{3DE630C4-2523-4BD9-9C4A-042992225AE2}" srcOrd="2" destOrd="0" presId="urn:microsoft.com/office/officeart/2005/8/layout/orgChart1"/>
    <dgm:cxn modelId="{101C2CC6-B0E4-46B6-A243-C9601F07DC19}" type="presParOf" srcId="{D442EB44-807A-44E1-A5C2-F80536CADFEC}" destId="{0C3CB07B-7C53-45F7-9146-593FE618BE8B}" srcOrd="2" destOrd="0" presId="urn:microsoft.com/office/officeart/2005/8/layout/orgChart1"/>
    <dgm:cxn modelId="{DEE72771-AAA1-40A5-AE14-3EE1FBFCC9DD}" type="presParOf" srcId="{88B7267D-DD2E-46FB-AE25-7F17F0DA1450}" destId="{E09D7905-5B71-4948-AD0D-FFC61D18545B}" srcOrd="1" destOrd="0" presId="urn:microsoft.com/office/officeart/2005/8/layout/orgChart1"/>
    <dgm:cxn modelId="{FED4A2BE-1A2B-4B5C-8AEF-462DF2A7D8A5}" type="presParOf" srcId="{E09D7905-5B71-4948-AD0D-FFC61D18545B}" destId="{87698A6F-0F96-4DB4-BFD7-8D131FB592D6}" srcOrd="0" destOrd="0" presId="urn:microsoft.com/office/officeart/2005/8/layout/orgChart1"/>
    <dgm:cxn modelId="{FB93CC81-5EDE-47ED-895A-89D8A9A65FD9}" type="presParOf" srcId="{87698A6F-0F96-4DB4-BFD7-8D131FB592D6}" destId="{FD2BA1D4-420F-44D0-A15B-34A77BF37B5E}" srcOrd="0" destOrd="0" presId="urn:microsoft.com/office/officeart/2005/8/layout/orgChart1"/>
    <dgm:cxn modelId="{ABBCF186-7A68-4C17-92BC-0F1450BACCC3}" type="presParOf" srcId="{87698A6F-0F96-4DB4-BFD7-8D131FB592D6}" destId="{B375F432-C2C5-493B-A452-EF0F181CA982}" srcOrd="1" destOrd="0" presId="urn:microsoft.com/office/officeart/2005/8/layout/orgChart1"/>
    <dgm:cxn modelId="{9BCC62FF-D8CC-4FEF-BF3F-6DD7B6CF0CCB}" type="presParOf" srcId="{E09D7905-5B71-4948-AD0D-FFC61D18545B}" destId="{47C5C3BB-A4B7-4E7D-838D-0BD15EF13C5D}" srcOrd="1" destOrd="0" presId="urn:microsoft.com/office/officeart/2005/8/layout/orgChart1"/>
    <dgm:cxn modelId="{864DA2FC-B8A8-45D1-9917-52E308F3A9D6}" type="presParOf" srcId="{E09D7905-5B71-4948-AD0D-FFC61D18545B}" destId="{7FF8E2F3-5324-4F2A-8A0A-8223AABCDA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89964-C184-4E3A-AF48-D3ACB48C1060}">
      <dsp:nvSpPr>
        <dsp:cNvPr id="0" name=""/>
        <dsp:cNvSpPr/>
      </dsp:nvSpPr>
      <dsp:spPr>
        <a:xfrm>
          <a:off x="3367658" y="1206282"/>
          <a:ext cx="1456505" cy="505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82"/>
              </a:lnTo>
              <a:lnTo>
                <a:pt x="1456505" y="252782"/>
              </a:lnTo>
              <a:lnTo>
                <a:pt x="1456505" y="505564"/>
              </a:lnTo>
            </a:path>
          </a:pathLst>
        </a:custGeom>
        <a:noFill/>
        <a:ln w="63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83258-67A3-4539-A5CF-7DEB7C912523}">
      <dsp:nvSpPr>
        <dsp:cNvPr id="0" name=""/>
        <dsp:cNvSpPr/>
      </dsp:nvSpPr>
      <dsp:spPr>
        <a:xfrm>
          <a:off x="948173" y="2915569"/>
          <a:ext cx="361117" cy="28167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6713"/>
              </a:lnTo>
              <a:lnTo>
                <a:pt x="361117" y="2816713"/>
              </a:lnTo>
            </a:path>
          </a:pathLst>
        </a:custGeom>
        <a:noFill/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699E3-30AA-4AA3-904D-DACE7D87CD6C}">
      <dsp:nvSpPr>
        <dsp:cNvPr id="0" name=""/>
        <dsp:cNvSpPr/>
      </dsp:nvSpPr>
      <dsp:spPr>
        <a:xfrm>
          <a:off x="948173" y="2915569"/>
          <a:ext cx="361117" cy="1107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7425"/>
              </a:lnTo>
              <a:lnTo>
                <a:pt x="361117" y="1107425"/>
              </a:lnTo>
            </a:path>
          </a:pathLst>
        </a:custGeom>
        <a:noFill/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148CB-E60E-422F-B90A-DDCE3CCDD47E}">
      <dsp:nvSpPr>
        <dsp:cNvPr id="0" name=""/>
        <dsp:cNvSpPr/>
      </dsp:nvSpPr>
      <dsp:spPr>
        <a:xfrm>
          <a:off x="1911152" y="1206282"/>
          <a:ext cx="1456505" cy="505564"/>
        </a:xfrm>
        <a:custGeom>
          <a:avLst/>
          <a:gdLst/>
          <a:ahLst/>
          <a:cxnLst/>
          <a:rect l="0" t="0" r="0" b="0"/>
          <a:pathLst>
            <a:path>
              <a:moveTo>
                <a:pt x="1456505" y="0"/>
              </a:moveTo>
              <a:lnTo>
                <a:pt x="1456505" y="252782"/>
              </a:lnTo>
              <a:lnTo>
                <a:pt x="0" y="252782"/>
              </a:lnTo>
              <a:lnTo>
                <a:pt x="0" y="505564"/>
              </a:lnTo>
            </a:path>
          </a:pathLst>
        </a:custGeom>
        <a:noFill/>
        <a:ln w="63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D5099-01AC-457A-B53A-320C2CADA28A}">
      <dsp:nvSpPr>
        <dsp:cNvPr id="0" name=""/>
        <dsp:cNvSpPr/>
      </dsp:nvSpPr>
      <dsp:spPr>
        <a:xfrm>
          <a:off x="2163934" y="2558"/>
          <a:ext cx="2407447" cy="120372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Hystérie</a:t>
          </a:r>
          <a:endParaRPr lang="fr-FR" sz="2100" kern="1200" dirty="0"/>
        </a:p>
      </dsp:txBody>
      <dsp:txXfrm>
        <a:off x="2163934" y="2558"/>
        <a:ext cx="2407447" cy="1203723"/>
      </dsp:txXfrm>
    </dsp:sp>
    <dsp:sp modelId="{0AAB49F2-6260-4B8B-A92F-BF72862C1CDA}">
      <dsp:nvSpPr>
        <dsp:cNvPr id="0" name=""/>
        <dsp:cNvSpPr/>
      </dsp:nvSpPr>
      <dsp:spPr>
        <a:xfrm>
          <a:off x="707428" y="1711846"/>
          <a:ext cx="2407447" cy="1203723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Manifestations physiques (Trouble </a:t>
          </a:r>
          <a:r>
            <a:rPr lang="fr-FR" sz="2100" kern="1200" dirty="0" err="1" smtClean="0"/>
            <a:t>somatoforme</a:t>
          </a:r>
          <a:r>
            <a:rPr lang="fr-FR" sz="2100" kern="1200" dirty="0" smtClean="0"/>
            <a:t> = Conversion)</a:t>
          </a:r>
          <a:endParaRPr lang="fr-FR" sz="2100" kern="1200" dirty="0"/>
        </a:p>
      </dsp:txBody>
      <dsp:txXfrm>
        <a:off x="707428" y="1711846"/>
        <a:ext cx="2407447" cy="1203723"/>
      </dsp:txXfrm>
    </dsp:sp>
    <dsp:sp modelId="{04E24D75-38EF-4191-9663-47C86115B8B4}">
      <dsp:nvSpPr>
        <dsp:cNvPr id="0" name=""/>
        <dsp:cNvSpPr/>
      </dsp:nvSpPr>
      <dsp:spPr>
        <a:xfrm>
          <a:off x="1309290" y="3421134"/>
          <a:ext cx="2407447" cy="1203723"/>
        </a:xfrm>
        <a:prstGeom prst="rect">
          <a:avLst/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Manifestations paroxystiques</a:t>
          </a:r>
          <a:endParaRPr lang="fr-FR" sz="2100" kern="1200" dirty="0"/>
        </a:p>
      </dsp:txBody>
      <dsp:txXfrm>
        <a:off x="1309290" y="3421134"/>
        <a:ext cx="2407447" cy="1203723"/>
      </dsp:txXfrm>
    </dsp:sp>
    <dsp:sp modelId="{96A9F0B1-6DF4-4FDC-844B-F0E72E0FBC8E}">
      <dsp:nvSpPr>
        <dsp:cNvPr id="0" name=""/>
        <dsp:cNvSpPr/>
      </dsp:nvSpPr>
      <dsp:spPr>
        <a:xfrm>
          <a:off x="1309290" y="5130421"/>
          <a:ext cx="2407447" cy="1203723"/>
        </a:xfrm>
        <a:prstGeom prst="rect">
          <a:avLst/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Manifestations durables</a:t>
          </a:r>
          <a:endParaRPr lang="fr-FR" sz="2100" kern="1200" dirty="0"/>
        </a:p>
      </dsp:txBody>
      <dsp:txXfrm>
        <a:off x="1309290" y="5130421"/>
        <a:ext cx="2407447" cy="1203723"/>
      </dsp:txXfrm>
    </dsp:sp>
    <dsp:sp modelId="{A2445E5A-04A1-4AE8-A7C8-D195034F716E}">
      <dsp:nvSpPr>
        <dsp:cNvPr id="0" name=""/>
        <dsp:cNvSpPr/>
      </dsp:nvSpPr>
      <dsp:spPr>
        <a:xfrm>
          <a:off x="3620440" y="1711846"/>
          <a:ext cx="2407447" cy="1203723"/>
        </a:xfrm>
        <a:prstGeom prst="rect">
          <a:avLst/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Manifestations psychiques (Trouble dissociatif)</a:t>
          </a:r>
          <a:endParaRPr lang="fr-FR" sz="2100" kern="1200" dirty="0"/>
        </a:p>
      </dsp:txBody>
      <dsp:txXfrm>
        <a:off x="3620440" y="1711846"/>
        <a:ext cx="2407447" cy="1203723"/>
      </dsp:txXfrm>
    </dsp:sp>
    <dsp:sp modelId="{FD2BA1D4-420F-44D0-A15B-34A77BF37B5E}">
      <dsp:nvSpPr>
        <dsp:cNvPr id="0" name=""/>
        <dsp:cNvSpPr/>
      </dsp:nvSpPr>
      <dsp:spPr>
        <a:xfrm>
          <a:off x="5076945" y="2558"/>
          <a:ext cx="2407447" cy="120372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Personnalité hystérique</a:t>
          </a:r>
          <a:endParaRPr lang="fr-FR" sz="2100" kern="1200" dirty="0"/>
        </a:p>
      </dsp:txBody>
      <dsp:txXfrm>
        <a:off x="5076945" y="2558"/>
        <a:ext cx="2407447" cy="120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ED101E0-30E9-47E2-BAF9-F5EBF8CD82EE}" type="datetimeFigureOut">
              <a:rPr lang="fr-FR"/>
              <a:pPr>
                <a:defRPr/>
              </a:pPr>
              <a:t>02/02/2021</a:t>
            </a:fld>
            <a:endParaRPr lang="fr-FR"/>
          </a:p>
        </p:txBody>
      </p:sp>
      <p:sp>
        <p:nvSpPr>
          <p:cNvPr id="3076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366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3D0843-3D24-4C7B-A573-222B738392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Jean-Martin Charcot présentant Blanche </a:t>
            </a:r>
            <a:r>
              <a:rPr lang="fr-FR" dirty="0" err="1" smtClean="0"/>
              <a:t>Wittman</a:t>
            </a:r>
            <a:r>
              <a:rPr lang="fr-FR" dirty="0" smtClean="0"/>
              <a:t>, sa patiente hystérique qui est soutenue par Joseph Babinski à droite, lors d'une leçon clinique à la Salpêtrière.</a:t>
            </a:r>
          </a:p>
          <a:p>
            <a:endParaRPr lang="fr-FR" dirty="0" smtClean="0"/>
          </a:p>
          <a:p>
            <a:r>
              <a:rPr lang="fr-FR" dirty="0" smtClean="0"/>
              <a:t>Le travail de Charcot restitue également toute sa dignité au sujet de l'hystérie : la malade n'est plus une simulatrice, puisque Charcot, de toute son autorité, répond de l'authenticité et de l'objectivité des phénomènes hystériques. Les études cliniques de Charcot permettent aussi de découvrir, à la surprise générale, que l'hystérie n'est pas l'apanage des femmes.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3D0843-3D24-4C7B-A573-222B738392C8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10075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anose="020B0604020202020204" pitchFamily="34" charset="0"/>
            </a:endParaRPr>
          </a:p>
        </p:txBody>
      </p:sp>
      <p:sp>
        <p:nvSpPr>
          <p:cNvPr id="12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447DCB-FB92-4AB5-AD55-28104B90E80A}" type="slidenum">
              <a:rPr lang="fr-FR" altLang="fr-FR" smtClean="0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8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5F592-F972-4DD4-82CF-CB089B6808F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7" name="Groupe 1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10" name="Groupe 19"/>
            <p:cNvGrpSpPr>
              <a:grpSpLocks/>
            </p:cNvGrpSpPr>
            <p:nvPr userDrawn="1"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fr-FR" altLang="fr-FR" sz="2400" smtClean="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1696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ECAEA-42D3-466A-9484-228EBE1E93D5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24031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70E8-A51D-4695-82CC-1D8550A20CBA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30132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97947-F6F3-4F2F-B3E0-6846A79FAAB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70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76EF2-181E-42C0-BF9F-514408C42C3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95814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AD956-0C36-4225-9F82-517460209D1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41050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B3775-CC98-4882-BBBD-38CBD94C17E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49104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37B6C-B239-40A8-839F-5D3D9FFBB6D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05676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305A3-F424-474F-9C5A-9D4200D4FDE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17758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272D6-4A32-4F5D-B524-F90A45BCAE33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50723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B0AB0-291E-44B1-8656-FA8FC1E2CCD7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2152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FFB0AF-2533-45E5-90B4-E60971E37B9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grpSp>
        <p:nvGrpSpPr>
          <p:cNvPr id="7" name="Group 4"/>
          <p:cNvGrpSpPr>
            <a:grpSpLocks/>
          </p:cNvGrpSpPr>
          <p:nvPr userDrawn="1"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" name="Rectangle 55300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55301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" name="Rectangle 55302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chemeClr val="hlink"/>
                </a:solidFill>
              </a:endParaRPr>
            </a:p>
          </p:txBody>
        </p:sp>
        <p:sp>
          <p:nvSpPr>
            <p:cNvPr id="11" name="Rectangle 55303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chemeClr val="hlink"/>
                </a:solidFill>
              </a:endParaRPr>
            </a:p>
          </p:txBody>
        </p:sp>
        <p:sp>
          <p:nvSpPr>
            <p:cNvPr id="12" name="Rectangle 55304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chemeClr val="accent2"/>
                </a:solidFill>
              </a:endParaRPr>
            </a:p>
          </p:txBody>
        </p:sp>
        <p:sp>
          <p:nvSpPr>
            <p:cNvPr id="13" name="Rectangle 55305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chemeClr val="hlink"/>
                </a:solidFill>
              </a:endParaRPr>
            </a:p>
          </p:txBody>
        </p:sp>
        <p:sp>
          <p:nvSpPr>
            <p:cNvPr id="14" name="Rectangle 55306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5" name="Rectangle 55307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chemeClr val="accent2"/>
                </a:solidFill>
              </a:endParaRPr>
            </a:p>
          </p:txBody>
        </p:sp>
        <p:sp>
          <p:nvSpPr>
            <p:cNvPr id="16" name="Rectangle 55308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0002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740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6858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r-FR" sz="9600" b="1" i="1" u="sng" dirty="0" smtClean="0">
                <a:solidFill>
                  <a:srgbClr val="C00000"/>
                </a:solidFill>
              </a:rPr>
              <a:t/>
            </a:r>
            <a:br>
              <a:rPr lang="fr-FR" sz="9600" b="1" i="1" u="sng" dirty="0" smtClean="0">
                <a:solidFill>
                  <a:srgbClr val="C00000"/>
                </a:solidFill>
              </a:rPr>
            </a:br>
            <a:r>
              <a:rPr lang="fr-FR" sz="89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L’Hystérie</a:t>
            </a:r>
            <a:r>
              <a:rPr lang="fr-FR" sz="9600" b="1" i="1" u="sng" dirty="0" smtClean="0">
                <a:solidFill>
                  <a:srgbClr val="C00000"/>
                </a:solidFill>
              </a:rPr>
              <a:t/>
            </a:r>
            <a:br>
              <a:rPr lang="fr-FR" sz="9600" b="1" i="1" u="sng" dirty="0" smtClean="0">
                <a:solidFill>
                  <a:srgbClr val="C00000"/>
                </a:solidFill>
              </a:rPr>
            </a:br>
            <a:r>
              <a:rPr lang="fr-FR" sz="9600" b="1" i="1" u="sng" dirty="0" smtClean="0">
                <a:solidFill>
                  <a:srgbClr val="C00000"/>
                </a:solidFill>
              </a:rPr>
              <a:t/>
            </a:r>
            <a:br>
              <a:rPr lang="fr-FR" sz="9600" b="1" i="1" u="sng" dirty="0" smtClean="0">
                <a:solidFill>
                  <a:srgbClr val="C00000"/>
                </a:solidFill>
              </a:rPr>
            </a:br>
            <a:r>
              <a:rPr lang="fr-FR" sz="9600" b="1" i="1" u="sng" dirty="0" smtClean="0">
                <a:solidFill>
                  <a:srgbClr val="C00000"/>
                </a:solidFill>
              </a:rPr>
              <a:t/>
            </a:r>
            <a:br>
              <a:rPr lang="fr-FR" sz="9600" b="1" i="1" u="sng" dirty="0" smtClean="0">
                <a:solidFill>
                  <a:srgbClr val="C00000"/>
                </a:solidFill>
              </a:rPr>
            </a:br>
            <a:r>
              <a:rPr lang="fr-FR" sz="3600" b="1" i="1" u="sng" dirty="0" smtClean="0">
                <a:solidFill>
                  <a:srgbClr val="7030A0"/>
                </a:solidFill>
              </a:rPr>
              <a:t>Dr Laaraj hicham</a:t>
            </a:r>
            <a:br>
              <a:rPr lang="fr-FR" sz="3600" b="1" i="1" u="sng" dirty="0" smtClean="0">
                <a:solidFill>
                  <a:srgbClr val="7030A0"/>
                </a:solidFill>
              </a:rPr>
            </a:br>
            <a:r>
              <a:rPr lang="fr-FR" sz="3600" b="1" i="1" u="sng" dirty="0" smtClean="0">
                <a:solidFill>
                  <a:srgbClr val="7030A0"/>
                </a:solidFill>
              </a:rPr>
              <a:t>service de psychiatrie </a:t>
            </a:r>
            <a:r>
              <a:rPr lang="fr-FR" sz="3600" b="1" i="1" u="sng" dirty="0">
                <a:solidFill>
                  <a:srgbClr val="7030A0"/>
                </a:solidFill>
              </a:rPr>
              <a:t/>
            </a:r>
            <a:br>
              <a:rPr lang="fr-FR" sz="3600" b="1" i="1" u="sng" dirty="0">
                <a:solidFill>
                  <a:srgbClr val="7030A0"/>
                </a:solidFill>
              </a:rPr>
            </a:br>
            <a:r>
              <a:rPr lang="fr-FR" sz="3600" b="1" i="1" u="sng" dirty="0" smtClean="0">
                <a:solidFill>
                  <a:srgbClr val="7030A0"/>
                </a:solidFill>
              </a:rPr>
              <a:t>CHU </a:t>
            </a:r>
            <a:r>
              <a:rPr lang="fr-FR" sz="3600" b="1" i="1" u="sng" dirty="0" smtClean="0">
                <a:solidFill>
                  <a:srgbClr val="7030A0"/>
                </a:solidFill>
              </a:rPr>
              <a:t>A</a:t>
            </a:r>
            <a:r>
              <a:rPr lang="fr-FR" sz="3600" b="1" i="1" u="sng" dirty="0" smtClean="0">
                <a:solidFill>
                  <a:srgbClr val="7030A0"/>
                </a:solidFill>
              </a:rPr>
              <a:t>gadir</a:t>
            </a:r>
            <a:r>
              <a:rPr lang="fr-FR" sz="3000" b="1" dirty="0" smtClean="0"/>
              <a:t/>
            </a:r>
            <a:br>
              <a:rPr lang="fr-FR" sz="3000" b="1" dirty="0" smtClean="0"/>
            </a:br>
            <a:endParaRPr lang="fr-FR" sz="30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0" y="-26988"/>
            <a:ext cx="1619250" cy="6884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0" y="32048"/>
            <a:ext cx="8686800" cy="1143000"/>
          </a:xfrm>
        </p:spPr>
        <p:txBody>
          <a:bodyPr/>
          <a:lstStyle/>
          <a:p>
            <a:pPr algn="l" eaLnBrk="1" hangingPunct="1"/>
            <a:r>
              <a:rPr lang="fr-FR" altLang="fr-FR" sz="3200" b="1" u="sng" dirty="0" smtClean="0">
                <a:solidFill>
                  <a:srgbClr val="7030A0"/>
                </a:solidFill>
                <a:cs typeface="Arial" panose="020B0604020202020204" pitchFamily="34" charset="0"/>
              </a:rPr>
              <a:t>III- Personnalité hystérique</a:t>
            </a:r>
            <a:endParaRPr lang="fr-FR" altLang="fr-FR" sz="3200" dirty="0" smtClean="0">
              <a:solidFill>
                <a:srgbClr val="7030A0"/>
              </a:solidFill>
            </a:endParaRP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324528" cy="602128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300" b="1" dirty="0" smtClean="0"/>
              <a:t>1- </a:t>
            </a:r>
            <a:r>
              <a:rPr lang="fr-FR" sz="2300" dirty="0"/>
              <a:t>Le sujet est mal à l’aise dans les situations où il n’est pas au </a:t>
            </a:r>
            <a:r>
              <a:rPr lang="fr-FR" sz="2300" dirty="0" smtClean="0"/>
              <a:t>centre de </a:t>
            </a:r>
            <a:r>
              <a:rPr lang="fr-FR" sz="2300" dirty="0"/>
              <a:t>l’attention d’autrui</a:t>
            </a:r>
            <a:br>
              <a:rPr lang="fr-FR" sz="2300" dirty="0"/>
            </a:br>
            <a:r>
              <a:rPr lang="fr-FR" sz="2300" b="1" dirty="0" smtClean="0"/>
              <a:t>2-</a:t>
            </a:r>
            <a:r>
              <a:rPr lang="fr-FR" sz="2300" dirty="0" smtClean="0"/>
              <a:t> </a:t>
            </a:r>
            <a:r>
              <a:rPr lang="fr-FR" sz="2300" dirty="0"/>
              <a:t>L’interaction avec autrui est souvent caractérisée par un comportement de séduction sexuelle inadaptée ou une attitude provocante</a:t>
            </a:r>
            <a:br>
              <a:rPr lang="fr-FR" sz="2300" dirty="0"/>
            </a:br>
            <a:r>
              <a:rPr lang="fr-FR" sz="2300" b="1" dirty="0" smtClean="0"/>
              <a:t>3-</a:t>
            </a:r>
            <a:r>
              <a:rPr lang="fr-FR" sz="2300" dirty="0" smtClean="0"/>
              <a:t> </a:t>
            </a:r>
            <a:r>
              <a:rPr lang="fr-FR" sz="2300" dirty="0"/>
              <a:t>Expression émotionnelle superficielle et rapidement changeante</a:t>
            </a:r>
            <a:br>
              <a:rPr lang="fr-FR" sz="2300" dirty="0"/>
            </a:br>
            <a:r>
              <a:rPr lang="fr-FR" sz="2300" b="1" dirty="0" smtClean="0"/>
              <a:t>4-</a:t>
            </a:r>
            <a:r>
              <a:rPr lang="fr-FR" sz="2300" dirty="0" smtClean="0"/>
              <a:t> </a:t>
            </a:r>
            <a:r>
              <a:rPr lang="fr-FR" sz="2300" dirty="0"/>
              <a:t>Utilise régulièrement son aspect physique pour attirer l’attention sur soi</a:t>
            </a:r>
            <a:br>
              <a:rPr lang="fr-FR" sz="2300" dirty="0"/>
            </a:br>
            <a:r>
              <a:rPr lang="fr-FR" sz="2300" b="1" dirty="0" smtClean="0"/>
              <a:t>5-</a:t>
            </a:r>
            <a:r>
              <a:rPr lang="fr-FR" sz="2300" dirty="0" smtClean="0"/>
              <a:t> </a:t>
            </a:r>
            <a:r>
              <a:rPr lang="fr-FR" sz="2300" dirty="0"/>
              <a:t>Manière de parler trop subjective mais pauvre en détails</a:t>
            </a:r>
            <a:br>
              <a:rPr lang="fr-FR" sz="2300" dirty="0"/>
            </a:br>
            <a:r>
              <a:rPr lang="fr-FR" sz="2300" b="1" dirty="0" smtClean="0"/>
              <a:t>6-</a:t>
            </a:r>
            <a:r>
              <a:rPr lang="fr-FR" sz="2300" dirty="0" smtClean="0"/>
              <a:t> </a:t>
            </a:r>
            <a:r>
              <a:rPr lang="fr-FR" sz="2300" dirty="0"/>
              <a:t>Dramatisation, théâtralisme et exagération de l’expression émotionnelle</a:t>
            </a:r>
            <a:br>
              <a:rPr lang="fr-FR" sz="2300" dirty="0"/>
            </a:br>
            <a:r>
              <a:rPr lang="fr-FR" sz="2300" b="1" dirty="0" smtClean="0"/>
              <a:t>7-</a:t>
            </a:r>
            <a:r>
              <a:rPr lang="fr-FR" sz="2300" dirty="0" smtClean="0"/>
              <a:t> </a:t>
            </a:r>
            <a:r>
              <a:rPr lang="fr-FR" sz="2300" dirty="0"/>
              <a:t>Suggestibilité, est facilement influencé par autrui ou par </a:t>
            </a:r>
            <a:r>
              <a:rPr lang="fr-FR" sz="2300" dirty="0" smtClean="0"/>
              <a:t>les circonstances</a:t>
            </a:r>
            <a:r>
              <a:rPr lang="fr-FR" sz="2300" dirty="0"/>
              <a:t/>
            </a:r>
            <a:br>
              <a:rPr lang="fr-FR" sz="2300" dirty="0"/>
            </a:br>
            <a:r>
              <a:rPr lang="fr-FR" sz="2300" b="1" dirty="0" smtClean="0"/>
              <a:t>8-</a:t>
            </a:r>
            <a:r>
              <a:rPr lang="fr-FR" sz="2300" dirty="0" smtClean="0"/>
              <a:t> </a:t>
            </a:r>
            <a:r>
              <a:rPr lang="fr-FR" sz="2300" dirty="0"/>
              <a:t>Considère que ses relations sont plus intimes qu’elles ne le sont en</a:t>
            </a:r>
            <a:br>
              <a:rPr lang="fr-FR" sz="2300" dirty="0"/>
            </a:br>
            <a:r>
              <a:rPr lang="fr-FR" sz="2300" dirty="0"/>
              <a:t>réalité</a:t>
            </a:r>
            <a:r>
              <a:rPr lang="fr-FR" sz="2300" dirty="0" smtClean="0"/>
              <a:t> </a:t>
            </a:r>
            <a:endParaRPr lang="fr-FR" altLang="fr-FR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fr-FR" altLang="fr-FR" sz="3200" b="1" u="sng" smtClean="0">
                <a:solidFill>
                  <a:srgbClr val="C00000"/>
                </a:solidFill>
                <a:cs typeface="Times New Roman" panose="02020603050405020304" pitchFamily="18" charset="0"/>
              </a:rPr>
              <a:t>D </a:t>
            </a:r>
            <a:r>
              <a:rPr lang="fr-FR" altLang="fr-FR" sz="3200" b="1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fr-FR" altLang="fr-FR" sz="3200" b="1" u="sng" smtClean="0">
                <a:solidFill>
                  <a:srgbClr val="C00000"/>
                </a:solidFill>
                <a:cs typeface="Times New Roman" panose="02020603050405020304" pitchFamily="18" charset="0"/>
              </a:rPr>
              <a:t> Diagnostic:</a:t>
            </a:r>
            <a:endParaRPr lang="fr-FR" altLang="fr-FR" sz="3200" smtClean="0">
              <a:solidFill>
                <a:srgbClr val="C00000"/>
              </a:solidFill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altLang="fr-FR" b="1" u="sng" dirty="0" smtClean="0">
                <a:solidFill>
                  <a:srgbClr val="0070C0"/>
                </a:solidFill>
                <a:cs typeface="Arial" panose="020B0604020202020204" pitchFamily="34" charset="0"/>
              </a:rPr>
              <a:t>I- Diagnostic positif: clinique ++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dirty="0" smtClean="0"/>
              <a:t>Trouble fugace sensible à la suggestion ne respecte pas la systématisation anatomo-physiologique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dirty="0" smtClean="0"/>
              <a:t>Survient généralement avant 30 ans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dirty="0" smtClean="0"/>
              <a:t>Les traits de personnalité sont ceux de la personnalité hystérique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fr-FR" altLang="fr-FR" sz="3200" b="1" u="sng" smtClean="0">
                <a:solidFill>
                  <a:srgbClr val="0070C0"/>
                </a:solidFill>
                <a:cs typeface="Arial" panose="020B0604020202020204" pitchFamily="34" charset="0"/>
              </a:rPr>
              <a:t>II- Diagnostic différentiel:</a:t>
            </a:r>
            <a:endParaRPr lang="fr-FR" altLang="fr-FR" sz="3200" u="sng" smtClean="0">
              <a:solidFill>
                <a:srgbClr val="0070C0"/>
              </a:solidFill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800" u="sng" dirty="0" smtClean="0"/>
              <a:t>Pathologies neurologiques</a:t>
            </a:r>
            <a:r>
              <a:rPr lang="fr-FR" altLang="fr-FR" sz="2800" dirty="0" smtClean="0"/>
              <a:t>: (épilepsie, SEP)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800" u="sng" dirty="0" smtClean="0"/>
              <a:t>Pathologies organiques: </a:t>
            </a:r>
            <a:r>
              <a:rPr lang="fr-FR" altLang="fr-FR" sz="2800" dirty="0" smtClean="0"/>
              <a:t>hyperparathyroïdie, désordres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fr-FR" sz="2800" dirty="0" smtClean="0"/>
              <a:t>métaboliques(malaise hypoglycémique),</a:t>
            </a:r>
            <a:r>
              <a:rPr lang="fr-FR" altLang="fr-FR" sz="2800" dirty="0" err="1" smtClean="0"/>
              <a:t>hypoTA</a:t>
            </a:r>
            <a:r>
              <a:rPr lang="fr-FR" altLang="fr-FR" sz="2800" dirty="0" smtClean="0"/>
              <a:t>..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MA" altLang="fr-FR" sz="2800" dirty="0" smtClean="0">
                <a:solidFill>
                  <a:srgbClr val="FF0000"/>
                </a:solidFill>
              </a:rPr>
              <a:t>Parmi les pathologies psychiatriques:</a:t>
            </a:r>
            <a:endParaRPr lang="fr-FR" altLang="fr-FR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800" dirty="0" smtClean="0"/>
              <a:t>trouble </a:t>
            </a:r>
            <a:r>
              <a:rPr lang="fr-FR" altLang="fr-FR" sz="2800" dirty="0" smtClean="0"/>
              <a:t>de </a:t>
            </a:r>
            <a:r>
              <a:rPr lang="fr-FR" altLang="fr-FR" sz="2800" dirty="0" smtClean="0"/>
              <a:t>panique,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800" dirty="0" smtClean="0"/>
              <a:t>trouble </a:t>
            </a:r>
            <a:r>
              <a:rPr lang="fr-FR" altLang="fr-FR" sz="2800" dirty="0" smtClean="0"/>
              <a:t>d’anxiété </a:t>
            </a:r>
            <a:r>
              <a:rPr lang="fr-FR" altLang="fr-FR" sz="2800" dirty="0" smtClean="0"/>
              <a:t>généralisé</a:t>
            </a:r>
            <a:endParaRPr lang="fr-FR" altLang="fr-FR" sz="28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800" dirty="0" smtClean="0"/>
              <a:t>Etat limite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800" dirty="0" smtClean="0"/>
              <a:t>Formes </a:t>
            </a:r>
            <a:r>
              <a:rPr lang="fr-FR" altLang="fr-FR" sz="2800" dirty="0" smtClean="0"/>
              <a:t>de début de la schizophrénie pseudo-névrotique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fr-FR" altLang="fr-FR" sz="3600" b="1" u="sng" smtClean="0">
                <a:solidFill>
                  <a:srgbClr val="C00000"/>
                </a:solidFill>
                <a:cs typeface="Times New Roman" panose="02020603050405020304" pitchFamily="18" charset="0"/>
              </a:rPr>
              <a:t>C </a:t>
            </a:r>
            <a:r>
              <a:rPr lang="fr-FR" altLang="fr-FR" sz="3600" b="1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fr-FR" altLang="fr-FR" sz="3600" b="1" u="sng" smtClean="0">
                <a:solidFill>
                  <a:srgbClr val="C00000"/>
                </a:solidFill>
                <a:cs typeface="Times New Roman" panose="02020603050405020304" pitchFamily="18" charset="0"/>
              </a:rPr>
              <a:t> Évolutions:</a:t>
            </a:r>
            <a:endParaRPr lang="fr-FR" altLang="fr-FR" sz="3600" smtClean="0">
              <a:solidFill>
                <a:srgbClr val="C00000"/>
              </a:solidFill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358313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fr-FR" sz="2400" dirty="0" smtClean="0"/>
              <a:t>Transitoire ou permanente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400" u="sng" dirty="0" smtClean="0"/>
              <a:t>Complications: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altLang="fr-FR" sz="2400" dirty="0" smtClean="0"/>
              <a:t>Dépression ,risque suicidaire, hypocondrie, trouble de panique, troubles phobiques, addictions, apparition de troubles somatique(raideur dans pseudo-paralysies)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400" u="sng" dirty="0" smtClean="0"/>
              <a:t>Amélioration ou stabilisation sous tt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400" u="sng" dirty="0" smtClean="0"/>
              <a:t>Évolution intermittente</a:t>
            </a:r>
            <a:r>
              <a:rPr lang="fr-FR" altLang="fr-FR" sz="2400" dirty="0" smtClean="0"/>
              <a:t>: crises et rémissions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b="1" u="sng" dirty="0" smtClean="0">
                <a:solidFill>
                  <a:srgbClr val="C00000"/>
                </a:solidFill>
              </a:rPr>
              <a:t>E-Pronostic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 smtClean="0"/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>
          <a:xfrm>
            <a:off x="0" y="1000125"/>
            <a:ext cx="9144000" cy="5857875"/>
          </a:xfrm>
        </p:spPr>
        <p:txBody>
          <a:bodyPr/>
          <a:lstStyle/>
          <a:p>
            <a:pPr eaLnBrk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800" dirty="0" smtClean="0"/>
              <a:t>Pronostic dépend souvent de la qualité de la relation avec le thérapeute.</a:t>
            </a:r>
          </a:p>
          <a:p>
            <a:pPr eaLnBrk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2800" u="sng" dirty="0" smtClean="0"/>
              <a:t>Eléments de pronostic défavorable sont:</a:t>
            </a:r>
          </a:p>
          <a:p>
            <a:pPr eaLnBrk="1">
              <a:lnSpc>
                <a:spcPct val="150000"/>
              </a:lnSpc>
            </a:pPr>
            <a:r>
              <a:rPr lang="fr-FR" altLang="fr-FR" sz="2800" dirty="0" smtClean="0"/>
              <a:t>une absence totale d’anxiété</a:t>
            </a:r>
          </a:p>
          <a:p>
            <a:pPr eaLnBrk="1">
              <a:lnSpc>
                <a:spcPct val="150000"/>
              </a:lnSpc>
            </a:pPr>
            <a:r>
              <a:rPr lang="fr-FR" altLang="fr-FR" sz="2800" dirty="0" smtClean="0"/>
              <a:t>la négligence des symptômes</a:t>
            </a:r>
          </a:p>
          <a:p>
            <a:pPr eaLnBrk="1">
              <a:lnSpc>
                <a:spcPct val="150000"/>
              </a:lnSpc>
            </a:pPr>
            <a:r>
              <a:rPr lang="fr-FR" altLang="fr-FR" sz="2800" dirty="0" smtClean="0"/>
              <a:t>une personnalité de type </a:t>
            </a:r>
            <a:r>
              <a:rPr lang="fr-FR" altLang="fr-FR" sz="2800" dirty="0" smtClean="0"/>
              <a:t>dépendante</a:t>
            </a:r>
            <a:endParaRPr lang="fr-FR" altLang="fr-FR" sz="2800" dirty="0" smtClean="0"/>
          </a:p>
          <a:p>
            <a:pPr eaLnBrk="1">
              <a:lnSpc>
                <a:spcPct val="150000"/>
              </a:lnSpc>
            </a:pPr>
            <a:r>
              <a:rPr lang="fr-FR" altLang="fr-FR" sz="2800" dirty="0" smtClean="0"/>
              <a:t>l’existence de bénéfices secondaires importants.</a:t>
            </a:r>
          </a:p>
          <a:p>
            <a:pPr eaLnBrk="1" hangingPunct="1"/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0" y="142875"/>
            <a:ext cx="8686800" cy="785813"/>
          </a:xfrm>
        </p:spPr>
        <p:txBody>
          <a:bodyPr/>
          <a:lstStyle/>
          <a:p>
            <a:pPr algn="l" eaLnBrk="1" hangingPunct="1"/>
            <a:r>
              <a:rPr lang="fr-FR" altLang="fr-FR" sz="3600" b="1" u="sng" smtClean="0">
                <a:solidFill>
                  <a:srgbClr val="C00000"/>
                </a:solidFill>
                <a:cs typeface="Arial" panose="020B0604020202020204" pitchFamily="34" charset="0"/>
              </a:rPr>
              <a:t>G– Traitement:</a:t>
            </a:r>
            <a:endParaRPr lang="fr-FR" altLang="fr-FR" sz="3600" b="1" smtClean="0">
              <a:solidFill>
                <a:srgbClr val="C00000"/>
              </a:solidFill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57150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5000" b="1" u="sng" dirty="0"/>
              <a:t>Traitement </a:t>
            </a:r>
            <a:r>
              <a:rPr lang="fr-FR" sz="5000" b="1" u="sng" dirty="0" smtClean="0"/>
              <a:t>ponctuel</a:t>
            </a:r>
            <a:r>
              <a:rPr lang="fr-FR" sz="5000" dirty="0" smtClean="0"/>
              <a:t>: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5000" dirty="0" smtClean="0"/>
              <a:t>Anxiolytique=Benzodiazépine de courte durée en cas d’angoisse ++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5000" b="1" u="sng" dirty="0" smtClean="0"/>
              <a:t>Traitement des crises paroxystiques:</a:t>
            </a:r>
            <a:r>
              <a:rPr lang="fr-FR" sz="5000" dirty="0" smtClean="0"/>
              <a:t/>
            </a:r>
            <a:br>
              <a:rPr lang="fr-FR" sz="5000" dirty="0" smtClean="0"/>
            </a:br>
            <a:r>
              <a:rPr lang="fr-FR" sz="5000" dirty="0" smtClean="0"/>
              <a:t>- dédramatisation, réassurance et écoute</a:t>
            </a:r>
            <a:br>
              <a:rPr lang="fr-FR" sz="5000" dirty="0" smtClean="0"/>
            </a:br>
            <a:r>
              <a:rPr lang="fr-FR" sz="5000" dirty="0" smtClean="0"/>
              <a:t>- isolement transitoire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5000" b="1" u="sng" dirty="0" smtClean="0"/>
              <a:t>Traitement des manifestations durables:</a:t>
            </a:r>
            <a:r>
              <a:rPr lang="fr-FR" sz="5000" dirty="0" smtClean="0"/>
              <a:t/>
            </a:r>
            <a:br>
              <a:rPr lang="fr-FR" sz="5000" dirty="0" smtClean="0"/>
            </a:br>
            <a:r>
              <a:rPr lang="fr-FR" sz="5000" dirty="0" smtClean="0"/>
              <a:t>- alliance thérapeutique</a:t>
            </a:r>
            <a:br>
              <a:rPr lang="fr-FR" sz="5000" dirty="0" smtClean="0"/>
            </a:br>
            <a:r>
              <a:rPr lang="fr-FR" sz="5000" dirty="0" smtClean="0"/>
              <a:t>- éviter une médicalisation excessive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5000" dirty="0" smtClean="0"/>
              <a:t> </a:t>
            </a:r>
            <a:r>
              <a:rPr lang="fr-FR" sz="5000" b="1" u="sng" dirty="0" smtClean="0"/>
              <a:t>Traitement psychothérapiques:</a:t>
            </a:r>
            <a:r>
              <a:rPr lang="fr-FR" sz="5000" dirty="0" smtClean="0"/>
              <a:t/>
            </a:r>
            <a:br>
              <a:rPr lang="fr-FR" sz="5000" dirty="0" smtClean="0"/>
            </a:br>
            <a:r>
              <a:rPr lang="fr-FR" sz="5000" dirty="0" smtClean="0"/>
              <a:t>- psychothérapie de soutien/ psychanalyse </a:t>
            </a:r>
            <a:br>
              <a:rPr lang="fr-FR" sz="5000" dirty="0" smtClean="0"/>
            </a:br>
            <a:r>
              <a:rPr lang="fr-FR" sz="5000" dirty="0" smtClean="0"/>
              <a:t>- relaxation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5000" b="1" u="sng" dirty="0"/>
              <a:t>Traitement des complications: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fr-FR" sz="5000" dirty="0"/>
              <a:t>Troubles dépressifs: mise en route </a:t>
            </a:r>
            <a:r>
              <a:rPr lang="fr-FR" sz="5000" dirty="0" smtClean="0"/>
              <a:t>d’un Antidépresseur</a:t>
            </a:r>
            <a:endParaRPr lang="fr-F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 eaLnBrk="1" hangingPunct="1"/>
            <a:r>
              <a:rPr lang="fr-FR" altLang="fr-FR" b="1" u="sng" dirty="0" smtClean="0">
                <a:solidFill>
                  <a:srgbClr val="C00000"/>
                </a:solidFill>
              </a:rPr>
              <a:t>H-Conclusions</a:t>
            </a: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fr-FR" altLang="fr-FR" sz="2800" dirty="0" smtClean="0"/>
              <a:t>L'hystérie reste un défi au savoir médical, </a:t>
            </a:r>
            <a:r>
              <a:rPr lang="fr-FR" altLang="fr-FR" sz="2800" dirty="0" smtClean="0"/>
              <a:t>et </a:t>
            </a:r>
            <a:r>
              <a:rPr lang="fr-FR" altLang="fr-FR" sz="2800" smtClean="0"/>
              <a:t>les symptômes </a:t>
            </a:r>
            <a:r>
              <a:rPr lang="fr-FR" altLang="fr-FR" sz="2800" dirty="0" smtClean="0"/>
              <a:t>ne </a:t>
            </a:r>
            <a:r>
              <a:rPr lang="fr-FR" altLang="fr-FR" sz="2800" dirty="0" smtClean="0"/>
              <a:t>cessent d’évoluer et de s’adapter.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2800" dirty="0" smtClean="0"/>
              <a:t>Elle pose toujours et </a:t>
            </a:r>
            <a:r>
              <a:rPr lang="fr-FR" altLang="fr-FR" sz="2800" dirty="0" smtClean="0"/>
              <a:t>posera </a:t>
            </a:r>
            <a:r>
              <a:rPr lang="fr-FR" altLang="fr-FR" sz="2800" dirty="0" smtClean="0"/>
              <a:t>toujours des </a:t>
            </a:r>
            <a:r>
              <a:rPr lang="fr-FR" altLang="fr-FR" sz="2800" dirty="0" smtClean="0"/>
              <a:t>problèmes de prise en charge </a:t>
            </a:r>
            <a:r>
              <a:rPr lang="fr-FR" altLang="fr-FR" sz="2800" dirty="0" smtClean="0"/>
              <a:t>pour le médecin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sz="2800" dirty="0" smtClean="0"/>
              <a:t>La prise en charge peut être longue et laborieuse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 b="1" smtClean="0">
                <a:solidFill>
                  <a:srgbClr val="FF0000"/>
                </a:solidFill>
              </a:rPr>
              <a:t>PLAN</a:t>
            </a:r>
          </a:p>
        </p:txBody>
      </p:sp>
      <p:sp>
        <p:nvSpPr>
          <p:cNvPr id="5123" name="ZoneTexte 2"/>
          <p:cNvSpPr txBox="1">
            <a:spLocks noChangeArrowheads="1"/>
          </p:cNvSpPr>
          <p:nvPr/>
        </p:nvSpPr>
        <p:spPr bwMode="auto">
          <a:xfrm>
            <a:off x="539750" y="1385888"/>
            <a:ext cx="8147050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050" indent="-400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fr-FR" altLang="en-US" sz="2400" b="1" dirty="0"/>
              <a:t>INTRODUCTION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fr-FR" altLang="en-US" sz="2400" b="1" dirty="0"/>
              <a:t>CLINIQUE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fr-FR" altLang="en-US" sz="2400" b="1" dirty="0"/>
              <a:t>DIAGNOSTIC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fr-FR" altLang="en-US" sz="2400" b="1" dirty="0"/>
              <a:t>EVOLUTION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fr-FR" altLang="en-US" sz="2400" b="1" dirty="0"/>
              <a:t>PRONOSTIC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fr-FR" altLang="en-US" sz="2400" b="1" dirty="0"/>
              <a:t>TRAITEMENT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lphaUcPeriod"/>
            </a:pPr>
            <a:r>
              <a:rPr lang="fr-FR" altLang="en-US" sz="2400" b="1" dirty="0"/>
              <a:t>CONCLUSION</a:t>
            </a:r>
          </a:p>
          <a:p>
            <a:pPr>
              <a:buFont typeface="Calibri" panose="020F0502020204030204" pitchFamily="34" charset="0"/>
              <a:buAutoNum type="alphaUcPeriod"/>
            </a:pPr>
            <a:endParaRPr lang="fr-FR" altLang="en-US" dirty="0"/>
          </a:p>
          <a:p>
            <a:pPr>
              <a:buFont typeface="Calibri" panose="020F0502020204030204" pitchFamily="34" charset="0"/>
              <a:buAutoNum type="alphaUcPeriod"/>
            </a:pPr>
            <a:endParaRPr lang="fr-FR" altLang="en-US" dirty="0"/>
          </a:p>
          <a:p>
            <a:pPr>
              <a:buFont typeface="Calibri" panose="020F0502020204030204" pitchFamily="34" charset="0"/>
              <a:buAutoNum type="alphaUcPeriod"/>
            </a:pPr>
            <a:endParaRPr lang="fr-FR" altLang="en-US" dirty="0"/>
          </a:p>
          <a:p>
            <a:pPr>
              <a:buFont typeface="Calibri" panose="020F0502020204030204" pitchFamily="34" charset="0"/>
              <a:buAutoNum type="alphaUcPeriod"/>
            </a:pPr>
            <a:endParaRPr lang="fr-FR" altLang="en-US" dirty="0"/>
          </a:p>
        </p:txBody>
      </p:sp>
      <p:pic>
        <p:nvPicPr>
          <p:cNvPr id="4" name="Picture 4" descr="http://camillechapuis.a.c.f.unblog.fr/files/2015/08/freud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7" y="3062288"/>
            <a:ext cx="3357563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fr-FR" altLang="fr-FR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A</a:t>
            </a:r>
            <a:r>
              <a:rPr lang="fr-FR" altLang="fr-FR" sz="3600" b="1" u="sng" dirty="0" smtClean="0">
                <a:solidFill>
                  <a:srgbClr val="C00000"/>
                </a:solidFill>
                <a:cs typeface="Arial" panose="020B0604020202020204" pitchFamily="34" charset="0"/>
              </a:rPr>
              <a:t>- Introduction - Définition:</a:t>
            </a:r>
            <a:endParaRPr lang="fr-FR" altLang="fr-FR" sz="3600" dirty="0" smtClean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28750"/>
            <a:ext cx="9144000" cy="5072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 smtClean="0">
                <a:cs typeface="Arial" charset="0"/>
              </a:rPr>
              <a:t>-Terme hystérie provient du Grec ;</a:t>
            </a:r>
            <a:r>
              <a:rPr lang="fr-FR" dirty="0" err="1" smtClean="0">
                <a:cs typeface="Arial" charset="0"/>
              </a:rPr>
              <a:t>hustera</a:t>
            </a:r>
            <a:r>
              <a:rPr lang="fr-FR" dirty="0" smtClean="0">
                <a:cs typeface="Arial" charset="0"/>
              </a:rPr>
              <a:t> qui signifie: utérus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 smtClean="0">
                <a:cs typeface="Arial" charset="0"/>
              </a:rPr>
              <a:t>-Hippocrate évoquait migration de l’utérus comme explication des manifestations cliniques de l’hystérie.</a:t>
            </a:r>
          </a:p>
          <a:p>
            <a:pPr>
              <a:buNone/>
              <a:defRPr/>
            </a:pPr>
            <a:r>
              <a:rPr lang="fr-FR" dirty="0" smtClean="0">
                <a:cs typeface="Arial" charset="0"/>
              </a:rPr>
              <a:t>-Dès </a:t>
            </a:r>
            <a:r>
              <a:rPr lang="fr-FR" dirty="0">
                <a:cs typeface="Arial" charset="0"/>
              </a:rPr>
              <a:t>la fin du XIXe </a:t>
            </a:r>
            <a:r>
              <a:rPr lang="fr-FR" dirty="0" smtClean="0">
                <a:cs typeface="Arial" charset="0"/>
              </a:rPr>
              <a:t>siècle, l’étude de l’hystérie </a:t>
            </a:r>
            <a:r>
              <a:rPr lang="fr-FR" dirty="0">
                <a:cs typeface="Arial" charset="0"/>
              </a:rPr>
              <a:t>a</a:t>
            </a:r>
            <a:r>
              <a:rPr lang="fr-FR" dirty="0" smtClean="0">
                <a:cs typeface="Arial" charset="0"/>
              </a:rPr>
              <a:t> permis à Freud le développement  de la psychanalyse (Dora)++</a:t>
            </a:r>
          </a:p>
          <a:p>
            <a:pPr>
              <a:buNone/>
              <a:defRPr/>
            </a:pPr>
            <a:r>
              <a:rPr lang="fr-FR" dirty="0" smtClean="0">
                <a:cs typeface="Arial" charset="0"/>
              </a:rPr>
              <a:t>-</a:t>
            </a:r>
            <a:r>
              <a:rPr lang="fr-FR" altLang="fr-FR" b="1" dirty="0"/>
              <a:t>Dans le DSM V; on parle de  troubles </a:t>
            </a:r>
            <a:r>
              <a:rPr lang="fr-FR" altLang="fr-FR" b="1" dirty="0" err="1"/>
              <a:t>somatoformes</a:t>
            </a:r>
            <a:r>
              <a:rPr lang="fr-FR" altLang="fr-FR" b="1" dirty="0"/>
              <a:t> ou troubles </a:t>
            </a:r>
            <a:r>
              <a:rPr lang="fr-FR" altLang="fr-FR" b="1" dirty="0" smtClean="0"/>
              <a:t>dissociatifs</a:t>
            </a:r>
            <a:endParaRPr lang="fr-FR" dirty="0" smtClean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b="1" u="sng" dirty="0" smtClean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800" b="1" u="sng" dirty="0" smtClean="0">
                <a:solidFill>
                  <a:srgbClr val="00B050"/>
                </a:solidFill>
                <a:cs typeface="Arial" charset="0"/>
              </a:rPr>
              <a:t>Définition de l’Hystérie </a:t>
            </a:r>
            <a:r>
              <a:rPr lang="fr-FR" sz="2800" b="1" u="sng" dirty="0" smtClean="0">
                <a:solidFill>
                  <a:srgbClr val="00B050"/>
                </a:solidFill>
                <a:cs typeface="Arial" charset="0"/>
                <a:sym typeface="Wingdings" pitchFamily="2" charset="2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600" dirty="0" smtClean="0">
                <a:cs typeface="Arial" charset="0"/>
                <a:sym typeface="Wingdings" pitchFamily="2" charset="2"/>
              </a:rPr>
              <a:t>N</a:t>
            </a:r>
            <a:r>
              <a:rPr lang="fr-FR" dirty="0" smtClean="0">
                <a:cs typeface="Arial" charset="0"/>
              </a:rPr>
              <a:t>évrose où les conflits psychologiques sont exprimés symboliquement par des symptômes avec hyper expressivité 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dirty="0" smtClean="0">
                <a:cs typeface="Arial" charset="0"/>
              </a:rPr>
              <a:t>physiques ou psychiques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dirty="0" smtClean="0">
                <a:cs typeface="Arial" charset="0"/>
              </a:rPr>
              <a:t>paroxystiques ou durables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7204795"/>
              </p:ext>
            </p:extLst>
          </p:nvPr>
        </p:nvGraphicFramePr>
        <p:xfrm>
          <a:off x="323528" y="188640"/>
          <a:ext cx="819182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785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fr-FR" altLang="fr-FR" sz="3600" b="1" u="sng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B </a:t>
            </a:r>
            <a:r>
              <a:rPr lang="fr-FR" altLang="fr-FR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fr-FR" altLang="fr-FR" sz="3600" b="1" u="sng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Clinique:</a:t>
            </a:r>
            <a:endParaRPr lang="fr-FR" altLang="fr-FR" sz="3600" b="1" dirty="0" smtClean="0"/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56435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r-FR" altLang="fr-FR" sz="2800" b="1" u="sng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I-Symptômes d</a:t>
            </a:r>
            <a:r>
              <a:rPr lang="fr-FR" altLang="fr-FR" sz="28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fr-FR" sz="2800" b="1" u="sng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expression physique(conversions)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altLang="fr-FR" sz="28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- </a:t>
            </a:r>
            <a:r>
              <a:rPr lang="fr-FR" altLang="fr-FR" sz="2800" dirty="0" smtClean="0">
                <a:cs typeface="Times New Roman" panose="02020603050405020304" pitchFamily="18" charset="0"/>
              </a:rPr>
              <a:t>Polymorphisme des manifestations cliniques</a:t>
            </a:r>
            <a:r>
              <a:rPr lang="fr-FR" altLang="fr-FR" sz="2800" dirty="0" smtClean="0">
                <a:cs typeface="Arial" panose="020B0604020202020204" pitchFamily="34" charset="0"/>
              </a:rPr>
              <a:t/>
            </a:r>
            <a:br>
              <a:rPr lang="fr-FR" altLang="fr-FR" sz="2800" dirty="0" smtClean="0">
                <a:cs typeface="Arial" panose="020B0604020202020204" pitchFamily="34" charset="0"/>
              </a:rPr>
            </a:br>
            <a:r>
              <a:rPr lang="fr-FR" altLang="fr-FR" sz="2800" dirty="0" smtClean="0">
                <a:cs typeface="Arial" panose="020B0604020202020204" pitchFamily="34" charset="0"/>
              </a:rPr>
              <a:t>- Absence d’origine organique</a:t>
            </a:r>
            <a:br>
              <a:rPr lang="fr-FR" altLang="fr-FR" sz="2800" dirty="0" smtClean="0">
                <a:cs typeface="Arial" panose="020B0604020202020204" pitchFamily="34" charset="0"/>
              </a:rPr>
            </a:br>
            <a:r>
              <a:rPr lang="fr-FR" altLang="fr-FR" sz="2800" dirty="0" smtClean="0">
                <a:cs typeface="Arial" panose="020B0604020202020204" pitchFamily="34" charset="0"/>
              </a:rPr>
              <a:t>- Facteurs déclenchants: les conflits</a:t>
            </a:r>
            <a:br>
              <a:rPr lang="fr-FR" altLang="fr-FR" sz="2800" dirty="0" smtClean="0">
                <a:cs typeface="Arial" panose="020B0604020202020204" pitchFamily="34" charset="0"/>
              </a:rPr>
            </a:br>
            <a:r>
              <a:rPr lang="fr-FR" altLang="fr-FR" sz="2800" dirty="0" smtClean="0">
                <a:cs typeface="Arial" panose="020B0604020202020204" pitchFamily="34" charset="0"/>
              </a:rPr>
              <a:t>- Atteintes variables et réversibles </a:t>
            </a:r>
            <a:br>
              <a:rPr lang="fr-FR" altLang="fr-FR" sz="2800" dirty="0" smtClean="0">
                <a:cs typeface="Arial" panose="020B0604020202020204" pitchFamily="34" charset="0"/>
              </a:rPr>
            </a:br>
            <a:r>
              <a:rPr lang="fr-FR" altLang="fr-FR" sz="2800" dirty="0" smtClean="0">
                <a:cs typeface="Arial" panose="020B0604020202020204" pitchFamily="34" charset="0"/>
              </a:rPr>
              <a:t>- Bénéfices primaires=Angoisse diminuée et absente c’est la   </a:t>
            </a:r>
            <a:r>
              <a:rPr lang="fr-FR" altLang="fr-FR" sz="2800" b="1" i="1" u="sng" dirty="0" smtClean="0">
                <a:cs typeface="Arial" panose="020B0604020202020204" pitchFamily="34" charset="0"/>
              </a:rPr>
              <a:t>« belle indifférence » </a:t>
            </a:r>
            <a:r>
              <a:rPr lang="fr-FR" altLang="fr-FR" sz="2800" dirty="0" smtClean="0">
                <a:cs typeface="Arial" panose="020B0604020202020204" pitchFamily="34" charset="0"/>
              </a:rPr>
              <a:t>vis-à-vis du symptôme qui se pérennise avec apparition de bénéfices secondaires</a:t>
            </a:r>
            <a:endParaRPr lang="fr-FR" alt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u="sng" dirty="0" smtClean="0">
                <a:solidFill>
                  <a:srgbClr val="009900"/>
                </a:solidFill>
              </a:rPr>
              <a:t>a- Manifestations aiguës paroxystiques:</a:t>
            </a:r>
            <a:endParaRPr lang="fr-FR" dirty="0" smtClean="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fr-FR" altLang="fr-FR" sz="2800" u="sng" dirty="0" smtClean="0"/>
              <a:t>1. Crise pseudo convulsive  « à la Charcot »</a:t>
            </a:r>
            <a:r>
              <a:rPr lang="fr-FR" altLang="fr-FR" sz="2800" dirty="0" smtClean="0"/>
              <a:t/>
            </a:r>
            <a:br>
              <a:rPr lang="fr-FR" altLang="fr-FR" sz="2800" dirty="0" smtClean="0"/>
            </a:br>
            <a:r>
              <a:rPr lang="fr-FR" altLang="fr-FR" sz="2800" dirty="0" smtClean="0"/>
              <a:t> - </a:t>
            </a:r>
            <a:r>
              <a:rPr lang="fr-FR" altLang="fr-FR" sz="2800" dirty="0" smtClean="0"/>
              <a:t>Ressemble à une crise </a:t>
            </a:r>
            <a:r>
              <a:rPr lang="fr-FR" altLang="fr-FR" sz="2800" dirty="0" err="1" smtClean="0"/>
              <a:t>epileptique</a:t>
            </a:r>
            <a:r>
              <a:rPr lang="fr-FR" altLang="fr-FR" sz="2800" dirty="0" smtClean="0"/>
              <a:t> sans amnésie, sans perte des urines et parfois sans morsure de la langue, et souvent après une frustration </a:t>
            </a:r>
            <a:r>
              <a:rPr lang="fr-FR" altLang="fr-FR" sz="2800" dirty="0" smtClean="0"/>
              <a:t/>
            </a:r>
            <a:br>
              <a:rPr lang="fr-FR" altLang="fr-FR" sz="2800" dirty="0" smtClean="0"/>
            </a:br>
            <a:r>
              <a:rPr lang="fr-FR" altLang="fr-FR" sz="2800" u="sng" dirty="0" smtClean="0"/>
              <a:t>2. Crises d’agitation</a:t>
            </a:r>
            <a:r>
              <a:rPr lang="fr-FR" altLang="fr-FR" sz="2800" dirty="0" smtClean="0"/>
              <a:t> </a:t>
            </a:r>
            <a:r>
              <a:rPr lang="fr-FR" altLang="fr-FR" sz="2800" dirty="0" smtClean="0">
                <a:sym typeface="Wingdings" panose="05000000000000000000" pitchFamily="2" charset="2"/>
              </a:rPr>
              <a:t>= </a:t>
            </a:r>
            <a:r>
              <a:rPr lang="fr-FR" altLang="fr-FR" sz="2800" dirty="0" smtClean="0"/>
              <a:t>«crises </a:t>
            </a:r>
            <a:r>
              <a:rPr lang="fr-FR" altLang="fr-FR" sz="2800" dirty="0" smtClean="0"/>
              <a:t>de </a:t>
            </a:r>
            <a:r>
              <a:rPr lang="fr-FR" altLang="fr-FR" sz="2800" dirty="0" smtClean="0"/>
              <a:t>nerf»</a:t>
            </a:r>
            <a:r>
              <a:rPr lang="fr-FR" altLang="fr-FR" sz="2800" dirty="0" smtClean="0"/>
              <a:t/>
            </a:r>
            <a:br>
              <a:rPr lang="fr-FR" altLang="fr-FR" sz="2800" dirty="0" smtClean="0"/>
            </a:br>
            <a:r>
              <a:rPr lang="fr-FR" altLang="fr-FR" sz="2800" u="sng" dirty="0" smtClean="0"/>
              <a:t>3. Crises </a:t>
            </a:r>
            <a:r>
              <a:rPr lang="fr-FR" altLang="fr-FR" sz="2800" u="sng" dirty="0" err="1" smtClean="0"/>
              <a:t>tétaniformes</a:t>
            </a:r>
            <a:r>
              <a:rPr lang="fr-FR" altLang="fr-FR" sz="2800" u="sng" dirty="0" smtClean="0"/>
              <a:t> </a:t>
            </a:r>
            <a:r>
              <a:rPr lang="fr-FR" altLang="fr-FR" sz="2800" dirty="0" smtClean="0"/>
              <a:t/>
            </a:r>
            <a:br>
              <a:rPr lang="fr-FR" altLang="fr-FR" sz="2800" dirty="0" smtClean="0"/>
            </a:br>
            <a:r>
              <a:rPr lang="fr-FR" altLang="fr-FR" sz="2800" u="sng" dirty="0" smtClean="0"/>
              <a:t>4. Lipothymie</a:t>
            </a:r>
          </a:p>
        </p:txBody>
      </p:sp>
      <p:pic>
        <p:nvPicPr>
          <p:cNvPr id="9222" name="Picture 6" descr="Conduite à tenir devant une crise hystérique aux urgences médicales: crise  d'hystérie conduite à tenir - Savoir.f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0" y="4648199"/>
            <a:ext cx="33337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1024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10244" name="AutoShape 2" descr="Résultat de recherche d'images pour &quot;charco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pic>
        <p:nvPicPr>
          <p:cNvPr id="10245" name="Picture 4" descr="https://upload.wikimedia.org/wikipedia/commons/6/67/Une_le%C3%A7on_clinique_%C3%A0_la_Salp%C3%AAtri%C3%A8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8501062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fr-FR" altLang="fr-FR" sz="3600" b="1" u="sng" smtClean="0">
                <a:solidFill>
                  <a:srgbClr val="009900"/>
                </a:solidFill>
              </a:rPr>
              <a:t>b- Manifestations durables:</a:t>
            </a:r>
            <a:endParaRPr lang="fr-FR" altLang="fr-FR" sz="3600" smtClean="0">
              <a:solidFill>
                <a:srgbClr val="009900"/>
              </a:solidFill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5500687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Douleurs +++: céphalées, rachialgies, algies rebelles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Atteintes motrices ne respectent pas la systématisation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fr-FR" sz="2800" dirty="0" smtClean="0"/>
              <a:t>neurologique : pseudo- paralysie,…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Anesthésies ne respectent pas la systématisation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fr-FR" sz="2800" dirty="0" smtClean="0"/>
              <a:t>neurologique : en « gants », en chaussettes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Atteintes sensorielles sélectives: cécité, surdité, , aphonie, mutisme, diplopie monoculaire </a:t>
            </a:r>
          </a:p>
          <a:p>
            <a:pPr marL="514350" indent="-51435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 smtClean="0"/>
              <a:t>Manifestations neuro-végétatives: spasmes, troubles vasomoteurs(cyanose des téguments)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 eaLnBrk="1" hangingPunct="1"/>
            <a:r>
              <a:rPr lang="fr-FR" altLang="fr-FR" sz="3200" b="1" u="sng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II- Symptômes d</a:t>
            </a:r>
            <a:r>
              <a:rPr lang="fr-FR" altLang="fr-FR" sz="32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altLang="fr-FR" sz="3200" b="1" u="sng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expression psychique (</a:t>
            </a:r>
            <a:r>
              <a:rPr lang="fr-FR" altLang="fr-FR" sz="3200" b="1" u="sng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trouble dissociatif selon DSM)</a:t>
            </a:r>
            <a:endParaRPr lang="fr-FR" altLang="fr-FR" sz="3200" u="sng" dirty="0" smtClean="0">
              <a:solidFill>
                <a:srgbClr val="7030A0"/>
              </a:solidFill>
            </a:endParaRP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4348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4800" dirty="0">
                <a:cs typeface="Times New Roman" panose="02020603050405020304" pitchFamily="18" charset="0"/>
              </a:rPr>
              <a:t>T</a:t>
            </a:r>
            <a:r>
              <a:rPr lang="fr-FR" altLang="fr-FR" sz="3200" dirty="0" smtClean="0"/>
              <a:t>roubles de la mémoire(Amnésie)</a:t>
            </a:r>
            <a:br>
              <a:rPr lang="fr-FR" altLang="fr-FR" sz="3200" dirty="0" smtClean="0"/>
            </a:br>
            <a:r>
              <a:rPr lang="fr-FR" altLang="fr-FR" sz="3200" dirty="0" smtClean="0"/>
              <a:t>  - Lacunes mnésiques</a:t>
            </a:r>
            <a:br>
              <a:rPr lang="fr-FR" altLang="fr-FR" sz="3200" dirty="0" smtClean="0"/>
            </a:br>
            <a:r>
              <a:rPr lang="fr-FR" altLang="fr-FR" sz="3200" dirty="0" smtClean="0"/>
              <a:t>  - Fugues amnésiques </a:t>
            </a:r>
            <a:br>
              <a:rPr lang="fr-FR" altLang="fr-FR" sz="3200" dirty="0" smtClean="0"/>
            </a:br>
            <a:r>
              <a:rPr lang="fr-FR" altLang="fr-FR" sz="3200" dirty="0" smtClean="0"/>
              <a:t>  -illusion de la mémoire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3200" dirty="0" smtClean="0"/>
              <a:t>Etats crépusculaires, états seconds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3200" dirty="0" smtClean="0"/>
              <a:t>Dépersonnalisation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altLang="fr-FR" sz="3200" dirty="0" smtClean="0"/>
              <a:t>Inhibition intellectuelle</a:t>
            </a:r>
            <a:r>
              <a:rPr lang="fr-FR" altLang="fr-FR" dirty="0" smtClean="0">
                <a:solidFill>
                  <a:srgbClr val="990033"/>
                </a:solidFill>
              </a:rPr>
              <a:t/>
            </a:r>
            <a:br>
              <a:rPr lang="fr-FR" altLang="fr-FR" dirty="0" smtClean="0">
                <a:solidFill>
                  <a:srgbClr val="990033"/>
                </a:solidFill>
              </a:rPr>
            </a:b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562</Words>
  <Application>Microsoft Office PowerPoint</Application>
  <PresentationFormat>Affichage à l'écran (4:3)</PresentationFormat>
  <Paragraphs>91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 L’Hystérie   Dr Laaraj hicham service de psychiatrie  CHU Agadir </vt:lpstr>
      <vt:lpstr>PLAN</vt:lpstr>
      <vt:lpstr>A- Introduction - Définition:</vt:lpstr>
      <vt:lpstr>Diapositive 4</vt:lpstr>
      <vt:lpstr>B – Clinique:</vt:lpstr>
      <vt:lpstr>a- Manifestations aiguës paroxystiques:</vt:lpstr>
      <vt:lpstr>Diapositive 7</vt:lpstr>
      <vt:lpstr>b- Manifestations durables:</vt:lpstr>
      <vt:lpstr>II- Symptômes d’expression psychique (trouble dissociatif selon DSM)</vt:lpstr>
      <vt:lpstr>III- Personnalité hystérique</vt:lpstr>
      <vt:lpstr>D – Diagnostic:</vt:lpstr>
      <vt:lpstr>II- Diagnostic différentiel:</vt:lpstr>
      <vt:lpstr>C – Évolutions:</vt:lpstr>
      <vt:lpstr>E-Pronostic </vt:lpstr>
      <vt:lpstr>G– Traitement:</vt:lpstr>
      <vt:lpstr>H-Conclusions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pc09</cp:lastModifiedBy>
  <cp:revision>110</cp:revision>
  <dcterms:created xsi:type="dcterms:W3CDTF">1601-01-01T00:00:00Z</dcterms:created>
  <dcterms:modified xsi:type="dcterms:W3CDTF">2021-02-02T11:30:26Z</dcterms:modified>
</cp:coreProperties>
</file>