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7" r:id="rId4"/>
    <p:sldId id="276" r:id="rId5"/>
    <p:sldId id="278" r:id="rId6"/>
    <p:sldId id="259" r:id="rId7"/>
    <p:sldId id="279" r:id="rId8"/>
    <p:sldId id="267" r:id="rId9"/>
    <p:sldId id="280" r:id="rId10"/>
    <p:sldId id="269" r:id="rId11"/>
    <p:sldId id="271" r:id="rId12"/>
    <p:sldId id="262" r:id="rId13"/>
    <p:sldId id="281" r:id="rId14"/>
    <p:sldId id="282" r:id="rId15"/>
    <p:sldId id="284" r:id="rId16"/>
    <p:sldId id="283"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05/02/2021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05/02/2021</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Formes cliniques de la schizophrénie</a:t>
            </a:r>
            <a:endParaRPr lang="fr-FR" dirty="0"/>
          </a:p>
        </p:txBody>
      </p:sp>
      <p:sp>
        <p:nvSpPr>
          <p:cNvPr id="3" name="Sous-titre 2"/>
          <p:cNvSpPr>
            <a:spLocks noGrp="1"/>
          </p:cNvSpPr>
          <p:nvPr>
            <p:ph type="subTitle" idx="1"/>
          </p:nvPr>
        </p:nvSpPr>
        <p:spPr/>
        <p:txBody>
          <a:bodyPr/>
          <a:lstStyle/>
          <a:p>
            <a:r>
              <a:rPr lang="fr-FR" dirty="0" smtClean="0"/>
              <a:t>Dr Omar </a:t>
            </a:r>
            <a:r>
              <a:rPr lang="fr-FR" dirty="0" err="1" smtClean="0"/>
              <a:t>Eloumary</a:t>
            </a:r>
            <a:endParaRPr lang="fr-FR" dirty="0" smtClean="0"/>
          </a:p>
          <a:p>
            <a:r>
              <a:rPr lang="fr-FR" dirty="0" smtClean="0"/>
              <a:t>Service </a:t>
            </a:r>
            <a:r>
              <a:rPr lang="fr-FR" dirty="0" smtClean="0"/>
              <a:t>de psychiatrie CHU Agadir</a:t>
            </a:r>
          </a:p>
          <a:p>
            <a:pPr algn="r"/>
            <a:r>
              <a:rPr lang="fr-FR" dirty="0" smtClean="0"/>
              <a:t>Le 09/11/2020</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457200" indent="-457200">
              <a:buFont typeface="+mj-lt"/>
              <a:buAutoNum type="arabicPeriod" startAt="5"/>
            </a:pPr>
            <a:r>
              <a:rPr lang="fr-FR" sz="2400" b="1" dirty="0" smtClean="0">
                <a:latin typeface="+mj-lt"/>
              </a:rPr>
              <a:t>Indifférenciée</a:t>
            </a:r>
          </a:p>
          <a:p>
            <a:pPr marL="457200" indent="-457200">
              <a:buFont typeface="+mj-lt"/>
              <a:buAutoNum type="arabicPeriod" startAt="5"/>
            </a:pPr>
            <a:endParaRPr lang="fr-FR" sz="2400" dirty="0" smtClean="0">
              <a:latin typeface="+mj-lt"/>
            </a:endParaRPr>
          </a:p>
          <a:p>
            <a:pPr>
              <a:buFont typeface="Wingdings" pitchFamily="2" charset="2"/>
              <a:buChar char="ü"/>
            </a:pPr>
            <a:r>
              <a:rPr lang="fr-FR" sz="2000" dirty="0" smtClean="0">
                <a:latin typeface="+mj-lt"/>
              </a:rPr>
              <a:t>Tableau très peu marqué (pensée floue, peu de contacts, bizarrerie).</a:t>
            </a:r>
          </a:p>
          <a:p>
            <a:pPr>
              <a:buFont typeface="Wingdings" pitchFamily="2" charset="2"/>
              <a:buChar char="ü"/>
            </a:pPr>
            <a:r>
              <a:rPr lang="fr-FR" sz="2000" dirty="0" smtClean="0">
                <a:latin typeface="+mj-lt"/>
              </a:rPr>
              <a:t>Absence de délire (parfois simple impression de </a:t>
            </a:r>
            <a:r>
              <a:rPr lang="fr-FR" sz="2000" dirty="0" err="1" smtClean="0">
                <a:latin typeface="+mj-lt"/>
              </a:rPr>
              <a:t>devinement</a:t>
            </a:r>
            <a:r>
              <a:rPr lang="fr-FR" sz="2000" dirty="0" smtClean="0">
                <a:latin typeface="+mj-lt"/>
              </a:rPr>
              <a:t> de la pensée ou de transmission de pensée). </a:t>
            </a:r>
          </a:p>
          <a:p>
            <a:pPr>
              <a:buFont typeface="Wingdings" pitchFamily="2" charset="2"/>
              <a:buChar char="ü"/>
            </a:pPr>
            <a:r>
              <a:rPr lang="fr-FR" sz="2000" dirty="0" smtClean="0">
                <a:latin typeface="+mj-lt"/>
              </a:rPr>
              <a:t>Retentissement sur le fonctionnement </a:t>
            </a:r>
            <a:r>
              <a:rPr lang="fr-FR" sz="2000" dirty="0" err="1" smtClean="0">
                <a:latin typeface="+mj-lt"/>
              </a:rPr>
              <a:t>socio-professionnel</a:t>
            </a:r>
            <a:r>
              <a:rPr lang="fr-FR" sz="2000" dirty="0" smtClean="0">
                <a:latin typeface="+mj-lt"/>
              </a:rPr>
              <a:t> du sujet.</a:t>
            </a:r>
          </a:p>
          <a:p>
            <a:endParaRPr lang="fr-FR" dirty="0" smtClean="0"/>
          </a:p>
          <a:p>
            <a:pPr>
              <a:buNone/>
            </a:pPr>
            <a:endParaRPr lang="fr-FR" dirty="0" smtClean="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457200" indent="-457200">
              <a:buFont typeface="+mj-lt"/>
              <a:buAutoNum type="arabicPeriod" startAt="6"/>
            </a:pPr>
            <a:r>
              <a:rPr lang="fr-FR" sz="2400" b="1" dirty="0" smtClean="0">
                <a:latin typeface="+mj-lt"/>
              </a:rPr>
              <a:t>Résiduelle</a:t>
            </a:r>
            <a:r>
              <a:rPr lang="fr-FR" sz="2000" b="1" dirty="0" smtClean="0">
                <a:latin typeface="+mj-lt"/>
              </a:rPr>
              <a:t> </a:t>
            </a:r>
          </a:p>
          <a:p>
            <a:pPr marL="457200" indent="-457200">
              <a:buFont typeface="+mj-lt"/>
              <a:buAutoNum type="arabicPeriod" startAt="6"/>
            </a:pPr>
            <a:endParaRPr lang="fr-FR" sz="2000" dirty="0" smtClean="0">
              <a:latin typeface="+mj-lt"/>
            </a:endParaRPr>
          </a:p>
          <a:p>
            <a:pPr lvl="1">
              <a:buFont typeface="Wingdings" pitchFamily="2" charset="2"/>
              <a:buChar char="ü"/>
            </a:pPr>
            <a:r>
              <a:rPr lang="fr-FR" sz="2000" dirty="0" smtClean="0">
                <a:latin typeface="+mj-lt"/>
              </a:rPr>
              <a:t>Forme évolutive de la maladie, qui se développe après une phase paranoïde, catatonique ou indifférenciée.</a:t>
            </a:r>
          </a:p>
          <a:p>
            <a:pPr lvl="1">
              <a:buFont typeface="Wingdings" pitchFamily="2" charset="2"/>
              <a:buChar char="ü"/>
            </a:pPr>
            <a:r>
              <a:rPr lang="fr-FR" sz="2000" dirty="0" smtClean="0">
                <a:latin typeface="+mj-lt"/>
              </a:rPr>
              <a:t>Forme de schizophrénie stabilisée avec persistance de symptômes négatifs, sans symptômes positifs.</a:t>
            </a:r>
          </a:p>
          <a:p>
            <a:endParaRPr lang="fr-FR" dirty="0" smtClean="0"/>
          </a:p>
          <a:p>
            <a:pPr>
              <a:buNone/>
            </a:pPr>
            <a:endParaRPr lang="fr-FR" dirty="0" smtClean="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850392" lvl="1" indent="-457200">
              <a:buFont typeface="+mj-lt"/>
              <a:buAutoNum type="arabicPeriod" startAt="7"/>
            </a:pPr>
            <a:r>
              <a:rPr lang="fr-FR" b="1" dirty="0" err="1" smtClean="0">
                <a:latin typeface="+mj-lt"/>
              </a:rPr>
              <a:t>Dysthymique</a:t>
            </a:r>
            <a:r>
              <a:rPr lang="fr-FR" b="1" dirty="0" smtClean="0">
                <a:latin typeface="+mj-lt"/>
              </a:rPr>
              <a:t> ( Trouble schizo-affectif)</a:t>
            </a:r>
          </a:p>
          <a:p>
            <a:pPr marL="850392" lvl="1" indent="-457200">
              <a:buFont typeface="+mj-lt"/>
              <a:buAutoNum type="arabicPeriod" startAt="7"/>
            </a:pPr>
            <a:endParaRPr lang="fr-FR" b="1" dirty="0" smtClean="0">
              <a:latin typeface="+mj-lt"/>
            </a:endParaRPr>
          </a:p>
          <a:p>
            <a:pPr lvl="1">
              <a:buFont typeface="Wingdings" pitchFamily="2" charset="2"/>
              <a:buChar char="ü"/>
            </a:pPr>
            <a:r>
              <a:rPr lang="fr-FR" sz="2000" dirty="0" smtClean="0">
                <a:latin typeface="+mj-lt"/>
              </a:rPr>
              <a:t>Évolution périodique.</a:t>
            </a:r>
          </a:p>
          <a:p>
            <a:pPr lvl="1">
              <a:buFont typeface="Wingdings" pitchFamily="2" charset="2"/>
              <a:buChar char="ü"/>
            </a:pPr>
            <a:r>
              <a:rPr lang="fr-FR" sz="2000" dirty="0" smtClean="0">
                <a:latin typeface="+mj-lt"/>
              </a:rPr>
              <a:t>Troubles de l’humeur associés.</a:t>
            </a:r>
          </a:p>
          <a:p>
            <a:pPr lvl="1">
              <a:buFont typeface="Wingdings" pitchFamily="2" charset="2"/>
              <a:buChar char="ü"/>
            </a:pPr>
            <a:r>
              <a:rPr lang="fr-FR" sz="2000" dirty="0" smtClean="0">
                <a:latin typeface="+mj-lt"/>
              </a:rPr>
              <a:t>Délire non congruent à l’humeur.</a:t>
            </a:r>
          </a:p>
          <a:p>
            <a:pPr lvl="1">
              <a:buFont typeface="Wingdings" pitchFamily="2" charset="2"/>
              <a:buChar char="ü"/>
            </a:pPr>
            <a:r>
              <a:rPr lang="fr-FR" sz="2000" dirty="0" smtClean="0">
                <a:latin typeface="+mj-lt"/>
              </a:rPr>
              <a:t>Sensible au traitement </a:t>
            </a:r>
            <a:r>
              <a:rPr lang="fr-FR" sz="2000" dirty="0" err="1" smtClean="0">
                <a:latin typeface="+mj-lt"/>
              </a:rPr>
              <a:t>thymorégulateur</a:t>
            </a:r>
            <a:r>
              <a:rPr lang="fr-FR" sz="2000" dirty="0" smtClean="0">
                <a:latin typeface="+mj-lt"/>
              </a:rPr>
              <a:t>.</a:t>
            </a:r>
          </a:p>
          <a:p>
            <a:pPr lvl="1">
              <a:buFont typeface="Wingdings" pitchFamily="2" charset="2"/>
              <a:buChar char="ü"/>
            </a:pPr>
            <a:r>
              <a:rPr lang="fr-FR" sz="2000" dirty="0" smtClean="0">
                <a:latin typeface="+mj-lt"/>
              </a:rPr>
              <a:t>Bon pronostic.</a:t>
            </a:r>
          </a:p>
          <a:p>
            <a:pPr lvl="1">
              <a:buFont typeface="Wingdings" pitchFamily="2" charset="2"/>
              <a:buNone/>
            </a:pPr>
            <a:r>
              <a:rPr lang="fr-FR" dirty="0" smtClean="0"/>
              <a:t>	</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III-Evolution</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Ø"/>
            </a:pPr>
            <a:r>
              <a:rPr lang="fr-FR" sz="2400" dirty="0" smtClean="0">
                <a:latin typeface="+mj-lt"/>
              </a:rPr>
              <a:t>Maladie chronique, rechutes fréquentes.</a:t>
            </a:r>
          </a:p>
          <a:p>
            <a:pPr>
              <a:buFont typeface="Wingdings" pitchFamily="2" charset="2"/>
              <a:buChar char="Ø"/>
            </a:pPr>
            <a:r>
              <a:rPr lang="fr-FR" sz="2400" dirty="0" smtClean="0">
                <a:latin typeface="+mj-lt"/>
              </a:rPr>
              <a:t>Les neuroleptiques permettent une amélioration des signes positifs. Leur efficacité sur les symptômes négatifs reste modeste.</a:t>
            </a:r>
          </a:p>
          <a:p>
            <a:pPr lvl="1">
              <a:buFont typeface="Wingdings" pitchFamily="2" charset="2"/>
              <a:buChar char="ü"/>
            </a:pPr>
            <a:r>
              <a:rPr lang="fr-FR" altLang="fr-FR" dirty="0" smtClean="0">
                <a:latin typeface="+mj-lt"/>
              </a:rPr>
              <a:t>50 % : Bonne amélioration avec des poussées.</a:t>
            </a:r>
          </a:p>
          <a:p>
            <a:pPr lvl="1">
              <a:buFont typeface="Wingdings" pitchFamily="2" charset="2"/>
              <a:buChar char="ü"/>
            </a:pPr>
            <a:r>
              <a:rPr lang="fr-FR" altLang="fr-FR" dirty="0" smtClean="0">
                <a:latin typeface="+mj-lt"/>
              </a:rPr>
              <a:t>25 % : Bonne évolution.</a:t>
            </a:r>
          </a:p>
          <a:p>
            <a:pPr lvl="1">
              <a:buFont typeface="Wingdings" pitchFamily="2" charset="2"/>
              <a:buChar char="ü"/>
            </a:pPr>
            <a:r>
              <a:rPr lang="fr-FR" altLang="fr-FR" dirty="0" smtClean="0">
                <a:latin typeface="+mj-lt"/>
              </a:rPr>
              <a:t>25 % : Mauvaise évolution.</a:t>
            </a:r>
          </a:p>
          <a:p>
            <a:pPr lvl="1">
              <a:buFont typeface="Wingdings" pitchFamily="2" charset="2"/>
              <a:buChar char="ü"/>
            </a:pPr>
            <a:r>
              <a:rPr lang="fr-FR" altLang="fr-FR" dirty="0" smtClean="0">
                <a:latin typeface="+mj-lt"/>
              </a:rPr>
              <a:t>10% : Décès par suicide.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VI-Pronostic</a:t>
            </a:r>
            <a:endParaRPr lang="fr-FR" dirty="0"/>
          </a:p>
        </p:txBody>
      </p:sp>
      <p:sp>
        <p:nvSpPr>
          <p:cNvPr id="3" name="Espace réservé du contenu 2"/>
          <p:cNvSpPr>
            <a:spLocks noGrp="1"/>
          </p:cNvSpPr>
          <p:nvPr>
            <p:ph idx="1"/>
          </p:nvPr>
        </p:nvSpPr>
        <p:spPr/>
        <p:txBody>
          <a:bodyPr/>
          <a:lstStyle/>
          <a:p>
            <a:pPr>
              <a:buNone/>
            </a:pPr>
            <a:r>
              <a:rPr lang="fr-FR" dirty="0" smtClean="0">
                <a:latin typeface="+mj-lt"/>
              </a:rPr>
              <a:t>Évolution favorable si:</a:t>
            </a:r>
          </a:p>
          <a:p>
            <a:pPr lvl="2">
              <a:buFont typeface="Wingdings" pitchFamily="2" charset="2"/>
              <a:buChar char="Ø"/>
            </a:pPr>
            <a:r>
              <a:rPr lang="fr-FR" dirty="0" smtClean="0">
                <a:latin typeface="+mj-lt"/>
              </a:rPr>
              <a:t>Age de début tardif</a:t>
            </a:r>
          </a:p>
          <a:p>
            <a:pPr lvl="2">
              <a:buFont typeface="Wingdings" pitchFamily="2" charset="2"/>
              <a:buChar char="Ø"/>
            </a:pPr>
            <a:r>
              <a:rPr lang="fr-FR" dirty="0" smtClean="0">
                <a:latin typeface="+mj-lt"/>
              </a:rPr>
              <a:t>Début rapide</a:t>
            </a:r>
          </a:p>
          <a:p>
            <a:pPr lvl="2">
              <a:buFont typeface="Wingdings" pitchFamily="2" charset="2"/>
              <a:buChar char="Ø"/>
            </a:pPr>
            <a:r>
              <a:rPr lang="fr-FR" dirty="0" smtClean="0">
                <a:latin typeface="+mj-lt"/>
              </a:rPr>
              <a:t>Sexe féminin</a:t>
            </a:r>
          </a:p>
          <a:p>
            <a:pPr lvl="2">
              <a:buFont typeface="Wingdings" pitchFamily="2" charset="2"/>
              <a:buChar char="Ø"/>
            </a:pPr>
            <a:r>
              <a:rPr lang="fr-FR" dirty="0" smtClean="0">
                <a:latin typeface="+mj-lt"/>
              </a:rPr>
              <a:t>Forme paranoïde</a:t>
            </a:r>
          </a:p>
          <a:p>
            <a:pPr lvl="2">
              <a:buFont typeface="Wingdings" pitchFamily="2" charset="2"/>
              <a:buChar char="Ø"/>
            </a:pPr>
            <a:r>
              <a:rPr lang="fr-FR" dirty="0" smtClean="0">
                <a:latin typeface="+mj-lt"/>
              </a:rPr>
              <a:t>Traitement précoce</a:t>
            </a:r>
          </a:p>
          <a:p>
            <a:pPr lvl="2">
              <a:buFont typeface="Wingdings" pitchFamily="2" charset="2"/>
              <a:buChar char="Ø"/>
            </a:pPr>
            <a:r>
              <a:rPr lang="fr-FR" dirty="0" smtClean="0">
                <a:latin typeface="+mj-lt"/>
              </a:rPr>
              <a:t>Bonne réponse au traitement</a:t>
            </a:r>
          </a:p>
          <a:p>
            <a:pPr lvl="2">
              <a:buFont typeface="Wingdings" pitchFamily="2" charset="2"/>
              <a:buChar char="Ø"/>
            </a:pPr>
            <a:r>
              <a:rPr lang="fr-FR" dirty="0" smtClean="0">
                <a:latin typeface="+mj-lt"/>
              </a:rPr>
              <a:t>Bonne coopération du malade et de sa famille</a:t>
            </a:r>
          </a:p>
          <a:p>
            <a:pPr lvl="2">
              <a:buFont typeface="Wingdings" pitchFamily="2" charset="2"/>
              <a:buChar char="Ø"/>
            </a:pPr>
            <a:r>
              <a:rPr lang="fr-FR" dirty="0" smtClean="0">
                <a:latin typeface="+mj-lt"/>
              </a:rPr>
              <a:t>Bonne adaptation pré morbide</a:t>
            </a:r>
          </a:p>
          <a:p>
            <a:pPr lvl="2">
              <a:buFont typeface="Wingdings" pitchFamily="2" charset="2"/>
              <a:buChar char="Ø"/>
            </a:pPr>
            <a:r>
              <a:rPr lang="fr-FR" dirty="0" smtClean="0">
                <a:latin typeface="+mj-lt"/>
              </a:rPr>
              <a:t>Symptômes thymiques</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107504" y="0"/>
          <a:ext cx="8784974" cy="6129036"/>
        </p:xfrm>
        <a:graphic>
          <a:graphicData uri="http://schemas.openxmlformats.org/drawingml/2006/table">
            <a:tbl>
              <a:tblPr firstRow="1" bandRow="1">
                <a:tableStyleId>{5C22544A-7EE6-4342-B048-85BDC9FD1C3A}</a:tableStyleId>
              </a:tblPr>
              <a:tblGrid>
                <a:gridCol w="1624113"/>
                <a:gridCol w="1472231"/>
                <a:gridCol w="1800200"/>
                <a:gridCol w="2016224"/>
                <a:gridCol w="1872206"/>
              </a:tblGrid>
              <a:tr h="639889">
                <a:tc>
                  <a:txBody>
                    <a:bodyPr/>
                    <a:lstStyle/>
                    <a:p>
                      <a:pPr algn="ctr"/>
                      <a:endParaRPr lang="fr-FR" sz="2000" dirty="0">
                        <a:latin typeface="+mj-lt"/>
                      </a:endParaRPr>
                    </a:p>
                  </a:txBody>
                  <a:tcPr/>
                </a:tc>
                <a:tc>
                  <a:txBody>
                    <a:bodyPr/>
                    <a:lstStyle/>
                    <a:p>
                      <a:pPr algn="ctr"/>
                      <a:r>
                        <a:rPr lang="fr-FR" sz="1800" b="1" dirty="0" err="1" smtClean="0">
                          <a:latin typeface="+mj-lt"/>
                        </a:rPr>
                        <a:t>F.Paranoide</a:t>
                      </a:r>
                      <a:endParaRPr lang="fr-FR" sz="1800" b="1" dirty="0">
                        <a:latin typeface="+mj-lt"/>
                      </a:endParaRPr>
                    </a:p>
                  </a:txBody>
                  <a:tcPr/>
                </a:tc>
                <a:tc>
                  <a:txBody>
                    <a:bodyPr/>
                    <a:lstStyle/>
                    <a:p>
                      <a:pPr algn="ctr"/>
                      <a:r>
                        <a:rPr lang="fr-FR" sz="1800" b="1" dirty="0" err="1" smtClean="0">
                          <a:latin typeface="+mj-lt"/>
                        </a:rPr>
                        <a:t>F.Dysthymique</a:t>
                      </a:r>
                      <a:endParaRPr lang="fr-FR" sz="1800" b="1" dirty="0">
                        <a:latin typeface="+mj-lt"/>
                      </a:endParaRPr>
                    </a:p>
                  </a:txBody>
                  <a:tcPr/>
                </a:tc>
                <a:tc>
                  <a:txBody>
                    <a:bodyPr/>
                    <a:lstStyle/>
                    <a:p>
                      <a:pPr algn="ctr"/>
                      <a:r>
                        <a:rPr lang="fr-FR" sz="1800" b="1" dirty="0" err="1" smtClean="0">
                          <a:latin typeface="+mj-lt"/>
                        </a:rPr>
                        <a:t>F.Catatonique</a:t>
                      </a:r>
                      <a:endParaRPr lang="fr-FR" sz="1800" b="1" dirty="0">
                        <a:latin typeface="+mj-lt"/>
                      </a:endParaRPr>
                    </a:p>
                  </a:txBody>
                  <a:tcPr/>
                </a:tc>
                <a:tc>
                  <a:txBody>
                    <a:bodyPr/>
                    <a:lstStyle/>
                    <a:p>
                      <a:pPr algn="ctr"/>
                      <a:r>
                        <a:rPr lang="fr-FR" sz="1800" b="1" dirty="0" err="1" smtClean="0">
                          <a:latin typeface="+mj-lt"/>
                        </a:rPr>
                        <a:t>F.Indifférenciée</a:t>
                      </a:r>
                      <a:endParaRPr lang="fr-FR" sz="1800" b="1" dirty="0">
                        <a:latin typeface="+mj-lt"/>
                      </a:endParaRPr>
                    </a:p>
                  </a:txBody>
                  <a:tcPr/>
                </a:tc>
              </a:tr>
              <a:tr h="361677">
                <a:tc>
                  <a:txBody>
                    <a:bodyPr/>
                    <a:lstStyle/>
                    <a:p>
                      <a:pPr algn="ctr"/>
                      <a:r>
                        <a:rPr lang="fr-FR" sz="1600" b="1" dirty="0" smtClean="0">
                          <a:latin typeface="+mj-lt"/>
                        </a:rPr>
                        <a:t>Délire</a:t>
                      </a:r>
                      <a:endParaRPr lang="fr-FR" sz="1600" b="1" dirty="0">
                        <a:latin typeface="+mj-lt"/>
                      </a:endParaRPr>
                    </a:p>
                  </a:txBody>
                  <a:tcPr/>
                </a:tc>
                <a:tc>
                  <a:txBody>
                    <a:bodyPr/>
                    <a:lstStyle/>
                    <a:p>
                      <a:pPr algn="ctr"/>
                      <a:r>
                        <a:rPr lang="fr-FR" sz="1800" b="1" dirty="0" smtClean="0">
                          <a:latin typeface="+mj-lt"/>
                        </a:rPr>
                        <a:t>++++++</a:t>
                      </a:r>
                      <a:endParaRPr lang="fr-FR" sz="1800" b="1"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dirty="0" smtClean="0">
                          <a:latin typeface="+mj-lt"/>
                        </a:rPr>
                        <a:t>+/-</a:t>
                      </a:r>
                      <a:endParaRPr lang="fr-FR" sz="1800" dirty="0">
                        <a:latin typeface="+mj-lt"/>
                      </a:endParaRPr>
                    </a:p>
                  </a:txBody>
                  <a:tcPr/>
                </a:tc>
              </a:tr>
              <a:tr h="361677">
                <a:tc>
                  <a:txBody>
                    <a:bodyPr/>
                    <a:lstStyle/>
                    <a:p>
                      <a:pPr algn="ctr"/>
                      <a:r>
                        <a:rPr lang="fr-FR" sz="1600" b="1" dirty="0" smtClean="0">
                          <a:latin typeface="+mj-lt"/>
                        </a:rPr>
                        <a:t>Hallucinations</a:t>
                      </a:r>
                      <a:endParaRPr lang="fr-FR" sz="1600" b="1" dirty="0">
                        <a:latin typeface="+mj-lt"/>
                      </a:endParaRPr>
                    </a:p>
                  </a:txBody>
                  <a:tcPr/>
                </a:tc>
                <a:tc>
                  <a:txBody>
                    <a:bodyPr/>
                    <a:lstStyle/>
                    <a:p>
                      <a:pPr algn="ctr"/>
                      <a:r>
                        <a:rPr lang="fr-FR" sz="1800" b="1" dirty="0" smtClean="0">
                          <a:latin typeface="+mj-lt"/>
                        </a:rPr>
                        <a:t>++++++</a:t>
                      </a:r>
                      <a:endParaRPr lang="fr-FR" sz="1800" b="1"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dirty="0" smtClean="0">
                          <a:latin typeface="+mj-lt"/>
                        </a:rPr>
                        <a:t>+/-</a:t>
                      </a:r>
                      <a:endParaRPr lang="fr-FR" sz="1800" dirty="0">
                        <a:latin typeface="+mj-lt"/>
                      </a:endParaRPr>
                    </a:p>
                  </a:txBody>
                  <a:tcPr/>
                </a:tc>
              </a:tr>
              <a:tr h="639889">
                <a:tc>
                  <a:txBody>
                    <a:bodyPr/>
                    <a:lstStyle/>
                    <a:p>
                      <a:pPr algn="ctr"/>
                      <a:r>
                        <a:rPr lang="fr-FR" sz="1600" b="1" dirty="0" smtClean="0">
                          <a:latin typeface="+mj-lt"/>
                        </a:rPr>
                        <a:t>Signes négatifs</a:t>
                      </a:r>
                      <a:endParaRPr lang="fr-FR" sz="1600" b="1"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b="1" dirty="0" smtClean="0">
                          <a:latin typeface="+mj-lt"/>
                        </a:rPr>
                        <a:t>++++++</a:t>
                      </a:r>
                      <a:endParaRPr lang="fr-FR" sz="1800" b="1" dirty="0">
                        <a:latin typeface="+mj-lt"/>
                      </a:endParaRPr>
                    </a:p>
                  </a:txBody>
                  <a:tcPr/>
                </a:tc>
                <a:tc>
                  <a:txBody>
                    <a:bodyPr/>
                    <a:lstStyle/>
                    <a:p>
                      <a:pPr algn="ctr"/>
                      <a:r>
                        <a:rPr lang="fr-FR" sz="1800" dirty="0" smtClean="0">
                          <a:latin typeface="+mj-lt"/>
                        </a:rPr>
                        <a:t>++</a:t>
                      </a:r>
                      <a:endParaRPr lang="fr-FR" sz="1800" dirty="0">
                        <a:latin typeface="+mj-lt"/>
                      </a:endParaRPr>
                    </a:p>
                  </a:txBody>
                  <a:tcPr/>
                </a:tc>
              </a:tr>
              <a:tr h="639889">
                <a:tc>
                  <a:txBody>
                    <a:bodyPr/>
                    <a:lstStyle/>
                    <a:p>
                      <a:pPr algn="ctr"/>
                      <a:r>
                        <a:rPr lang="fr-FR" sz="1600" b="1" dirty="0" smtClean="0">
                          <a:latin typeface="+mj-lt"/>
                        </a:rPr>
                        <a:t>Emoussement affectif</a:t>
                      </a:r>
                      <a:endParaRPr lang="fr-FR" sz="1600" b="1"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b="1" dirty="0" smtClean="0">
                          <a:latin typeface="+mj-lt"/>
                        </a:rPr>
                        <a:t>++++++</a:t>
                      </a:r>
                      <a:endParaRPr lang="fr-FR" sz="1800" b="1" dirty="0">
                        <a:latin typeface="+mj-lt"/>
                      </a:endParaRPr>
                    </a:p>
                  </a:txBody>
                  <a:tcPr/>
                </a:tc>
                <a:tc>
                  <a:txBody>
                    <a:bodyPr/>
                    <a:lstStyle/>
                    <a:p>
                      <a:pPr algn="ctr"/>
                      <a:r>
                        <a:rPr lang="fr-FR" sz="1800" dirty="0" smtClean="0">
                          <a:latin typeface="+mj-lt"/>
                        </a:rPr>
                        <a:t>++</a:t>
                      </a:r>
                      <a:endParaRPr lang="fr-FR" sz="1800" dirty="0">
                        <a:latin typeface="+mj-lt"/>
                      </a:endParaRPr>
                    </a:p>
                  </a:txBody>
                  <a:tcPr/>
                </a:tc>
              </a:tr>
              <a:tr h="639889">
                <a:tc>
                  <a:txBody>
                    <a:bodyPr/>
                    <a:lstStyle/>
                    <a:p>
                      <a:pPr algn="ctr"/>
                      <a:r>
                        <a:rPr lang="fr-FR" sz="1600" b="1" dirty="0" smtClean="0">
                          <a:latin typeface="+mj-lt"/>
                        </a:rPr>
                        <a:t>Age de début</a:t>
                      </a:r>
                      <a:endParaRPr lang="fr-FR" sz="1600" b="1" dirty="0">
                        <a:latin typeface="+mj-lt"/>
                      </a:endParaRPr>
                    </a:p>
                  </a:txBody>
                  <a:tcPr/>
                </a:tc>
                <a:tc>
                  <a:txBody>
                    <a:bodyPr/>
                    <a:lstStyle/>
                    <a:p>
                      <a:pPr algn="ctr"/>
                      <a:r>
                        <a:rPr lang="fr-FR" sz="1800" dirty="0" smtClean="0">
                          <a:latin typeface="+mj-lt"/>
                        </a:rPr>
                        <a:t>Tardif 20-25ans</a:t>
                      </a:r>
                      <a:endParaRPr lang="fr-FR" sz="1800" dirty="0">
                        <a:latin typeface="+mj-lt"/>
                      </a:endParaRPr>
                    </a:p>
                  </a:txBody>
                  <a:tcPr/>
                </a:tc>
                <a:tc>
                  <a:txBody>
                    <a:bodyPr/>
                    <a:lstStyle/>
                    <a:p>
                      <a:pPr algn="ctr"/>
                      <a:r>
                        <a:rPr lang="fr-FR" sz="1800" dirty="0" smtClean="0">
                          <a:latin typeface="+mj-lt"/>
                        </a:rPr>
                        <a:t>20-25ans</a:t>
                      </a:r>
                      <a:endParaRPr lang="fr-FR" sz="1800" dirty="0">
                        <a:latin typeface="+mj-lt"/>
                      </a:endParaRPr>
                    </a:p>
                  </a:txBody>
                  <a:tcPr/>
                </a:tc>
                <a:tc>
                  <a:txBody>
                    <a:bodyPr/>
                    <a:lstStyle/>
                    <a:p>
                      <a:pPr algn="ctr"/>
                      <a:r>
                        <a:rPr lang="fr-FR" sz="1800" dirty="0" smtClean="0">
                          <a:latin typeface="+mj-lt"/>
                          <a:cs typeface="Calibri"/>
                        </a:rPr>
                        <a:t>&lt;18ans</a:t>
                      </a:r>
                      <a:endParaRPr lang="fr-FR" sz="1800" dirty="0">
                        <a:latin typeface="+mj-lt"/>
                      </a:endParaRPr>
                    </a:p>
                  </a:txBody>
                  <a:tcPr/>
                </a:tc>
                <a:tc>
                  <a:txBody>
                    <a:bodyPr/>
                    <a:lstStyle/>
                    <a:p>
                      <a:pPr algn="ctr"/>
                      <a:r>
                        <a:rPr lang="fr-FR" sz="1800" dirty="0" smtClean="0">
                          <a:latin typeface="+mj-lt"/>
                        </a:rPr>
                        <a:t>18-25ans</a:t>
                      </a:r>
                      <a:endParaRPr lang="fr-FR" sz="1800" dirty="0">
                        <a:latin typeface="+mj-lt"/>
                      </a:endParaRPr>
                    </a:p>
                  </a:txBody>
                  <a:tcPr/>
                </a:tc>
              </a:tr>
              <a:tr h="639889">
                <a:tc>
                  <a:txBody>
                    <a:bodyPr/>
                    <a:lstStyle/>
                    <a:p>
                      <a:pPr algn="ctr"/>
                      <a:r>
                        <a:rPr lang="fr-FR" sz="1600" b="1" dirty="0" smtClean="0">
                          <a:latin typeface="+mj-lt"/>
                        </a:rPr>
                        <a:t>Pronostic</a:t>
                      </a:r>
                      <a:endParaRPr lang="fr-FR" sz="1600" b="1" dirty="0">
                        <a:latin typeface="+mj-lt"/>
                      </a:endParaRPr>
                    </a:p>
                  </a:txBody>
                  <a:tcPr/>
                </a:tc>
                <a:tc>
                  <a:txBody>
                    <a:bodyPr/>
                    <a:lstStyle/>
                    <a:p>
                      <a:pPr algn="ctr"/>
                      <a:r>
                        <a:rPr lang="fr-FR" sz="1800" dirty="0" smtClean="0">
                          <a:latin typeface="+mj-lt"/>
                        </a:rPr>
                        <a:t>Bon</a:t>
                      </a:r>
                      <a:endParaRPr lang="fr-FR" sz="1800" dirty="0">
                        <a:latin typeface="+mj-lt"/>
                      </a:endParaRPr>
                    </a:p>
                  </a:txBody>
                  <a:tcPr/>
                </a:tc>
                <a:tc>
                  <a:txBody>
                    <a:bodyPr/>
                    <a:lstStyle/>
                    <a:p>
                      <a:pPr algn="ctr"/>
                      <a:r>
                        <a:rPr lang="fr-FR" sz="1800" dirty="0" smtClean="0">
                          <a:latin typeface="+mj-lt"/>
                        </a:rPr>
                        <a:t>Bon</a:t>
                      </a:r>
                      <a:endParaRPr lang="fr-FR" sz="1800" dirty="0">
                        <a:latin typeface="+mj-lt"/>
                      </a:endParaRPr>
                    </a:p>
                  </a:txBody>
                  <a:tcPr/>
                </a:tc>
                <a:tc>
                  <a:txBody>
                    <a:bodyPr/>
                    <a:lstStyle/>
                    <a:p>
                      <a:pPr algn="ctr"/>
                      <a:r>
                        <a:rPr lang="fr-FR" sz="1800" dirty="0" smtClean="0">
                          <a:latin typeface="+mj-lt"/>
                        </a:rPr>
                        <a:t>Mauvais</a:t>
                      </a:r>
                      <a:endParaRPr lang="fr-FR" sz="1800" dirty="0">
                        <a:latin typeface="+mj-lt"/>
                      </a:endParaRPr>
                    </a:p>
                  </a:txBody>
                  <a:tcPr/>
                </a:tc>
                <a:tc>
                  <a:txBody>
                    <a:bodyPr/>
                    <a:lstStyle/>
                    <a:p>
                      <a:pPr algn="ctr"/>
                      <a:r>
                        <a:rPr lang="fr-FR" sz="1800" dirty="0" smtClean="0">
                          <a:latin typeface="+mj-lt"/>
                        </a:rPr>
                        <a:t>Bon</a:t>
                      </a:r>
                      <a:r>
                        <a:rPr lang="fr-FR" sz="1800" baseline="0" dirty="0" smtClean="0">
                          <a:latin typeface="+mj-lt"/>
                        </a:rPr>
                        <a:t> en général</a:t>
                      </a:r>
                      <a:endParaRPr lang="fr-FR" sz="1800" dirty="0">
                        <a:latin typeface="+mj-lt"/>
                      </a:endParaRPr>
                    </a:p>
                  </a:txBody>
                  <a:tcPr/>
                </a:tc>
              </a:tr>
              <a:tr h="639889">
                <a:tc>
                  <a:txBody>
                    <a:bodyPr/>
                    <a:lstStyle/>
                    <a:p>
                      <a:pPr algn="ctr"/>
                      <a:r>
                        <a:rPr lang="fr-FR" sz="1600" b="1" dirty="0" smtClean="0">
                          <a:latin typeface="+mj-lt"/>
                        </a:rPr>
                        <a:t>Symptômes</a:t>
                      </a:r>
                      <a:r>
                        <a:rPr lang="fr-FR" sz="1600" b="1" baseline="0" dirty="0" smtClean="0">
                          <a:latin typeface="+mj-lt"/>
                        </a:rPr>
                        <a:t> thymiques</a:t>
                      </a:r>
                      <a:endParaRPr lang="fr-FR" sz="1600" b="1"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b="1" dirty="0" smtClean="0">
                          <a:latin typeface="+mj-lt"/>
                        </a:rPr>
                        <a:t>++++++</a:t>
                      </a:r>
                      <a:endParaRPr lang="fr-FR" sz="1800" b="1"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dirty="0" smtClean="0">
                          <a:latin typeface="+mj-lt"/>
                        </a:rPr>
                        <a:t>+/-</a:t>
                      </a:r>
                      <a:endParaRPr lang="fr-FR" sz="1800" dirty="0">
                        <a:latin typeface="+mj-lt"/>
                      </a:endParaRPr>
                    </a:p>
                  </a:txBody>
                  <a:tcPr/>
                </a:tc>
              </a:tr>
              <a:tr h="918102">
                <a:tc>
                  <a:txBody>
                    <a:bodyPr/>
                    <a:lstStyle/>
                    <a:p>
                      <a:pPr algn="ctr"/>
                      <a:r>
                        <a:rPr lang="fr-FR" sz="1600" b="1" dirty="0" smtClean="0">
                          <a:latin typeface="+mj-lt"/>
                        </a:rPr>
                        <a:t>Symptômes</a:t>
                      </a:r>
                      <a:r>
                        <a:rPr lang="fr-FR" sz="1600" b="1" baseline="0" dirty="0" smtClean="0">
                          <a:latin typeface="+mj-lt"/>
                        </a:rPr>
                        <a:t> psychomoteurs</a:t>
                      </a:r>
                      <a:endParaRPr lang="fr-FR" sz="1600" b="1"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b="1" dirty="0" smtClean="0">
                          <a:latin typeface="+mj-lt"/>
                        </a:rPr>
                        <a:t>++++++</a:t>
                      </a:r>
                      <a:endParaRPr lang="fr-FR" sz="1800" b="1" dirty="0">
                        <a:latin typeface="+mj-lt"/>
                      </a:endParaRPr>
                    </a:p>
                  </a:txBody>
                  <a:tcPr/>
                </a:tc>
                <a:tc>
                  <a:txBody>
                    <a:bodyPr/>
                    <a:lstStyle/>
                    <a:p>
                      <a:pPr algn="ctr"/>
                      <a:r>
                        <a:rPr lang="fr-FR" sz="1800" dirty="0" smtClean="0">
                          <a:latin typeface="+mj-lt"/>
                        </a:rPr>
                        <a:t>+/-</a:t>
                      </a:r>
                      <a:endParaRPr lang="fr-FR" sz="1800" dirty="0">
                        <a:latin typeface="+mj-lt"/>
                      </a:endParaRPr>
                    </a:p>
                  </a:txBody>
                  <a:tcPr/>
                </a:tc>
              </a:tr>
              <a:tr h="639889">
                <a:tc>
                  <a:txBody>
                    <a:bodyPr/>
                    <a:lstStyle/>
                    <a:p>
                      <a:pPr algn="ctr"/>
                      <a:r>
                        <a:rPr lang="fr-FR" sz="1600" b="1" dirty="0" smtClean="0">
                          <a:latin typeface="+mj-lt"/>
                        </a:rPr>
                        <a:t>Signes</a:t>
                      </a:r>
                      <a:r>
                        <a:rPr lang="fr-FR" sz="1600" b="1" baseline="0" dirty="0" smtClean="0">
                          <a:latin typeface="+mj-lt"/>
                        </a:rPr>
                        <a:t> dissociatifs</a:t>
                      </a:r>
                      <a:endParaRPr lang="fr-FR" sz="1600" b="1"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dirty="0" smtClean="0">
                          <a:latin typeface="+mj-lt"/>
                        </a:rPr>
                        <a:t>+/-</a:t>
                      </a:r>
                      <a:endParaRPr lang="fr-FR" sz="1800" dirty="0">
                        <a:latin typeface="+mj-lt"/>
                      </a:endParaRPr>
                    </a:p>
                  </a:txBody>
                  <a:tcPr/>
                </a:tc>
                <a:tc>
                  <a:txBody>
                    <a:bodyPr/>
                    <a:lstStyle/>
                    <a:p>
                      <a:pPr algn="ctr"/>
                      <a:r>
                        <a:rPr lang="fr-FR" sz="1800" b="1" dirty="0" smtClean="0">
                          <a:latin typeface="+mj-lt"/>
                        </a:rPr>
                        <a:t>++++++</a:t>
                      </a:r>
                      <a:endParaRPr lang="fr-FR" sz="1800" b="1" dirty="0">
                        <a:latin typeface="+mj-lt"/>
                      </a:endParaRPr>
                    </a:p>
                  </a:txBody>
                  <a:tcPr/>
                </a:tc>
                <a:tc>
                  <a:txBody>
                    <a:bodyPr/>
                    <a:lstStyle/>
                    <a:p>
                      <a:pPr algn="ctr"/>
                      <a:r>
                        <a:rPr lang="fr-FR" sz="1800" dirty="0" smtClean="0">
                          <a:latin typeface="+mj-lt"/>
                        </a:rPr>
                        <a:t>+/-</a:t>
                      </a:r>
                      <a:endParaRPr lang="fr-FR" sz="1800"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V-Conclusion</a:t>
            </a:r>
            <a:endParaRPr lang="fr-FR" dirty="0"/>
          </a:p>
        </p:txBody>
      </p:sp>
      <p:sp>
        <p:nvSpPr>
          <p:cNvPr id="3" name="Espace réservé du contenu 2"/>
          <p:cNvSpPr>
            <a:spLocks noGrp="1"/>
          </p:cNvSpPr>
          <p:nvPr>
            <p:ph idx="1"/>
          </p:nvPr>
        </p:nvSpPr>
        <p:spPr/>
        <p:txBody>
          <a:bodyPr/>
          <a:lstStyle/>
          <a:p>
            <a:pPr>
              <a:buFont typeface="Wingdings" pitchFamily="2" charset="2"/>
              <a:buChar char="Ø"/>
            </a:pPr>
            <a:endParaRPr lang="fr-FR" dirty="0" smtClean="0">
              <a:latin typeface="+mj-lt"/>
            </a:endParaRPr>
          </a:p>
          <a:p>
            <a:pPr>
              <a:buFont typeface="Wingdings" pitchFamily="2" charset="2"/>
              <a:buChar char="Ø"/>
            </a:pPr>
            <a:r>
              <a:rPr lang="fr-FR" dirty="0" smtClean="0">
                <a:latin typeface="+mj-lt"/>
              </a:rPr>
              <a:t>La SZ est une maladie multifactorielle où plusieurs facteurs interagissent pour aboutir à cette pathologie aussi complexe que variable par son polymorphisme clinique.</a:t>
            </a:r>
          </a:p>
          <a:p>
            <a:pPr>
              <a:buFont typeface="Wingdings" pitchFamily="2" charset="2"/>
              <a:buChar char="Ø"/>
            </a:pPr>
            <a:r>
              <a:rPr lang="fr-FR" dirty="0" smtClean="0">
                <a:latin typeface="+mj-lt"/>
              </a:rPr>
              <a:t>La prise en charge est pharmaco-psycho-sociale.</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normAutofit/>
          </a:bodyPr>
          <a:lstStyle/>
          <a:p>
            <a:pPr marL="571500" indent="-571500">
              <a:buFont typeface="+mj-lt"/>
              <a:buAutoNum type="romanUcPeriod"/>
            </a:pPr>
            <a:r>
              <a:rPr lang="fr-FR" sz="3200" b="1" dirty="0" smtClean="0">
                <a:latin typeface="+mj-lt"/>
              </a:rPr>
              <a:t>Introduction</a:t>
            </a:r>
          </a:p>
          <a:p>
            <a:pPr marL="571500" indent="-571500">
              <a:buFont typeface="+mj-lt"/>
              <a:buAutoNum type="romanUcPeriod"/>
            </a:pPr>
            <a:r>
              <a:rPr lang="fr-FR" sz="3200" b="1" dirty="0" smtClean="0">
                <a:latin typeface="+mj-lt"/>
              </a:rPr>
              <a:t>Formes cliniques</a:t>
            </a:r>
          </a:p>
          <a:p>
            <a:pPr marL="571500" indent="-571500">
              <a:buFont typeface="+mj-lt"/>
              <a:buAutoNum type="romanUcPeriod"/>
            </a:pPr>
            <a:r>
              <a:rPr lang="fr-FR" sz="3200" b="1" dirty="0" smtClean="0">
                <a:latin typeface="+mj-lt"/>
              </a:rPr>
              <a:t>Evolution</a:t>
            </a:r>
          </a:p>
          <a:p>
            <a:pPr marL="571500" indent="-571500">
              <a:buFont typeface="+mj-lt"/>
              <a:buAutoNum type="romanUcPeriod"/>
            </a:pPr>
            <a:r>
              <a:rPr lang="fr-FR" sz="3200" b="1" dirty="0" smtClean="0">
                <a:latin typeface="+mj-lt"/>
              </a:rPr>
              <a:t>Pronostic</a:t>
            </a:r>
          </a:p>
          <a:p>
            <a:pPr marL="571500" indent="-571500">
              <a:buFont typeface="+mj-lt"/>
              <a:buAutoNum type="romanUcPeriod"/>
            </a:pPr>
            <a:r>
              <a:rPr lang="fr-FR" sz="3200" b="1" dirty="0" smtClean="0">
                <a:latin typeface="+mj-lt"/>
              </a:rPr>
              <a:t>Conclusion</a:t>
            </a:r>
            <a:endParaRPr lang="fr-FR" sz="3200" b="1"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I-Introduction</a:t>
            </a:r>
            <a:endParaRPr lang="fr-FR" dirty="0"/>
          </a:p>
        </p:txBody>
      </p:sp>
      <p:sp>
        <p:nvSpPr>
          <p:cNvPr id="3" name="Espace réservé du contenu 2"/>
          <p:cNvSpPr>
            <a:spLocks noGrp="1"/>
          </p:cNvSpPr>
          <p:nvPr>
            <p:ph idx="1"/>
          </p:nvPr>
        </p:nvSpPr>
        <p:spPr/>
        <p:txBody>
          <a:bodyPr>
            <a:normAutofit/>
          </a:bodyPr>
          <a:lstStyle/>
          <a:p>
            <a:pPr>
              <a:lnSpc>
                <a:spcPct val="90000"/>
              </a:lnSpc>
              <a:spcBef>
                <a:spcPct val="0"/>
              </a:spcBef>
              <a:buClr>
                <a:srgbClr val="000000"/>
              </a:buClr>
              <a:buSzPct val="25000"/>
              <a:buNone/>
            </a:pPr>
            <a:r>
              <a:rPr lang="fr-FR" altLang="fr-FR" sz="2800" b="1" dirty="0" smtClean="0">
                <a:solidFill>
                  <a:srgbClr val="000000"/>
                </a:solidFill>
                <a:latin typeface="+mj-lt"/>
                <a:cs typeface="Calibri" pitchFamily="34" charset="0"/>
                <a:sym typeface="Calibri" pitchFamily="34" charset="0"/>
              </a:rPr>
              <a:t>Définition:</a:t>
            </a:r>
          </a:p>
          <a:p>
            <a:pPr>
              <a:lnSpc>
                <a:spcPct val="90000"/>
              </a:lnSpc>
              <a:spcBef>
                <a:spcPts val="638"/>
              </a:spcBef>
              <a:buClr>
                <a:srgbClr val="000000"/>
              </a:buClr>
              <a:buSzPct val="25000"/>
              <a:buNone/>
            </a:pPr>
            <a:endParaRPr lang="fr-FR" altLang="fr-FR" sz="2000" dirty="0" smtClean="0">
              <a:solidFill>
                <a:srgbClr val="000000"/>
              </a:solidFill>
              <a:latin typeface="+mj-lt"/>
              <a:cs typeface="Calibri" pitchFamily="34" charset="0"/>
              <a:sym typeface="Calibri" pitchFamily="34" charset="0"/>
            </a:endParaRPr>
          </a:p>
          <a:p>
            <a:pPr>
              <a:lnSpc>
                <a:spcPct val="90000"/>
              </a:lnSpc>
              <a:spcBef>
                <a:spcPts val="638"/>
              </a:spcBef>
              <a:buClr>
                <a:srgbClr val="000000"/>
              </a:buClr>
              <a:buSzPct val="25000"/>
              <a:buNone/>
            </a:pPr>
            <a:r>
              <a:rPr lang="fr-FR" altLang="fr-FR" sz="2000" dirty="0" smtClean="0">
                <a:solidFill>
                  <a:srgbClr val="000000"/>
                </a:solidFill>
                <a:latin typeface="+mj-lt"/>
                <a:cs typeface="Calibri" pitchFamily="34" charset="0"/>
                <a:sym typeface="Calibri" pitchFamily="34" charset="0"/>
              </a:rPr>
              <a:t>« Un ensemble de troubles où dominent la discordance, l’incohérence verbale, l’ambivalence, l’autisme, les idées délirantes, les hallucinations, et de profondes perturbations affectives dans le sens du détachement et de l’étrangeté des sentiments, avec évolution vers un déficit et une dissociation de la personnalité »</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I-Introduction</a:t>
            </a:r>
            <a:endParaRPr lang="fr-FR" dirty="0"/>
          </a:p>
        </p:txBody>
      </p:sp>
      <p:sp>
        <p:nvSpPr>
          <p:cNvPr id="3" name="Espace réservé du contenu 2"/>
          <p:cNvSpPr>
            <a:spLocks noGrp="1"/>
          </p:cNvSpPr>
          <p:nvPr>
            <p:ph idx="1"/>
          </p:nvPr>
        </p:nvSpPr>
        <p:spPr/>
        <p:txBody>
          <a:bodyPr/>
          <a:lstStyle/>
          <a:p>
            <a:pPr>
              <a:lnSpc>
                <a:spcPct val="80000"/>
              </a:lnSpc>
              <a:buFont typeface="Wingdings" pitchFamily="2" charset="2"/>
              <a:buChar char="Ø"/>
            </a:pPr>
            <a:endParaRPr lang="fr-FR" altLang="fr-FR" sz="2000" dirty="0" smtClean="0">
              <a:latin typeface="+mj-lt"/>
            </a:endParaRPr>
          </a:p>
          <a:p>
            <a:pPr>
              <a:lnSpc>
                <a:spcPct val="80000"/>
              </a:lnSpc>
              <a:buFont typeface="Wingdings" pitchFamily="2" charset="2"/>
              <a:buChar char="Ø"/>
            </a:pPr>
            <a:r>
              <a:rPr lang="fr-FR" altLang="fr-FR" sz="2000" dirty="0" smtClean="0">
                <a:latin typeface="+mj-lt"/>
              </a:rPr>
              <a:t>Affection psychotique chronique. </a:t>
            </a:r>
          </a:p>
          <a:p>
            <a:pPr>
              <a:lnSpc>
                <a:spcPct val="80000"/>
              </a:lnSpc>
              <a:buFont typeface="Wingdings" pitchFamily="2" charset="2"/>
              <a:buChar char="Ø"/>
            </a:pPr>
            <a:endParaRPr lang="fr-FR" altLang="fr-FR" sz="2000" dirty="0" smtClean="0">
              <a:latin typeface="+mj-lt"/>
            </a:endParaRPr>
          </a:p>
          <a:p>
            <a:pPr>
              <a:lnSpc>
                <a:spcPct val="80000"/>
              </a:lnSpc>
              <a:buFont typeface="Wingdings" pitchFamily="2" charset="2"/>
              <a:buChar char="Ø"/>
            </a:pPr>
            <a:r>
              <a:rPr lang="fr-FR" altLang="fr-FR" sz="2000" dirty="0" smtClean="0">
                <a:latin typeface="+mj-lt"/>
              </a:rPr>
              <a:t>On parle de groupe des schizophrénies tant il existe une diversité de tableaux cliniques avec une symptomatologie variée que l’on distingue : </a:t>
            </a:r>
          </a:p>
          <a:p>
            <a:pPr>
              <a:lnSpc>
                <a:spcPct val="80000"/>
              </a:lnSpc>
              <a:buFont typeface="Wingdings" pitchFamily="2" charset="2"/>
              <a:buChar char="Ø"/>
            </a:pPr>
            <a:endParaRPr lang="fr-FR" altLang="fr-FR" sz="2000" dirty="0" smtClean="0">
              <a:latin typeface="+mj-lt"/>
            </a:endParaRPr>
          </a:p>
          <a:p>
            <a:pPr lvl="1">
              <a:lnSpc>
                <a:spcPct val="80000"/>
              </a:lnSpc>
              <a:buFont typeface="Wingdings" pitchFamily="2" charset="2"/>
              <a:buChar char="§"/>
            </a:pPr>
            <a:r>
              <a:rPr lang="fr-FR" altLang="fr-FR" sz="2000" dirty="0" smtClean="0">
                <a:latin typeface="+mj-lt"/>
              </a:rPr>
              <a:t>les symptômes positifs (délires, hallucinations…)</a:t>
            </a:r>
          </a:p>
          <a:p>
            <a:pPr lvl="1">
              <a:lnSpc>
                <a:spcPct val="80000"/>
              </a:lnSpc>
              <a:buFont typeface="Wingdings" pitchFamily="2" charset="2"/>
              <a:buChar char="§"/>
            </a:pPr>
            <a:r>
              <a:rPr lang="fr-FR" altLang="fr-FR" sz="2000" dirty="0" smtClean="0">
                <a:latin typeface="+mj-lt"/>
              </a:rPr>
              <a:t>les symptômes négatifs (</a:t>
            </a:r>
            <a:r>
              <a:rPr lang="fr-FR" altLang="fr-FR" sz="2000" dirty="0" err="1" smtClean="0">
                <a:latin typeface="+mj-lt"/>
              </a:rPr>
              <a:t>apragmatimse</a:t>
            </a:r>
            <a:r>
              <a:rPr lang="fr-FR" altLang="fr-FR" sz="2000" dirty="0" smtClean="0">
                <a:latin typeface="+mj-lt"/>
              </a:rPr>
              <a:t>, repli, aboulie, apathie..)</a:t>
            </a:r>
          </a:p>
          <a:p>
            <a:pPr lvl="1">
              <a:lnSpc>
                <a:spcPct val="80000"/>
              </a:lnSpc>
              <a:buFont typeface="Wingdings" pitchFamily="2" charset="2"/>
              <a:buChar char="§"/>
            </a:pPr>
            <a:r>
              <a:rPr lang="fr-FR" altLang="fr-FR" sz="2000" dirty="0" smtClean="0">
                <a:latin typeface="+mj-lt"/>
              </a:rPr>
              <a:t>la discordance=désorganisation(dissociation)</a:t>
            </a:r>
          </a:p>
          <a:p>
            <a:pPr lvl="1">
              <a:lnSpc>
                <a:spcPct val="80000"/>
              </a:lnSpc>
              <a:buFont typeface="Wingdings" pitchFamily="2" charset="2"/>
              <a:buChar char="§"/>
            </a:pPr>
            <a:r>
              <a:rPr lang="fr-FR" altLang="fr-FR" sz="2000" dirty="0" smtClean="0">
                <a:latin typeface="+mj-lt"/>
              </a:rPr>
              <a:t>Les troubles cognitifs ( troubles de mémoire, attention…)</a:t>
            </a:r>
          </a:p>
          <a:p>
            <a:pPr lvl="1">
              <a:lnSpc>
                <a:spcPct val="80000"/>
              </a:lnSpc>
              <a:buFont typeface="Wingdings" pitchFamily="2" charset="2"/>
              <a:buChar char="§"/>
            </a:pPr>
            <a:endParaRPr lang="fr-FR" altLang="fr-FR" sz="2000" dirty="0" smtClean="0">
              <a:latin typeface="+mj-lt"/>
            </a:endParaRPr>
          </a:p>
          <a:p>
            <a:pPr>
              <a:lnSpc>
                <a:spcPct val="80000"/>
              </a:lnSpc>
              <a:buFont typeface="Wingdings" pitchFamily="2" charset="2"/>
              <a:buChar char="Ø"/>
            </a:pPr>
            <a:r>
              <a:rPr lang="fr-FR" altLang="fr-FR" sz="2000" dirty="0" smtClean="0">
                <a:latin typeface="+mj-lt"/>
              </a:rPr>
              <a:t>La prévalence de certains de ces symptômes, ainsi que les modalités évolutives, amène à distinguer plusieurs formes de schizophrénie.</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II-Formes cliniques</a:t>
            </a:r>
            <a:endParaRPr lang="fr-FR" dirty="0"/>
          </a:p>
        </p:txBody>
      </p:sp>
      <p:sp>
        <p:nvSpPr>
          <p:cNvPr id="3" name="Espace réservé du contenu 2"/>
          <p:cNvSpPr>
            <a:spLocks noGrp="1"/>
          </p:cNvSpPr>
          <p:nvPr>
            <p:ph idx="1"/>
          </p:nvPr>
        </p:nvSpPr>
        <p:spPr/>
        <p:txBody>
          <a:bodyPr>
            <a:normAutofit/>
          </a:bodyPr>
          <a:lstStyle/>
          <a:p>
            <a:pPr marL="742950" indent="-742950">
              <a:buFont typeface="+mj-lt"/>
              <a:buAutoNum type="arabicPeriod"/>
            </a:pPr>
            <a:r>
              <a:rPr lang="fr-FR" sz="3000" b="1" dirty="0" smtClean="0">
                <a:latin typeface="+mj-lt"/>
              </a:rPr>
              <a:t>Paranoïde</a:t>
            </a:r>
          </a:p>
          <a:p>
            <a:pPr marL="742950" indent="-742950">
              <a:buFont typeface="+mj-lt"/>
              <a:buAutoNum type="arabicPeriod"/>
            </a:pPr>
            <a:r>
              <a:rPr lang="fr-FR" sz="3000" b="1" dirty="0" smtClean="0">
                <a:latin typeface="+mj-lt"/>
              </a:rPr>
              <a:t>Désorganisée</a:t>
            </a:r>
          </a:p>
          <a:p>
            <a:pPr marL="742950" indent="-742950">
              <a:buFont typeface="+mj-lt"/>
              <a:buAutoNum type="arabicPeriod"/>
            </a:pPr>
            <a:r>
              <a:rPr lang="fr-FR" sz="3000" b="1" dirty="0" smtClean="0">
                <a:latin typeface="+mj-lt"/>
              </a:rPr>
              <a:t>Catatonique</a:t>
            </a:r>
          </a:p>
          <a:p>
            <a:pPr marL="742950" indent="-742950">
              <a:buFont typeface="+mj-lt"/>
              <a:buAutoNum type="arabicPeriod"/>
            </a:pPr>
            <a:r>
              <a:rPr lang="fr-FR" sz="3000" b="1" dirty="0" smtClean="0">
                <a:latin typeface="+mj-lt"/>
              </a:rPr>
              <a:t>Héboïdophrénie</a:t>
            </a:r>
          </a:p>
          <a:p>
            <a:pPr marL="742950" indent="-742950">
              <a:buFont typeface="+mj-lt"/>
              <a:buAutoNum type="arabicPeriod"/>
            </a:pPr>
            <a:r>
              <a:rPr lang="fr-FR" sz="3000" b="1" dirty="0" smtClean="0">
                <a:latin typeface="+mj-lt"/>
              </a:rPr>
              <a:t>Indifférenciée</a:t>
            </a:r>
          </a:p>
          <a:p>
            <a:pPr marL="742950" indent="-742950">
              <a:buFont typeface="+mj-lt"/>
              <a:buAutoNum type="arabicPeriod"/>
            </a:pPr>
            <a:r>
              <a:rPr lang="fr-FR" sz="3000" b="1" dirty="0" smtClean="0">
                <a:latin typeface="+mj-lt"/>
              </a:rPr>
              <a:t>Résiduelle </a:t>
            </a:r>
          </a:p>
          <a:p>
            <a:pPr marL="742950" indent="-742950">
              <a:buFont typeface="+mj-lt"/>
              <a:buAutoNum type="arabicPeriod"/>
            </a:pPr>
            <a:r>
              <a:rPr lang="fr-FR" sz="3000" b="1" dirty="0" err="1" smtClean="0">
                <a:latin typeface="+mj-lt"/>
              </a:rPr>
              <a:t>Dysthymique</a:t>
            </a:r>
            <a:r>
              <a:rPr lang="fr-FR" sz="3000" b="1" dirty="0" smtClean="0">
                <a:latin typeface="+mj-lt"/>
              </a:rPr>
              <a:t> (Trouble schizo-affectif)</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marL="514350" indent="-514350">
              <a:buFont typeface="+mj-lt"/>
              <a:buAutoNum type="arabicPeriod"/>
            </a:pPr>
            <a:r>
              <a:rPr lang="fr-FR" b="1" dirty="0" smtClean="0">
                <a:latin typeface="+mj-lt"/>
              </a:rPr>
              <a:t>Paranoïde</a:t>
            </a:r>
          </a:p>
          <a:p>
            <a:pPr marL="514350" indent="-514350">
              <a:buFont typeface="+mj-lt"/>
              <a:buAutoNum type="arabicPeriod"/>
            </a:pPr>
            <a:endParaRPr lang="fr-FR" sz="4400" dirty="0" smtClean="0">
              <a:latin typeface="+mj-lt"/>
            </a:endParaRPr>
          </a:p>
          <a:p>
            <a:pPr>
              <a:buFont typeface="Wingdings" pitchFamily="2" charset="2"/>
              <a:buChar char="ü"/>
            </a:pPr>
            <a:r>
              <a:rPr lang="fr-FR" sz="2200" dirty="0" smtClean="0">
                <a:latin typeface="+mj-lt"/>
              </a:rPr>
              <a:t>Forme la plus fréquente (80%). </a:t>
            </a:r>
          </a:p>
          <a:p>
            <a:pPr>
              <a:buFont typeface="Wingdings" pitchFamily="2" charset="2"/>
              <a:buChar char="ü"/>
            </a:pPr>
            <a:r>
              <a:rPr lang="fr-FR" sz="2200" dirty="0" smtClean="0">
                <a:latin typeface="+mj-lt"/>
              </a:rPr>
              <a:t>Plus tardive que les autre formes.</a:t>
            </a:r>
          </a:p>
          <a:p>
            <a:pPr>
              <a:buFont typeface="Wingdings" pitchFamily="2" charset="2"/>
              <a:buChar char="ü"/>
            </a:pPr>
            <a:r>
              <a:rPr lang="fr-FR" sz="2200" dirty="0" smtClean="0">
                <a:latin typeface="+mj-lt"/>
              </a:rPr>
              <a:t>Le délire est au 1</a:t>
            </a:r>
            <a:r>
              <a:rPr lang="fr-FR" sz="2200" baseline="30000" dirty="0" smtClean="0">
                <a:latin typeface="+mj-lt"/>
              </a:rPr>
              <a:t>er</a:t>
            </a:r>
            <a:r>
              <a:rPr lang="fr-FR" sz="2200" dirty="0" smtClean="0">
                <a:latin typeface="+mj-lt"/>
              </a:rPr>
              <a:t> plan. </a:t>
            </a:r>
          </a:p>
          <a:p>
            <a:pPr>
              <a:buFont typeface="Wingdings" pitchFamily="2" charset="2"/>
              <a:buChar char="ü"/>
            </a:pPr>
            <a:r>
              <a:rPr lang="fr-FR" sz="2200" dirty="0" smtClean="0">
                <a:latin typeface="+mj-lt"/>
              </a:rPr>
              <a:t>L'évolution se fait par poussées dites processuelles, entrecoupées de périodes de rémission plus ou moins complètes du délire. Parfois, elle peut présenter une évolution continue avec enkystement du délire.</a:t>
            </a:r>
          </a:p>
          <a:p>
            <a:pPr>
              <a:buFont typeface="Wingdings" pitchFamily="2" charset="2"/>
              <a:buChar char="ü"/>
            </a:pPr>
            <a:r>
              <a:rPr lang="fr-FR" sz="2200" dirty="0" smtClean="0">
                <a:latin typeface="+mj-lt"/>
              </a:rPr>
              <a:t>Avec l’évolution, il y a appauvrissement du contact et de l’activité</a:t>
            </a:r>
          </a:p>
          <a:p>
            <a:pPr>
              <a:buFont typeface="Wingdings" pitchFamily="2" charset="2"/>
              <a:buChar char="ü"/>
            </a:pPr>
            <a:r>
              <a:rPr lang="fr-FR" sz="2200" dirty="0" smtClean="0">
                <a:latin typeface="+mj-lt"/>
              </a:rPr>
              <a:t>Bonne réponse au traitement neuroleptique.</a:t>
            </a:r>
            <a:endParaRPr lang="fr-FR" sz="2200" b="1" dirty="0" smtClean="0">
              <a:latin typeface="+mj-lt"/>
            </a:endParaRPr>
          </a:p>
          <a:p>
            <a:pPr lvl="1">
              <a:buFont typeface="Wingdings" pitchFamily="2" charset="2"/>
              <a:buNone/>
            </a:pPr>
            <a:r>
              <a:rPr lang="fr-FR" dirty="0" smtClean="0"/>
              <a:t>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marL="457200" indent="-457200">
              <a:buFont typeface="+mj-lt"/>
              <a:buAutoNum type="arabicPeriod" startAt="2"/>
            </a:pPr>
            <a:r>
              <a:rPr lang="fr-FR" sz="2200" b="1" dirty="0" smtClean="0">
                <a:latin typeface="+mj-lt"/>
              </a:rPr>
              <a:t>Désorganisée (Hébéphrénie)</a:t>
            </a:r>
          </a:p>
          <a:p>
            <a:pPr marL="457200" indent="-457200">
              <a:buFont typeface="+mj-lt"/>
              <a:buAutoNum type="arabicPeriod" startAt="2"/>
            </a:pPr>
            <a:endParaRPr lang="fr-FR" sz="2200" dirty="0" smtClean="0">
              <a:latin typeface="+mj-lt"/>
            </a:endParaRPr>
          </a:p>
          <a:p>
            <a:pPr>
              <a:buFont typeface="Wingdings" pitchFamily="2" charset="2"/>
              <a:buChar char="ü"/>
            </a:pPr>
            <a:r>
              <a:rPr lang="fr-FR" sz="2200" dirty="0" smtClean="0">
                <a:latin typeface="+mj-lt"/>
              </a:rPr>
              <a:t>Représente 20%.</a:t>
            </a:r>
          </a:p>
          <a:p>
            <a:pPr>
              <a:buFont typeface="Wingdings" pitchFamily="2" charset="2"/>
              <a:buChar char="ü"/>
            </a:pPr>
            <a:r>
              <a:rPr lang="fr-FR" sz="2200" dirty="0" smtClean="0">
                <a:latin typeface="+mj-lt"/>
              </a:rPr>
              <a:t>Débute à l’adolescence.</a:t>
            </a:r>
          </a:p>
          <a:p>
            <a:pPr>
              <a:buFont typeface="Wingdings" pitchFamily="2" charset="2"/>
              <a:buChar char="ü"/>
            </a:pPr>
            <a:r>
              <a:rPr lang="fr-FR" sz="2200" dirty="0" smtClean="0">
                <a:latin typeface="+mj-lt"/>
              </a:rPr>
              <a:t>Une personnalité pré morbide de type schizoïde est parfois retrouvée.  </a:t>
            </a:r>
          </a:p>
          <a:p>
            <a:pPr>
              <a:buFont typeface="Wingdings" pitchFamily="2" charset="2"/>
              <a:buChar char="ü"/>
            </a:pPr>
            <a:r>
              <a:rPr lang="fr-FR" sz="2200" dirty="0" smtClean="0">
                <a:latin typeface="+mj-lt"/>
              </a:rPr>
              <a:t>Caractérisée par une perturbation des affects, un syndrome de désorganisation.</a:t>
            </a:r>
          </a:p>
          <a:p>
            <a:pPr>
              <a:buFont typeface="Wingdings" pitchFamily="2" charset="2"/>
              <a:buChar char="ü"/>
            </a:pPr>
            <a:r>
              <a:rPr lang="fr-FR" sz="2200" dirty="0" smtClean="0">
                <a:latin typeface="+mj-lt"/>
              </a:rPr>
              <a:t>Délire pauvre ou absent. </a:t>
            </a:r>
          </a:p>
          <a:p>
            <a:pPr>
              <a:buFont typeface="Wingdings" pitchFamily="2" charset="2"/>
              <a:buChar char="ü"/>
            </a:pPr>
            <a:r>
              <a:rPr lang="fr-FR" sz="2200" dirty="0" smtClean="0">
                <a:latin typeface="+mj-lt"/>
              </a:rPr>
              <a:t>Evolution défavorable.</a:t>
            </a:r>
          </a:p>
          <a:p>
            <a:pPr>
              <a:buFont typeface="Wingdings" pitchFamily="2" charset="2"/>
              <a:buChar char="ü"/>
            </a:pPr>
            <a:r>
              <a:rPr lang="fr-FR" sz="2200" dirty="0" smtClean="0">
                <a:latin typeface="+mj-lt"/>
              </a:rPr>
              <a:t>Mauvais pronostic avec désinsertion </a:t>
            </a:r>
            <a:r>
              <a:rPr lang="fr-FR" sz="2200" dirty="0" err="1" smtClean="0">
                <a:latin typeface="+mj-lt"/>
              </a:rPr>
              <a:t>socio-professionnelle</a:t>
            </a:r>
            <a:r>
              <a:rPr lang="fr-FR" sz="2200" dirty="0" smtClean="0">
                <a:latin typeface="+mj-lt"/>
              </a:rPr>
              <a:t>.</a:t>
            </a:r>
          </a:p>
          <a:p>
            <a:pPr>
              <a:buFont typeface="Wingdings" pitchFamily="2" charset="2"/>
              <a:buChar char="ü"/>
            </a:pPr>
            <a:r>
              <a:rPr lang="fr-FR" sz="2200" dirty="0" smtClean="0">
                <a:latin typeface="+mj-lt"/>
              </a:rPr>
              <a:t>S’associe parfois à un syndrome catatonique (forme </a:t>
            </a:r>
            <a:r>
              <a:rPr lang="fr-FR" sz="2200" dirty="0" err="1" smtClean="0">
                <a:latin typeface="+mj-lt"/>
              </a:rPr>
              <a:t>hébéphréno</a:t>
            </a:r>
            <a:r>
              <a:rPr lang="fr-FR" sz="2200" dirty="0" smtClean="0">
                <a:latin typeface="+mj-lt"/>
              </a:rPr>
              <a:t>-catatonique) </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marL="514350" indent="-514350">
              <a:buFont typeface="+mj-lt"/>
              <a:buAutoNum type="arabicPeriod" startAt="3"/>
            </a:pPr>
            <a:r>
              <a:rPr lang="fr-FR" sz="2900" b="1" dirty="0" smtClean="0">
                <a:latin typeface="+mj-lt"/>
              </a:rPr>
              <a:t>Catatonique</a:t>
            </a:r>
          </a:p>
          <a:p>
            <a:pPr marL="514350" indent="-514350">
              <a:buFont typeface="+mj-lt"/>
              <a:buAutoNum type="arabicPeriod" startAt="3"/>
            </a:pPr>
            <a:endParaRPr lang="fr-FR" sz="2900" b="1" dirty="0" smtClean="0">
              <a:latin typeface="+mj-lt"/>
            </a:endParaRPr>
          </a:p>
          <a:p>
            <a:pPr lvl="1">
              <a:buFont typeface="Wingdings" pitchFamily="2" charset="2"/>
              <a:buChar char="ü"/>
            </a:pPr>
            <a:r>
              <a:rPr lang="fr-FR" dirty="0" smtClean="0">
                <a:latin typeface="+mj-lt"/>
              </a:rPr>
              <a:t>Très rare.</a:t>
            </a:r>
          </a:p>
          <a:p>
            <a:pPr lvl="1">
              <a:buFont typeface="Wingdings" pitchFamily="2" charset="2"/>
              <a:buChar char="ü"/>
            </a:pPr>
            <a:r>
              <a:rPr lang="fr-FR" dirty="0" smtClean="0">
                <a:latin typeface="+mj-lt"/>
              </a:rPr>
              <a:t>Prédominance désorganisation motrice</a:t>
            </a:r>
          </a:p>
          <a:p>
            <a:pPr lvl="1">
              <a:buFont typeface="Wingdings" pitchFamily="2" charset="2"/>
              <a:buChar char="ü"/>
            </a:pPr>
            <a:r>
              <a:rPr lang="fr-FR" dirty="0" smtClean="0">
                <a:latin typeface="+mj-lt"/>
              </a:rPr>
              <a:t>Troubles moteurs spécifiques. </a:t>
            </a:r>
          </a:p>
          <a:p>
            <a:pPr lvl="1">
              <a:buFont typeface="Wingdings" pitchFamily="2" charset="2"/>
              <a:buChar char="ü"/>
            </a:pPr>
            <a:r>
              <a:rPr lang="fr-FR" dirty="0" smtClean="0">
                <a:latin typeface="+mj-lt"/>
              </a:rPr>
              <a:t>La catalepsie est une suspension complète de l’activité motrice volontaire.  L’attitude du patient est figée dans une position qui reste modifiable par l’observateur, dans le cadre d’une flexibilité cireuse.</a:t>
            </a:r>
          </a:p>
          <a:p>
            <a:pPr lvl="1">
              <a:buFont typeface="Wingdings" pitchFamily="2" charset="2"/>
              <a:buChar char="ü"/>
            </a:pPr>
            <a:r>
              <a:rPr lang="fr-FR" dirty="0" smtClean="0">
                <a:latin typeface="+mj-lt"/>
              </a:rPr>
              <a:t>La stupeur est l’absence d’activité motrice volontaire, sans que le patient ne soit figé dans une attitude bizarre et plastique.</a:t>
            </a:r>
          </a:p>
          <a:p>
            <a:pPr lvl="1">
              <a:buFont typeface="Wingdings" pitchFamily="2" charset="2"/>
              <a:buChar char="ü"/>
            </a:pPr>
            <a:r>
              <a:rPr lang="fr-FR" dirty="0" smtClean="0">
                <a:latin typeface="+mj-lt"/>
              </a:rPr>
              <a:t>Le  négativisme est une résistance non justifiée aux consignes avec maintien d’une attitude rigide non modifiable.</a:t>
            </a:r>
          </a:p>
          <a:p>
            <a:pPr lvl="1">
              <a:buFont typeface="Wingdings" pitchFamily="2" charset="2"/>
              <a:buChar char="ü"/>
            </a:pPr>
            <a:r>
              <a:rPr lang="fr-FR" dirty="0" smtClean="0">
                <a:latin typeface="+mj-lt"/>
              </a:rPr>
              <a:t>L’</a:t>
            </a:r>
            <a:r>
              <a:rPr lang="fr-FR" dirty="0" err="1" smtClean="0">
                <a:latin typeface="+mj-lt"/>
              </a:rPr>
              <a:t>échopraxie</a:t>
            </a:r>
            <a:r>
              <a:rPr lang="fr-FR" dirty="0" smtClean="0">
                <a:latin typeface="+mj-lt"/>
              </a:rPr>
              <a:t>, l’</a:t>
            </a:r>
            <a:r>
              <a:rPr lang="fr-FR" dirty="0" err="1" smtClean="0">
                <a:latin typeface="+mj-lt"/>
              </a:rPr>
              <a:t>échomimie</a:t>
            </a:r>
            <a:r>
              <a:rPr lang="fr-FR" dirty="0" smtClean="0">
                <a:latin typeface="+mj-lt"/>
              </a:rPr>
              <a:t> et l’écholalie sont des attitudes en miroir, touchant  respectivement les gestes, les mimiques et le langage.  </a:t>
            </a:r>
          </a:p>
          <a:p>
            <a:pPr lvl="1">
              <a:buFont typeface="Wingdings" pitchFamily="2" charset="2"/>
              <a:buChar char="ü"/>
            </a:pPr>
            <a:r>
              <a:rPr lang="fr-FR" dirty="0" smtClean="0">
                <a:latin typeface="+mj-lt"/>
              </a:rPr>
              <a:t>Parfois risque vital (refus alimentaire).</a:t>
            </a:r>
          </a:p>
          <a:p>
            <a:endParaRPr lang="fr-FR" dirty="0" smtClean="0"/>
          </a:p>
          <a:p>
            <a:pPr>
              <a:buNone/>
            </a:pPr>
            <a:r>
              <a:rPr lang="fr-FR" dirty="0" smtClean="0"/>
              <a:t> </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67544" y="1916832"/>
            <a:ext cx="8229600" cy="4389120"/>
          </a:xfrm>
        </p:spPr>
        <p:txBody>
          <a:bodyPr/>
          <a:lstStyle/>
          <a:p>
            <a:pPr marL="514350" indent="-514350">
              <a:buFont typeface="+mj-lt"/>
              <a:buAutoNum type="arabicPeriod" startAt="4"/>
            </a:pPr>
            <a:r>
              <a:rPr lang="fr-FR" sz="2400" b="1" dirty="0" smtClean="0">
                <a:latin typeface="+mj-lt"/>
              </a:rPr>
              <a:t>Héboïdophrénie(Pseudo-psychopathique)</a:t>
            </a:r>
          </a:p>
          <a:p>
            <a:pPr marL="514350" indent="-514350">
              <a:buFont typeface="+mj-lt"/>
              <a:buAutoNum type="arabicPeriod" startAt="4"/>
            </a:pPr>
            <a:endParaRPr lang="fr-FR" sz="2400" dirty="0" smtClean="0">
              <a:latin typeface="+mj-lt"/>
            </a:endParaRPr>
          </a:p>
          <a:p>
            <a:pPr lvl="1">
              <a:buFont typeface="Wingdings" pitchFamily="2" charset="2"/>
              <a:buChar char="ü"/>
            </a:pPr>
            <a:r>
              <a:rPr lang="fr-FR" sz="2000" dirty="0" smtClean="0">
                <a:latin typeface="+mj-lt"/>
              </a:rPr>
              <a:t>Troubles du comportement (impulsivité, conduites </a:t>
            </a:r>
            <a:r>
              <a:rPr lang="fr-FR" sz="2000" dirty="0" err="1" smtClean="0">
                <a:latin typeface="+mj-lt"/>
              </a:rPr>
              <a:t>anti-sociales</a:t>
            </a:r>
            <a:r>
              <a:rPr lang="fr-FR" sz="2000" dirty="0" smtClean="0">
                <a:latin typeface="+mj-lt"/>
              </a:rPr>
              <a:t>, addiction).</a:t>
            </a:r>
          </a:p>
          <a:p>
            <a:pPr lvl="1">
              <a:buFont typeface="Wingdings" pitchFamily="2" charset="2"/>
              <a:buChar char="ü"/>
            </a:pPr>
            <a:r>
              <a:rPr lang="fr-FR" sz="2000" dirty="0" smtClean="0">
                <a:latin typeface="+mj-lt"/>
              </a:rPr>
              <a:t>Comportement bizarre, inadapté.</a:t>
            </a:r>
          </a:p>
          <a:p>
            <a:pPr lvl="1">
              <a:buFont typeface="Wingdings" pitchFamily="2" charset="2"/>
              <a:buChar char="ü"/>
            </a:pPr>
            <a:r>
              <a:rPr lang="fr-FR" sz="2000" dirty="0" smtClean="0">
                <a:latin typeface="+mj-lt"/>
              </a:rPr>
              <a:t>Froideur affective et une impossibilité à s'adapter à une vie sociale normale. </a:t>
            </a:r>
          </a:p>
          <a:p>
            <a:pPr lvl="1">
              <a:buFont typeface="Wingdings" pitchFamily="2" charset="2"/>
              <a:buChar char="ü"/>
            </a:pPr>
            <a:r>
              <a:rPr lang="fr-FR" sz="2000" dirty="0" smtClean="0">
                <a:latin typeface="+mj-lt"/>
              </a:rPr>
              <a:t>Parfois actes </a:t>
            </a:r>
            <a:r>
              <a:rPr lang="fr-FR" sz="2000" dirty="0" err="1" smtClean="0">
                <a:latin typeface="+mj-lt"/>
              </a:rPr>
              <a:t>hétéroagressifs</a:t>
            </a:r>
            <a:r>
              <a:rPr lang="fr-FR" sz="2000" dirty="0" smtClean="0">
                <a:latin typeface="+mj-lt"/>
              </a:rPr>
              <a:t> graves, peuvent en compliquer l’évolution.</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1342</TotalTime>
  <Words>685</Words>
  <Application>Microsoft Office PowerPoint</Application>
  <PresentationFormat>Affichage à l'écran (4:3)</PresentationFormat>
  <Paragraphs>161</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Débit</vt:lpstr>
      <vt:lpstr>Formes cliniques de la schizophrénie</vt:lpstr>
      <vt:lpstr>Plan</vt:lpstr>
      <vt:lpstr>I-Introduction</vt:lpstr>
      <vt:lpstr>I-Introduction</vt:lpstr>
      <vt:lpstr>II-Formes cliniques</vt:lpstr>
      <vt:lpstr>Diapositive 6</vt:lpstr>
      <vt:lpstr>Diapositive 7</vt:lpstr>
      <vt:lpstr>Diapositive 8</vt:lpstr>
      <vt:lpstr>Diapositive 9</vt:lpstr>
      <vt:lpstr>Diapositive 10</vt:lpstr>
      <vt:lpstr>Diapositive 11</vt:lpstr>
      <vt:lpstr>Diapositive 12</vt:lpstr>
      <vt:lpstr>III-Evolution</vt:lpstr>
      <vt:lpstr>VI-Pronostic</vt:lpstr>
      <vt:lpstr>Diapositive 15</vt:lpstr>
      <vt:lpstr>V-Conclusion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Formes cliniques de la schizophrénie</dc:title>
  <dc:creator>Mina</dc:creator>
  <cp:lastModifiedBy>pc09</cp:lastModifiedBy>
  <cp:revision>33</cp:revision>
  <dcterms:created xsi:type="dcterms:W3CDTF">2020-11-07T18:52:31Z</dcterms:created>
  <dcterms:modified xsi:type="dcterms:W3CDTF">2021-02-05T10:39:59Z</dcterms:modified>
</cp:coreProperties>
</file>